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9" r:id="rId5"/>
    <p:sldId id="258" r:id="rId6"/>
    <p:sldId id="259" r:id="rId7"/>
    <p:sldId id="260" r:id="rId8"/>
    <p:sldId id="263" r:id="rId9"/>
    <p:sldId id="265" r:id="rId10"/>
    <p:sldId id="266" r:id="rId11"/>
    <p:sldId id="267" r:id="rId12"/>
    <p:sldId id="268"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3A653-77BA-4A35-B817-2EDB86DA4B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FAB69E8-7776-406D-AA58-4343AB88E3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22113A4-8777-4F13-843C-CB83374AAE40}"/>
              </a:ext>
            </a:extLst>
          </p:cNvPr>
          <p:cNvSpPr>
            <a:spLocks noGrp="1"/>
          </p:cNvSpPr>
          <p:nvPr>
            <p:ph type="dt" sz="half" idx="10"/>
          </p:nvPr>
        </p:nvSpPr>
        <p:spPr/>
        <p:txBody>
          <a:bodyPr/>
          <a:lstStyle/>
          <a:p>
            <a:fld id="{1E4A3E54-D81F-4C8D-A42E-80999F1750BE}" type="datetimeFigureOut">
              <a:rPr lang="en-GB" smtClean="0"/>
              <a:t>17/04/2020</a:t>
            </a:fld>
            <a:endParaRPr lang="en-GB"/>
          </a:p>
        </p:txBody>
      </p:sp>
      <p:sp>
        <p:nvSpPr>
          <p:cNvPr id="5" name="Footer Placeholder 4">
            <a:extLst>
              <a:ext uri="{FF2B5EF4-FFF2-40B4-BE49-F238E27FC236}">
                <a16:creationId xmlns:a16="http://schemas.microsoft.com/office/drawing/2014/main" id="{5145E1DC-8FD5-40F9-8F14-45692288CC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BA92E8-5615-4A21-81EE-BE36D08D65F9}"/>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1579586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CCC94-48F4-467D-BEFF-CE4BFE51CBF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7C91C8-3D56-4AAF-80EB-9C693D35785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4C6B8A-D37B-4FCB-A13A-C0214BA940EF}"/>
              </a:ext>
            </a:extLst>
          </p:cNvPr>
          <p:cNvSpPr>
            <a:spLocks noGrp="1"/>
          </p:cNvSpPr>
          <p:nvPr>
            <p:ph type="dt" sz="half" idx="10"/>
          </p:nvPr>
        </p:nvSpPr>
        <p:spPr/>
        <p:txBody>
          <a:bodyPr/>
          <a:lstStyle/>
          <a:p>
            <a:fld id="{1E4A3E54-D81F-4C8D-A42E-80999F1750BE}" type="datetimeFigureOut">
              <a:rPr lang="en-GB" smtClean="0"/>
              <a:t>17/04/2020</a:t>
            </a:fld>
            <a:endParaRPr lang="en-GB"/>
          </a:p>
        </p:txBody>
      </p:sp>
      <p:sp>
        <p:nvSpPr>
          <p:cNvPr id="5" name="Footer Placeholder 4">
            <a:extLst>
              <a:ext uri="{FF2B5EF4-FFF2-40B4-BE49-F238E27FC236}">
                <a16:creationId xmlns:a16="http://schemas.microsoft.com/office/drawing/2014/main" id="{3668A0B7-7F18-4D35-839F-BD0FEA844D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848B87-A95C-4F94-8146-B802AEF3C2B4}"/>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3256564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2C5B21-E804-4115-BE34-0E0ADF4A71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F735F5-5411-4B5F-A290-915D8789C54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DD4988-18CA-482E-A8EA-9506F55673CF}"/>
              </a:ext>
            </a:extLst>
          </p:cNvPr>
          <p:cNvSpPr>
            <a:spLocks noGrp="1"/>
          </p:cNvSpPr>
          <p:nvPr>
            <p:ph type="dt" sz="half" idx="10"/>
          </p:nvPr>
        </p:nvSpPr>
        <p:spPr/>
        <p:txBody>
          <a:bodyPr/>
          <a:lstStyle/>
          <a:p>
            <a:fld id="{1E4A3E54-D81F-4C8D-A42E-80999F1750BE}" type="datetimeFigureOut">
              <a:rPr lang="en-GB" smtClean="0"/>
              <a:t>17/04/2020</a:t>
            </a:fld>
            <a:endParaRPr lang="en-GB"/>
          </a:p>
        </p:txBody>
      </p:sp>
      <p:sp>
        <p:nvSpPr>
          <p:cNvPr id="5" name="Footer Placeholder 4">
            <a:extLst>
              <a:ext uri="{FF2B5EF4-FFF2-40B4-BE49-F238E27FC236}">
                <a16:creationId xmlns:a16="http://schemas.microsoft.com/office/drawing/2014/main" id="{E2529327-158B-453A-8738-97EB6B5F4A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B6DD61-A0CB-48C7-8BD6-F6ED419DFD08}"/>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1671214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0E015-FFDC-403C-80E8-6634C7E47B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83AD08-F7B4-4138-A5FF-3731DC80D5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EC9788-EDC0-4279-A0A1-CF5566C696E8}"/>
              </a:ext>
            </a:extLst>
          </p:cNvPr>
          <p:cNvSpPr>
            <a:spLocks noGrp="1"/>
          </p:cNvSpPr>
          <p:nvPr>
            <p:ph type="dt" sz="half" idx="10"/>
          </p:nvPr>
        </p:nvSpPr>
        <p:spPr/>
        <p:txBody>
          <a:bodyPr/>
          <a:lstStyle/>
          <a:p>
            <a:fld id="{1E4A3E54-D81F-4C8D-A42E-80999F1750BE}" type="datetimeFigureOut">
              <a:rPr lang="en-GB" smtClean="0"/>
              <a:t>17/04/2020</a:t>
            </a:fld>
            <a:endParaRPr lang="en-GB"/>
          </a:p>
        </p:txBody>
      </p:sp>
      <p:sp>
        <p:nvSpPr>
          <p:cNvPr id="5" name="Footer Placeholder 4">
            <a:extLst>
              <a:ext uri="{FF2B5EF4-FFF2-40B4-BE49-F238E27FC236}">
                <a16:creationId xmlns:a16="http://schemas.microsoft.com/office/drawing/2014/main" id="{0504ABEC-95AE-4406-85A2-5AECE34AC8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252F4B-638F-48F0-A2C3-5955E464C6AC}"/>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874749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FB67B-3134-4171-8CB3-1B26964B7C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ED5B213-F2BA-4AD3-A1A0-F62B622A9F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33E4ACB-A698-4628-9B62-52F2AAE56229}"/>
              </a:ext>
            </a:extLst>
          </p:cNvPr>
          <p:cNvSpPr>
            <a:spLocks noGrp="1"/>
          </p:cNvSpPr>
          <p:nvPr>
            <p:ph type="dt" sz="half" idx="10"/>
          </p:nvPr>
        </p:nvSpPr>
        <p:spPr/>
        <p:txBody>
          <a:bodyPr/>
          <a:lstStyle/>
          <a:p>
            <a:fld id="{1E4A3E54-D81F-4C8D-A42E-80999F1750BE}" type="datetimeFigureOut">
              <a:rPr lang="en-GB" smtClean="0"/>
              <a:t>17/04/2020</a:t>
            </a:fld>
            <a:endParaRPr lang="en-GB"/>
          </a:p>
        </p:txBody>
      </p:sp>
      <p:sp>
        <p:nvSpPr>
          <p:cNvPr id="5" name="Footer Placeholder 4">
            <a:extLst>
              <a:ext uri="{FF2B5EF4-FFF2-40B4-BE49-F238E27FC236}">
                <a16:creationId xmlns:a16="http://schemas.microsoft.com/office/drawing/2014/main" id="{D917D73E-E2B4-418C-B26A-6103267807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C37E72-DE66-4CAC-91B4-BE37E8781727}"/>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2838053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2358B-7116-4241-B61E-1DFCB85662E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86AD31-CEDF-4A41-BC1A-C0FD6AB6153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5B34314-A571-49E2-8054-E3414CFCC95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9E06F13-A4C2-4EC5-9942-5E14FE1E8C91}"/>
              </a:ext>
            </a:extLst>
          </p:cNvPr>
          <p:cNvSpPr>
            <a:spLocks noGrp="1"/>
          </p:cNvSpPr>
          <p:nvPr>
            <p:ph type="dt" sz="half" idx="10"/>
          </p:nvPr>
        </p:nvSpPr>
        <p:spPr/>
        <p:txBody>
          <a:bodyPr/>
          <a:lstStyle/>
          <a:p>
            <a:fld id="{1E4A3E54-D81F-4C8D-A42E-80999F1750BE}" type="datetimeFigureOut">
              <a:rPr lang="en-GB" smtClean="0"/>
              <a:t>17/04/2020</a:t>
            </a:fld>
            <a:endParaRPr lang="en-GB"/>
          </a:p>
        </p:txBody>
      </p:sp>
      <p:sp>
        <p:nvSpPr>
          <p:cNvPr id="6" name="Footer Placeholder 5">
            <a:extLst>
              <a:ext uri="{FF2B5EF4-FFF2-40B4-BE49-F238E27FC236}">
                <a16:creationId xmlns:a16="http://schemas.microsoft.com/office/drawing/2014/main" id="{64C69FDE-2C9B-4288-A0D4-013376D288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79E00C-ECE9-4CEA-92BB-DCB828D9E1E3}"/>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2415845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B52B5-E2F6-42C0-A6AA-9ADBD37C300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6A36A40-E64F-4601-B14D-795E7DF133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2AA752-F328-40CB-82BE-743C5C0D301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38B8655-D7B6-43C0-B051-25219EA8BE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DC4702F-D0AE-474C-A139-F71CC2B01E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A228F4F-6AAC-4AA2-8CB1-E49DF78D63CA}"/>
              </a:ext>
            </a:extLst>
          </p:cNvPr>
          <p:cNvSpPr>
            <a:spLocks noGrp="1"/>
          </p:cNvSpPr>
          <p:nvPr>
            <p:ph type="dt" sz="half" idx="10"/>
          </p:nvPr>
        </p:nvSpPr>
        <p:spPr/>
        <p:txBody>
          <a:bodyPr/>
          <a:lstStyle/>
          <a:p>
            <a:fld id="{1E4A3E54-D81F-4C8D-A42E-80999F1750BE}" type="datetimeFigureOut">
              <a:rPr lang="en-GB" smtClean="0"/>
              <a:t>17/04/2020</a:t>
            </a:fld>
            <a:endParaRPr lang="en-GB"/>
          </a:p>
        </p:txBody>
      </p:sp>
      <p:sp>
        <p:nvSpPr>
          <p:cNvPr id="8" name="Footer Placeholder 7">
            <a:extLst>
              <a:ext uri="{FF2B5EF4-FFF2-40B4-BE49-F238E27FC236}">
                <a16:creationId xmlns:a16="http://schemas.microsoft.com/office/drawing/2014/main" id="{667D381B-6A7F-42F5-9448-92D64965EAA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8C1A2AC-EE47-4CC9-9D43-B49291C716A0}"/>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3839433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6E624-B892-43C1-8509-3229AB9C46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9B2009C-FE1F-4CFA-AFAF-B5C40CEB9566}"/>
              </a:ext>
            </a:extLst>
          </p:cNvPr>
          <p:cNvSpPr>
            <a:spLocks noGrp="1"/>
          </p:cNvSpPr>
          <p:nvPr>
            <p:ph type="dt" sz="half" idx="10"/>
          </p:nvPr>
        </p:nvSpPr>
        <p:spPr/>
        <p:txBody>
          <a:bodyPr/>
          <a:lstStyle/>
          <a:p>
            <a:fld id="{1E4A3E54-D81F-4C8D-A42E-80999F1750BE}" type="datetimeFigureOut">
              <a:rPr lang="en-GB" smtClean="0"/>
              <a:t>17/04/2020</a:t>
            </a:fld>
            <a:endParaRPr lang="en-GB"/>
          </a:p>
        </p:txBody>
      </p:sp>
      <p:sp>
        <p:nvSpPr>
          <p:cNvPr id="4" name="Footer Placeholder 3">
            <a:extLst>
              <a:ext uri="{FF2B5EF4-FFF2-40B4-BE49-F238E27FC236}">
                <a16:creationId xmlns:a16="http://schemas.microsoft.com/office/drawing/2014/main" id="{ECFD5A75-CE50-4449-B6AB-9C0949177EF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95EBD06-D090-4C10-BA23-526727A0FF56}"/>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2029093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7E8713-95FF-4713-A089-433069A8D899}"/>
              </a:ext>
            </a:extLst>
          </p:cNvPr>
          <p:cNvSpPr>
            <a:spLocks noGrp="1"/>
          </p:cNvSpPr>
          <p:nvPr>
            <p:ph type="dt" sz="half" idx="10"/>
          </p:nvPr>
        </p:nvSpPr>
        <p:spPr/>
        <p:txBody>
          <a:bodyPr/>
          <a:lstStyle/>
          <a:p>
            <a:fld id="{1E4A3E54-D81F-4C8D-A42E-80999F1750BE}" type="datetimeFigureOut">
              <a:rPr lang="en-GB" smtClean="0"/>
              <a:t>17/04/2020</a:t>
            </a:fld>
            <a:endParaRPr lang="en-GB"/>
          </a:p>
        </p:txBody>
      </p:sp>
      <p:sp>
        <p:nvSpPr>
          <p:cNvPr id="3" name="Footer Placeholder 2">
            <a:extLst>
              <a:ext uri="{FF2B5EF4-FFF2-40B4-BE49-F238E27FC236}">
                <a16:creationId xmlns:a16="http://schemas.microsoft.com/office/drawing/2014/main" id="{8BA22020-AA9F-4DA5-BBA7-626B3B3B775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E077A7D-1897-40C8-BD47-5644136C1BA3}"/>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1477952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533ED-5628-4ACE-A8D1-DA0AD98F3E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BF58260-8254-4058-9252-493CC25FBD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52C83EF-637D-4212-861A-F7F11AB03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9B91E3-5CAA-4D33-925D-15AFF903EC07}"/>
              </a:ext>
            </a:extLst>
          </p:cNvPr>
          <p:cNvSpPr>
            <a:spLocks noGrp="1"/>
          </p:cNvSpPr>
          <p:nvPr>
            <p:ph type="dt" sz="half" idx="10"/>
          </p:nvPr>
        </p:nvSpPr>
        <p:spPr/>
        <p:txBody>
          <a:bodyPr/>
          <a:lstStyle/>
          <a:p>
            <a:fld id="{1E4A3E54-D81F-4C8D-A42E-80999F1750BE}" type="datetimeFigureOut">
              <a:rPr lang="en-GB" smtClean="0"/>
              <a:t>17/04/2020</a:t>
            </a:fld>
            <a:endParaRPr lang="en-GB"/>
          </a:p>
        </p:txBody>
      </p:sp>
      <p:sp>
        <p:nvSpPr>
          <p:cNvPr id="6" name="Footer Placeholder 5">
            <a:extLst>
              <a:ext uri="{FF2B5EF4-FFF2-40B4-BE49-F238E27FC236}">
                <a16:creationId xmlns:a16="http://schemas.microsoft.com/office/drawing/2014/main" id="{6EF6CF85-3E4B-4516-B0D9-580ACA7399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763742-345B-47DB-BC24-1BCCECE7E01D}"/>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2455156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7ED67-E356-4759-A3CD-ED74030281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C572C74-A23F-4CBE-9851-E3A177CBA6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3C0F076-6D4E-420D-93E8-015CC25830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B963C2-5ADD-4AD9-959F-10AD1E32BFEF}"/>
              </a:ext>
            </a:extLst>
          </p:cNvPr>
          <p:cNvSpPr>
            <a:spLocks noGrp="1"/>
          </p:cNvSpPr>
          <p:nvPr>
            <p:ph type="dt" sz="half" idx="10"/>
          </p:nvPr>
        </p:nvSpPr>
        <p:spPr/>
        <p:txBody>
          <a:bodyPr/>
          <a:lstStyle/>
          <a:p>
            <a:fld id="{1E4A3E54-D81F-4C8D-A42E-80999F1750BE}" type="datetimeFigureOut">
              <a:rPr lang="en-GB" smtClean="0"/>
              <a:t>17/04/2020</a:t>
            </a:fld>
            <a:endParaRPr lang="en-GB"/>
          </a:p>
        </p:txBody>
      </p:sp>
      <p:sp>
        <p:nvSpPr>
          <p:cNvPr id="6" name="Footer Placeholder 5">
            <a:extLst>
              <a:ext uri="{FF2B5EF4-FFF2-40B4-BE49-F238E27FC236}">
                <a16:creationId xmlns:a16="http://schemas.microsoft.com/office/drawing/2014/main" id="{C37A5ACA-9F20-4FEB-A016-FAC45B1159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3E38A1-BDFC-47C4-8FDB-198CD1703F8E}"/>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3714725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A2F667-8C95-4ADD-A5A4-3D6F4E1FA3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B80DAA7-0157-4A85-B0E6-BBA8092358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8C9AAE-7248-4910-A981-3AFD50BC3A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4A3E54-D81F-4C8D-A42E-80999F1750BE}" type="datetimeFigureOut">
              <a:rPr lang="en-GB" smtClean="0"/>
              <a:t>17/04/2020</a:t>
            </a:fld>
            <a:endParaRPr lang="en-GB"/>
          </a:p>
        </p:txBody>
      </p:sp>
      <p:sp>
        <p:nvSpPr>
          <p:cNvPr id="5" name="Footer Placeholder 4">
            <a:extLst>
              <a:ext uri="{FF2B5EF4-FFF2-40B4-BE49-F238E27FC236}">
                <a16:creationId xmlns:a16="http://schemas.microsoft.com/office/drawing/2014/main" id="{E17D2185-6522-494D-B9E9-61CDC41B94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C860166-131B-467B-A91E-6B4C6E5DAE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122F31-1458-4187-9B04-2B7C5A599503}" type="slidenum">
              <a:rPr lang="en-GB" smtClean="0"/>
              <a:t>‹#›</a:t>
            </a:fld>
            <a:endParaRPr lang="en-GB"/>
          </a:p>
        </p:txBody>
      </p:sp>
    </p:spTree>
    <p:extLst>
      <p:ext uri="{BB962C8B-B14F-4D97-AF65-F5344CB8AC3E}">
        <p14:creationId xmlns:p14="http://schemas.microsoft.com/office/powerpoint/2010/main" val="1038893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Gug6P8l1q6c" TargetMode="External"/><Relationship Id="rId2" Type="http://schemas.openxmlformats.org/officeDocument/2006/relationships/hyperlink" Target="https://www.youtube.com/watch?v=wn4b9AqiUbw" TargetMode="Externa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6F3EF-571C-4165-8ED1-89ECE09D3988}"/>
              </a:ext>
            </a:extLst>
          </p:cNvPr>
          <p:cNvSpPr>
            <a:spLocks noGrp="1"/>
          </p:cNvSpPr>
          <p:nvPr>
            <p:ph type="ctrTitle"/>
          </p:nvPr>
        </p:nvSpPr>
        <p:spPr/>
        <p:txBody>
          <a:bodyPr/>
          <a:lstStyle/>
          <a:p>
            <a:r>
              <a:rPr lang="en-GB" dirty="0">
                <a:latin typeface="Comic Sans MS" panose="030F0702030302020204" pitchFamily="66" charset="0"/>
              </a:rPr>
              <a:t>EYFS Literacy</a:t>
            </a:r>
          </a:p>
        </p:txBody>
      </p:sp>
      <p:sp>
        <p:nvSpPr>
          <p:cNvPr id="3" name="Subtitle 2">
            <a:extLst>
              <a:ext uri="{FF2B5EF4-FFF2-40B4-BE49-F238E27FC236}">
                <a16:creationId xmlns:a16="http://schemas.microsoft.com/office/drawing/2014/main" id="{8F1901EA-B3E1-4164-A0D7-E2A021AAB72D}"/>
              </a:ext>
            </a:extLst>
          </p:cNvPr>
          <p:cNvSpPr>
            <a:spLocks noGrp="1"/>
          </p:cNvSpPr>
          <p:nvPr>
            <p:ph type="subTitle" idx="1"/>
          </p:nvPr>
        </p:nvSpPr>
        <p:spPr/>
        <p:txBody>
          <a:bodyPr>
            <a:normAutofit/>
          </a:bodyPr>
          <a:lstStyle/>
          <a:p>
            <a:r>
              <a:rPr lang="en-GB" sz="5400" dirty="0">
                <a:latin typeface="Comic Sans MS" panose="030F0702030302020204" pitchFamily="66" charset="0"/>
              </a:rPr>
              <a:t>Week 1</a:t>
            </a:r>
          </a:p>
        </p:txBody>
      </p:sp>
      <p:pic>
        <p:nvPicPr>
          <p:cNvPr id="7" name="Picture 6">
            <a:extLst>
              <a:ext uri="{FF2B5EF4-FFF2-40B4-BE49-F238E27FC236}">
                <a16:creationId xmlns:a16="http://schemas.microsoft.com/office/drawing/2014/main" id="{94F26401-7232-440B-9474-59170FBD6EC7}"/>
              </a:ext>
            </a:extLst>
          </p:cNvPr>
          <p:cNvPicPr>
            <a:picLocks noChangeAspect="1"/>
          </p:cNvPicPr>
          <p:nvPr/>
        </p:nvPicPr>
        <p:blipFill rotWithShape="1">
          <a:blip r:embed="rId2">
            <a:extLst>
              <a:ext uri="{28A0092B-C50C-407E-A947-70E740481C1C}">
                <a14:useLocalDpi xmlns:a14="http://schemas.microsoft.com/office/drawing/2010/main" val="0"/>
              </a:ext>
            </a:extLst>
          </a:blip>
          <a:srcRect l="8261" t="12048" r="7642" b="12821"/>
          <a:stretch/>
        </p:blipFill>
        <p:spPr>
          <a:xfrm>
            <a:off x="384832" y="172498"/>
            <a:ext cx="4272107" cy="1908313"/>
          </a:xfrm>
          <a:prstGeom prst="rect">
            <a:avLst/>
          </a:prstGeom>
        </p:spPr>
      </p:pic>
      <p:pic>
        <p:nvPicPr>
          <p:cNvPr id="9" name="Picture 8">
            <a:extLst>
              <a:ext uri="{FF2B5EF4-FFF2-40B4-BE49-F238E27FC236}">
                <a16:creationId xmlns:a16="http://schemas.microsoft.com/office/drawing/2014/main" id="{67020BBB-0BE6-466D-A7E7-C2302F6BF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0826" y="3429000"/>
            <a:ext cx="3935116" cy="3005445"/>
          </a:xfrm>
          <a:prstGeom prst="rect">
            <a:avLst/>
          </a:prstGeom>
        </p:spPr>
      </p:pic>
      <p:pic>
        <p:nvPicPr>
          <p:cNvPr id="10" name="Picture 9">
            <a:extLst>
              <a:ext uri="{FF2B5EF4-FFF2-40B4-BE49-F238E27FC236}">
                <a16:creationId xmlns:a16="http://schemas.microsoft.com/office/drawing/2014/main" id="{7586D676-7731-479B-91E2-BF64515D277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1592153" flipH="1">
            <a:off x="10355920" y="228324"/>
            <a:ext cx="1561088" cy="1599163"/>
          </a:xfrm>
          <a:prstGeom prst="rect">
            <a:avLst/>
          </a:prstGeom>
        </p:spPr>
      </p:pic>
      <p:pic>
        <p:nvPicPr>
          <p:cNvPr id="5" name="Picture 4">
            <a:extLst>
              <a:ext uri="{FF2B5EF4-FFF2-40B4-BE49-F238E27FC236}">
                <a16:creationId xmlns:a16="http://schemas.microsoft.com/office/drawing/2014/main" id="{19E30985-13A0-44BE-9DDA-ADBC02DA42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242" y="3790770"/>
            <a:ext cx="2683035" cy="3003397"/>
          </a:xfrm>
          <a:prstGeom prst="rect">
            <a:avLst/>
          </a:prstGeom>
        </p:spPr>
      </p:pic>
    </p:spTree>
    <p:extLst>
      <p:ext uri="{BB962C8B-B14F-4D97-AF65-F5344CB8AC3E}">
        <p14:creationId xmlns:p14="http://schemas.microsoft.com/office/powerpoint/2010/main" val="2390197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6F3EF-571C-4165-8ED1-89ECE09D3988}"/>
              </a:ext>
            </a:extLst>
          </p:cNvPr>
          <p:cNvSpPr>
            <a:spLocks noGrp="1"/>
          </p:cNvSpPr>
          <p:nvPr>
            <p:ph type="title"/>
          </p:nvPr>
        </p:nvSpPr>
        <p:spPr/>
        <p:txBody>
          <a:bodyPr/>
          <a:lstStyle/>
          <a:p>
            <a:pPr algn="ctr"/>
            <a:r>
              <a:rPr lang="en-GB" dirty="0">
                <a:latin typeface="Comic Sans MS" panose="030F0702030302020204" pitchFamily="66" charset="0"/>
              </a:rPr>
              <a:t>Literacy- Session 1</a:t>
            </a:r>
          </a:p>
        </p:txBody>
      </p:sp>
      <p:sp>
        <p:nvSpPr>
          <p:cNvPr id="3" name="Subtitle 2">
            <a:extLst>
              <a:ext uri="{FF2B5EF4-FFF2-40B4-BE49-F238E27FC236}">
                <a16:creationId xmlns:a16="http://schemas.microsoft.com/office/drawing/2014/main" id="{57B25D18-9D0F-480E-BE56-0B90B4727D61}"/>
              </a:ext>
            </a:extLst>
          </p:cNvPr>
          <p:cNvSpPr>
            <a:spLocks noGrp="1"/>
          </p:cNvSpPr>
          <p:nvPr>
            <p:ph idx="1"/>
          </p:nvPr>
        </p:nvSpPr>
        <p:spPr>
          <a:xfrm>
            <a:off x="1504120" y="1958335"/>
            <a:ext cx="10515600" cy="4351338"/>
          </a:xfrm>
        </p:spPr>
        <p:txBody>
          <a:bodyPr>
            <a:normAutofit/>
          </a:bodyPr>
          <a:lstStyle/>
          <a:p>
            <a:r>
              <a:rPr lang="en-GB" dirty="0">
                <a:latin typeface="Comic Sans MS" panose="030F0702030302020204" pitchFamily="66" charset="0"/>
              </a:rPr>
              <a:t>This week we are going to read the story of “Farmer Duck” by Martin Waddell.</a:t>
            </a:r>
          </a:p>
          <a:p>
            <a:endParaRPr lang="en-GB" dirty="0">
              <a:latin typeface="Comic Sans MS" panose="030F0702030302020204" pitchFamily="66" charset="0"/>
            </a:endParaRPr>
          </a:p>
          <a:p>
            <a:r>
              <a:rPr lang="en-GB" dirty="0">
                <a:latin typeface="Comic Sans MS" panose="030F0702030302020204" pitchFamily="66" charset="0"/>
              </a:rPr>
              <a:t>If you have a copy, get your grown-up to read it to you.</a:t>
            </a:r>
          </a:p>
          <a:p>
            <a:endParaRPr lang="en-GB" dirty="0">
              <a:latin typeface="Comic Sans MS" panose="030F0702030302020204" pitchFamily="66" charset="0"/>
            </a:endParaRPr>
          </a:p>
          <a:p>
            <a:r>
              <a:rPr lang="en-GB" dirty="0">
                <a:latin typeface="Comic Sans MS" panose="030F0702030302020204" pitchFamily="66" charset="0"/>
              </a:rPr>
              <a:t>If not, here is are some links to YouTube so that you can watch and listen. </a:t>
            </a:r>
            <a:r>
              <a:rPr lang="en-GB" dirty="0">
                <a:latin typeface="Comic Sans MS" panose="030F0702030302020204" pitchFamily="66" charset="0"/>
                <a:hlinkClick r:id="rId2"/>
              </a:rPr>
              <a:t>https://www.youtube.com/watch?v=wn4b9AqiUbw</a:t>
            </a:r>
            <a:r>
              <a:rPr lang="en-GB" dirty="0">
                <a:latin typeface="Comic Sans MS" panose="030F0702030302020204" pitchFamily="66" charset="0"/>
              </a:rPr>
              <a:t> </a:t>
            </a:r>
          </a:p>
          <a:p>
            <a:r>
              <a:rPr lang="en-GB" dirty="0">
                <a:latin typeface="Comic Sans MS" panose="030F0702030302020204" pitchFamily="66" charset="0"/>
                <a:hlinkClick r:id="rId3"/>
              </a:rPr>
              <a:t>https://www.youtube.com/watch?v=Gug6P8l1q6c</a:t>
            </a:r>
            <a:r>
              <a:rPr lang="en-GB" dirty="0">
                <a:latin typeface="Comic Sans MS" panose="030F0702030302020204" pitchFamily="66" charset="0"/>
              </a:rPr>
              <a:t> </a:t>
            </a:r>
          </a:p>
        </p:txBody>
      </p:sp>
      <p:pic>
        <p:nvPicPr>
          <p:cNvPr id="11" name="Picture 10">
            <a:extLst>
              <a:ext uri="{FF2B5EF4-FFF2-40B4-BE49-F238E27FC236}">
                <a16:creationId xmlns:a16="http://schemas.microsoft.com/office/drawing/2014/main" id="{980F0927-5928-4DBD-87A5-593712CB21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4904" y="97478"/>
            <a:ext cx="1854534" cy="1416400"/>
          </a:xfrm>
          <a:prstGeom prst="rect">
            <a:avLst/>
          </a:prstGeom>
        </p:spPr>
      </p:pic>
      <p:pic>
        <p:nvPicPr>
          <p:cNvPr id="8" name="Picture 7">
            <a:extLst>
              <a:ext uri="{FF2B5EF4-FFF2-40B4-BE49-F238E27FC236}">
                <a16:creationId xmlns:a16="http://schemas.microsoft.com/office/drawing/2014/main" id="{B6DA9EA1-F80A-4E92-BC03-4FBAC88476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280" y="5160984"/>
            <a:ext cx="1457737" cy="1631795"/>
          </a:xfrm>
          <a:prstGeom prst="rect">
            <a:avLst/>
          </a:prstGeom>
        </p:spPr>
      </p:pic>
    </p:spTree>
    <p:extLst>
      <p:ext uri="{BB962C8B-B14F-4D97-AF65-F5344CB8AC3E}">
        <p14:creationId xmlns:p14="http://schemas.microsoft.com/office/powerpoint/2010/main" val="11264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6F3EF-571C-4165-8ED1-89ECE09D3988}"/>
              </a:ext>
            </a:extLst>
          </p:cNvPr>
          <p:cNvSpPr>
            <a:spLocks noGrp="1"/>
          </p:cNvSpPr>
          <p:nvPr>
            <p:ph type="title"/>
          </p:nvPr>
        </p:nvSpPr>
        <p:spPr/>
        <p:txBody>
          <a:bodyPr/>
          <a:lstStyle/>
          <a:p>
            <a:pPr algn="ctr"/>
            <a:r>
              <a:rPr lang="en-GB" dirty="0">
                <a:latin typeface="Comic Sans MS" panose="030F0702030302020204" pitchFamily="66" charset="0"/>
              </a:rPr>
              <a:t>Literacy- Session 1</a:t>
            </a:r>
          </a:p>
        </p:txBody>
      </p:sp>
      <p:sp>
        <p:nvSpPr>
          <p:cNvPr id="3" name="Subtitle 2">
            <a:extLst>
              <a:ext uri="{FF2B5EF4-FFF2-40B4-BE49-F238E27FC236}">
                <a16:creationId xmlns:a16="http://schemas.microsoft.com/office/drawing/2014/main" id="{57B25D18-9D0F-480E-BE56-0B90B4727D61}"/>
              </a:ext>
            </a:extLst>
          </p:cNvPr>
          <p:cNvSpPr>
            <a:spLocks noGrp="1"/>
          </p:cNvSpPr>
          <p:nvPr>
            <p:ph idx="1"/>
          </p:nvPr>
        </p:nvSpPr>
        <p:spPr/>
        <p:txBody>
          <a:bodyPr>
            <a:normAutofit/>
          </a:bodyPr>
          <a:lstStyle/>
          <a:p>
            <a:r>
              <a:rPr lang="en-GB" dirty="0">
                <a:latin typeface="Comic Sans MS" panose="030F0702030302020204" pitchFamily="66" charset="0"/>
              </a:rPr>
              <a:t>Your grown-up will now ask you some questions. I hope you were listening!</a:t>
            </a:r>
          </a:p>
          <a:p>
            <a:endParaRPr lang="en-GB" dirty="0">
              <a:latin typeface="Comic Sans MS" panose="030F0702030302020204" pitchFamily="66" charset="0"/>
            </a:endParaRPr>
          </a:p>
        </p:txBody>
      </p:sp>
      <p:pic>
        <p:nvPicPr>
          <p:cNvPr id="11" name="Picture 10">
            <a:extLst>
              <a:ext uri="{FF2B5EF4-FFF2-40B4-BE49-F238E27FC236}">
                <a16:creationId xmlns:a16="http://schemas.microsoft.com/office/drawing/2014/main" id="{980F0927-5928-4DBD-87A5-593712CB2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4904" y="97478"/>
            <a:ext cx="1854534" cy="1416400"/>
          </a:xfrm>
          <a:prstGeom prst="rect">
            <a:avLst/>
          </a:prstGeom>
        </p:spPr>
      </p:pic>
      <p:sp>
        <p:nvSpPr>
          <p:cNvPr id="4" name="TextBox 3">
            <a:extLst>
              <a:ext uri="{FF2B5EF4-FFF2-40B4-BE49-F238E27FC236}">
                <a16:creationId xmlns:a16="http://schemas.microsoft.com/office/drawing/2014/main" id="{E9D2DCE8-02DC-4AF6-83A6-A70DEA43B144}"/>
              </a:ext>
            </a:extLst>
          </p:cNvPr>
          <p:cNvSpPr txBox="1"/>
          <p:nvPr/>
        </p:nvSpPr>
        <p:spPr>
          <a:xfrm>
            <a:off x="2216910" y="3014615"/>
            <a:ext cx="2117887" cy="584775"/>
          </a:xfrm>
          <a:prstGeom prst="rect">
            <a:avLst/>
          </a:prstGeom>
          <a:solidFill>
            <a:schemeClr val="bg1"/>
          </a:solidFill>
        </p:spPr>
        <p:txBody>
          <a:bodyPr wrap="none" rtlCol="0">
            <a:spAutoFit/>
          </a:bodyPr>
          <a:lstStyle/>
          <a:p>
            <a:r>
              <a:rPr lang="en-GB" sz="3200" dirty="0">
                <a:solidFill>
                  <a:srgbClr val="FF0000"/>
                </a:solidFill>
                <a:latin typeface="Comic Sans MS" panose="030F0702030302020204" pitchFamily="66" charset="0"/>
              </a:rPr>
              <a:t>On a farm</a:t>
            </a:r>
          </a:p>
        </p:txBody>
      </p:sp>
      <p:sp>
        <p:nvSpPr>
          <p:cNvPr id="8" name="TextBox 7">
            <a:extLst>
              <a:ext uri="{FF2B5EF4-FFF2-40B4-BE49-F238E27FC236}">
                <a16:creationId xmlns:a16="http://schemas.microsoft.com/office/drawing/2014/main" id="{00273CC9-1DE0-476F-A6F3-2057D6DF6EC0}"/>
              </a:ext>
            </a:extLst>
          </p:cNvPr>
          <p:cNvSpPr txBox="1"/>
          <p:nvPr/>
        </p:nvSpPr>
        <p:spPr>
          <a:xfrm>
            <a:off x="169094" y="3024021"/>
            <a:ext cx="5472973" cy="584775"/>
          </a:xfrm>
          <a:prstGeom prst="rect">
            <a:avLst/>
          </a:prstGeom>
          <a:solidFill>
            <a:schemeClr val="bg1"/>
          </a:solidFill>
        </p:spPr>
        <p:txBody>
          <a:bodyPr wrap="none" rtlCol="0">
            <a:spAutoFit/>
          </a:bodyPr>
          <a:lstStyle/>
          <a:p>
            <a:r>
              <a:rPr lang="en-GB" sz="3200" dirty="0">
                <a:latin typeface="Comic Sans MS" panose="030F0702030302020204" pitchFamily="66" charset="0"/>
              </a:rPr>
              <a:t>1- Where did the duck live?</a:t>
            </a:r>
          </a:p>
        </p:txBody>
      </p:sp>
      <p:sp>
        <p:nvSpPr>
          <p:cNvPr id="9" name="TextBox 8">
            <a:extLst>
              <a:ext uri="{FF2B5EF4-FFF2-40B4-BE49-F238E27FC236}">
                <a16:creationId xmlns:a16="http://schemas.microsoft.com/office/drawing/2014/main" id="{A03A4D26-5612-465E-9744-436BA840FC14}"/>
              </a:ext>
            </a:extLst>
          </p:cNvPr>
          <p:cNvSpPr txBox="1"/>
          <p:nvPr/>
        </p:nvSpPr>
        <p:spPr>
          <a:xfrm>
            <a:off x="6536629" y="3033386"/>
            <a:ext cx="4761240" cy="584775"/>
          </a:xfrm>
          <a:prstGeom prst="rect">
            <a:avLst/>
          </a:prstGeom>
          <a:solidFill>
            <a:schemeClr val="bg1"/>
          </a:solidFill>
        </p:spPr>
        <p:txBody>
          <a:bodyPr wrap="none" rtlCol="0">
            <a:spAutoFit/>
          </a:bodyPr>
          <a:lstStyle/>
          <a:p>
            <a:r>
              <a:rPr lang="en-GB" sz="3200" dirty="0">
                <a:solidFill>
                  <a:srgbClr val="FF0000"/>
                </a:solidFill>
                <a:latin typeface="Comic Sans MS" panose="030F0702030302020204" pitchFamily="66" charset="0"/>
              </a:rPr>
              <a:t>He stayed in bed all day</a:t>
            </a:r>
          </a:p>
        </p:txBody>
      </p:sp>
      <p:sp>
        <p:nvSpPr>
          <p:cNvPr id="10" name="TextBox 9">
            <a:extLst>
              <a:ext uri="{FF2B5EF4-FFF2-40B4-BE49-F238E27FC236}">
                <a16:creationId xmlns:a16="http://schemas.microsoft.com/office/drawing/2014/main" id="{02B4B58E-22C0-4D16-AB82-E34454081A73}"/>
              </a:ext>
            </a:extLst>
          </p:cNvPr>
          <p:cNvSpPr txBox="1"/>
          <p:nvPr/>
        </p:nvSpPr>
        <p:spPr>
          <a:xfrm>
            <a:off x="6527012" y="2885144"/>
            <a:ext cx="5505189" cy="1077218"/>
          </a:xfrm>
          <a:prstGeom prst="rect">
            <a:avLst/>
          </a:prstGeom>
          <a:solidFill>
            <a:schemeClr val="bg1"/>
          </a:solidFill>
        </p:spPr>
        <p:txBody>
          <a:bodyPr wrap="square" rtlCol="0">
            <a:spAutoFit/>
          </a:bodyPr>
          <a:lstStyle/>
          <a:p>
            <a:r>
              <a:rPr lang="en-GB" sz="3200" dirty="0">
                <a:latin typeface="Comic Sans MS" panose="030F0702030302020204" pitchFamily="66" charset="0"/>
              </a:rPr>
              <a:t>2- Why did the farmer get fat?</a:t>
            </a:r>
          </a:p>
        </p:txBody>
      </p:sp>
      <p:sp>
        <p:nvSpPr>
          <p:cNvPr id="12" name="TextBox 11">
            <a:extLst>
              <a:ext uri="{FF2B5EF4-FFF2-40B4-BE49-F238E27FC236}">
                <a16:creationId xmlns:a16="http://schemas.microsoft.com/office/drawing/2014/main" id="{EE57D9BA-6187-403E-94C1-EF257D6641B0}"/>
              </a:ext>
            </a:extLst>
          </p:cNvPr>
          <p:cNvSpPr txBox="1"/>
          <p:nvPr/>
        </p:nvSpPr>
        <p:spPr>
          <a:xfrm>
            <a:off x="231022" y="4022527"/>
            <a:ext cx="3336170" cy="584775"/>
          </a:xfrm>
          <a:prstGeom prst="rect">
            <a:avLst/>
          </a:prstGeom>
          <a:solidFill>
            <a:schemeClr val="bg1"/>
          </a:solidFill>
        </p:spPr>
        <p:txBody>
          <a:bodyPr wrap="none" rtlCol="0">
            <a:spAutoFit/>
          </a:bodyPr>
          <a:lstStyle/>
          <a:p>
            <a:r>
              <a:rPr lang="en-GB" sz="3200" dirty="0">
                <a:solidFill>
                  <a:srgbClr val="FF0000"/>
                </a:solidFill>
                <a:latin typeface="Comic Sans MS" panose="030F0702030302020204" pitchFamily="66" charset="0"/>
              </a:rPr>
              <a:t>Under the moon.</a:t>
            </a:r>
          </a:p>
        </p:txBody>
      </p:sp>
      <p:sp>
        <p:nvSpPr>
          <p:cNvPr id="13" name="TextBox 12">
            <a:extLst>
              <a:ext uri="{FF2B5EF4-FFF2-40B4-BE49-F238E27FC236}">
                <a16:creationId xmlns:a16="http://schemas.microsoft.com/office/drawing/2014/main" id="{B681598F-9B06-47F0-AA5C-4B5A2B05A61A}"/>
              </a:ext>
            </a:extLst>
          </p:cNvPr>
          <p:cNvSpPr txBox="1"/>
          <p:nvPr/>
        </p:nvSpPr>
        <p:spPr>
          <a:xfrm>
            <a:off x="152985" y="3858046"/>
            <a:ext cx="5505189" cy="1077218"/>
          </a:xfrm>
          <a:prstGeom prst="rect">
            <a:avLst/>
          </a:prstGeom>
          <a:solidFill>
            <a:schemeClr val="bg1"/>
          </a:solidFill>
        </p:spPr>
        <p:txBody>
          <a:bodyPr wrap="square" rtlCol="0">
            <a:spAutoFit/>
          </a:bodyPr>
          <a:lstStyle/>
          <a:p>
            <a:r>
              <a:rPr lang="en-GB" sz="3200" dirty="0">
                <a:latin typeface="Comic Sans MS" panose="030F0702030302020204" pitchFamily="66" charset="0"/>
              </a:rPr>
              <a:t>3- Where did the animals meet?</a:t>
            </a:r>
          </a:p>
        </p:txBody>
      </p:sp>
      <p:sp>
        <p:nvSpPr>
          <p:cNvPr id="14" name="TextBox 13">
            <a:extLst>
              <a:ext uri="{FF2B5EF4-FFF2-40B4-BE49-F238E27FC236}">
                <a16:creationId xmlns:a16="http://schemas.microsoft.com/office/drawing/2014/main" id="{6FBDD19A-C803-4D00-AE69-A0A306D87BFC}"/>
              </a:ext>
            </a:extLst>
          </p:cNvPr>
          <p:cNvSpPr txBox="1"/>
          <p:nvPr/>
        </p:nvSpPr>
        <p:spPr>
          <a:xfrm>
            <a:off x="6580445" y="4247094"/>
            <a:ext cx="4651509" cy="1569660"/>
          </a:xfrm>
          <a:prstGeom prst="rect">
            <a:avLst/>
          </a:prstGeom>
          <a:solidFill>
            <a:schemeClr val="bg1"/>
          </a:solidFill>
        </p:spPr>
        <p:txBody>
          <a:bodyPr wrap="square" rtlCol="0">
            <a:spAutoFit/>
          </a:bodyPr>
          <a:lstStyle/>
          <a:p>
            <a:r>
              <a:rPr lang="en-GB" sz="3200" dirty="0">
                <a:solidFill>
                  <a:srgbClr val="FF0000"/>
                </a:solidFill>
                <a:latin typeface="Comic Sans MS" panose="030F0702030302020204" pitchFamily="66" charset="0"/>
              </a:rPr>
              <a:t>They got under the bed and chased the farmer away.</a:t>
            </a:r>
          </a:p>
        </p:txBody>
      </p:sp>
      <p:sp>
        <p:nvSpPr>
          <p:cNvPr id="15" name="TextBox 14">
            <a:extLst>
              <a:ext uri="{FF2B5EF4-FFF2-40B4-BE49-F238E27FC236}">
                <a16:creationId xmlns:a16="http://schemas.microsoft.com/office/drawing/2014/main" id="{F1939AE6-B685-4243-BDD1-589A6A201E69}"/>
              </a:ext>
            </a:extLst>
          </p:cNvPr>
          <p:cNvSpPr txBox="1"/>
          <p:nvPr/>
        </p:nvSpPr>
        <p:spPr>
          <a:xfrm>
            <a:off x="6583748" y="4247094"/>
            <a:ext cx="4673607" cy="1569660"/>
          </a:xfrm>
          <a:prstGeom prst="rect">
            <a:avLst/>
          </a:prstGeom>
          <a:solidFill>
            <a:schemeClr val="bg1"/>
          </a:solidFill>
        </p:spPr>
        <p:txBody>
          <a:bodyPr wrap="square" rtlCol="0">
            <a:spAutoFit/>
          </a:bodyPr>
          <a:lstStyle/>
          <a:p>
            <a:r>
              <a:rPr lang="en-GB" sz="3200" dirty="0">
                <a:latin typeface="Comic Sans MS" panose="030F0702030302020204" pitchFamily="66" charset="0"/>
              </a:rPr>
              <a:t>4- How did the animals get rid of the farmer?</a:t>
            </a:r>
          </a:p>
          <a:p>
            <a:endParaRPr lang="en-GB" sz="3200" dirty="0">
              <a:latin typeface="Comic Sans MS" panose="030F0702030302020204" pitchFamily="66" charset="0"/>
            </a:endParaRPr>
          </a:p>
        </p:txBody>
      </p:sp>
      <p:pic>
        <p:nvPicPr>
          <p:cNvPr id="16" name="Picture 15">
            <a:extLst>
              <a:ext uri="{FF2B5EF4-FFF2-40B4-BE49-F238E27FC236}">
                <a16:creationId xmlns:a16="http://schemas.microsoft.com/office/drawing/2014/main" id="{A1147DA2-38BC-4E89-8B50-56584802CA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280" y="5160984"/>
            <a:ext cx="1457737" cy="1631795"/>
          </a:xfrm>
          <a:prstGeom prst="rect">
            <a:avLst/>
          </a:prstGeom>
        </p:spPr>
      </p:pic>
    </p:spTree>
    <p:extLst>
      <p:ext uri="{BB962C8B-B14F-4D97-AF65-F5344CB8AC3E}">
        <p14:creationId xmlns:p14="http://schemas.microsoft.com/office/powerpoint/2010/main" val="99974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F26401-7232-440B-9474-59170FBD6EC7}"/>
              </a:ext>
            </a:extLst>
          </p:cNvPr>
          <p:cNvPicPr>
            <a:picLocks noChangeAspect="1"/>
          </p:cNvPicPr>
          <p:nvPr/>
        </p:nvPicPr>
        <p:blipFill rotWithShape="1">
          <a:blip r:embed="rId2">
            <a:extLst>
              <a:ext uri="{28A0092B-C50C-407E-A947-70E740481C1C}">
                <a14:useLocalDpi xmlns:a14="http://schemas.microsoft.com/office/drawing/2010/main" val="0"/>
              </a:ext>
            </a:extLst>
          </a:blip>
          <a:srcRect l="8261" t="12048" r="7642" b="12821"/>
          <a:stretch/>
        </p:blipFill>
        <p:spPr>
          <a:xfrm>
            <a:off x="384832" y="172498"/>
            <a:ext cx="4272107" cy="1908313"/>
          </a:xfrm>
          <a:prstGeom prst="rect">
            <a:avLst/>
          </a:prstGeom>
        </p:spPr>
      </p:pic>
      <p:pic>
        <p:nvPicPr>
          <p:cNvPr id="9" name="Picture 8">
            <a:extLst>
              <a:ext uri="{FF2B5EF4-FFF2-40B4-BE49-F238E27FC236}">
                <a16:creationId xmlns:a16="http://schemas.microsoft.com/office/drawing/2014/main" id="{67020BBB-0BE6-466D-A7E7-C2302F6BF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0826" y="3429000"/>
            <a:ext cx="3935116" cy="3005445"/>
          </a:xfrm>
          <a:prstGeom prst="rect">
            <a:avLst/>
          </a:prstGeom>
        </p:spPr>
      </p:pic>
      <p:pic>
        <p:nvPicPr>
          <p:cNvPr id="10" name="Picture 9">
            <a:extLst>
              <a:ext uri="{FF2B5EF4-FFF2-40B4-BE49-F238E27FC236}">
                <a16:creationId xmlns:a16="http://schemas.microsoft.com/office/drawing/2014/main" id="{7586D676-7731-479B-91E2-BF64515D277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1592153" flipH="1">
            <a:off x="10355920" y="228324"/>
            <a:ext cx="1561088" cy="1599163"/>
          </a:xfrm>
          <a:prstGeom prst="rect">
            <a:avLst/>
          </a:prstGeom>
        </p:spPr>
      </p:pic>
      <p:sp>
        <p:nvSpPr>
          <p:cNvPr id="2" name="Title 1">
            <a:extLst>
              <a:ext uri="{FF2B5EF4-FFF2-40B4-BE49-F238E27FC236}">
                <a16:creationId xmlns:a16="http://schemas.microsoft.com/office/drawing/2014/main" id="{0166F3EF-571C-4165-8ED1-89ECE09D3988}"/>
              </a:ext>
            </a:extLst>
          </p:cNvPr>
          <p:cNvSpPr>
            <a:spLocks noGrp="1"/>
          </p:cNvSpPr>
          <p:nvPr>
            <p:ph type="ctrTitle"/>
          </p:nvPr>
        </p:nvSpPr>
        <p:spPr/>
        <p:txBody>
          <a:bodyPr/>
          <a:lstStyle/>
          <a:p>
            <a:r>
              <a:rPr lang="en-GB" dirty="0">
                <a:latin typeface="Comic Sans MS" panose="030F0702030302020204" pitchFamily="66" charset="0"/>
              </a:rPr>
              <a:t>Now complete the accompanying activity.</a:t>
            </a:r>
          </a:p>
        </p:txBody>
      </p:sp>
      <p:pic>
        <p:nvPicPr>
          <p:cNvPr id="8" name="Picture 7">
            <a:extLst>
              <a:ext uri="{FF2B5EF4-FFF2-40B4-BE49-F238E27FC236}">
                <a16:creationId xmlns:a16="http://schemas.microsoft.com/office/drawing/2014/main" id="{0F724330-B484-414C-8A27-F3EC7095E4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242" y="3790770"/>
            <a:ext cx="2683035" cy="3003397"/>
          </a:xfrm>
          <a:prstGeom prst="rect">
            <a:avLst/>
          </a:prstGeom>
        </p:spPr>
      </p:pic>
    </p:spTree>
    <p:extLst>
      <p:ext uri="{BB962C8B-B14F-4D97-AF65-F5344CB8AC3E}">
        <p14:creationId xmlns:p14="http://schemas.microsoft.com/office/powerpoint/2010/main" val="3507836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9999B7-58B2-4720-9574-B60335FDB455}"/>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1592153" flipH="1">
            <a:off x="1414549" y="405791"/>
            <a:ext cx="5604264" cy="5740953"/>
          </a:xfrm>
          <a:prstGeom prst="rect">
            <a:avLst/>
          </a:prstGeom>
        </p:spPr>
      </p:pic>
      <p:sp>
        <p:nvSpPr>
          <p:cNvPr id="5" name="TextBox 4">
            <a:extLst>
              <a:ext uri="{FF2B5EF4-FFF2-40B4-BE49-F238E27FC236}">
                <a16:creationId xmlns:a16="http://schemas.microsoft.com/office/drawing/2014/main" id="{BCEC4C8D-43F4-499B-A99F-3D4FF1756FBB}"/>
              </a:ext>
            </a:extLst>
          </p:cNvPr>
          <p:cNvSpPr txBox="1"/>
          <p:nvPr/>
        </p:nvSpPr>
        <p:spPr>
          <a:xfrm>
            <a:off x="7885044" y="5088835"/>
            <a:ext cx="3879625" cy="1077218"/>
          </a:xfrm>
          <a:prstGeom prst="rect">
            <a:avLst/>
          </a:prstGeom>
          <a:noFill/>
        </p:spPr>
        <p:txBody>
          <a:bodyPr wrap="square" rtlCol="0">
            <a:spAutoFit/>
          </a:bodyPr>
          <a:lstStyle/>
          <a:p>
            <a:r>
              <a:rPr lang="en-GB" sz="3200" dirty="0">
                <a:latin typeface="Comic Sans MS" panose="030F0702030302020204" pitchFamily="66" charset="0"/>
              </a:rPr>
              <a:t>Your own Fred the frog to cut out</a:t>
            </a:r>
          </a:p>
        </p:txBody>
      </p:sp>
    </p:spTree>
    <p:extLst>
      <p:ext uri="{BB962C8B-B14F-4D97-AF65-F5344CB8AC3E}">
        <p14:creationId xmlns:p14="http://schemas.microsoft.com/office/powerpoint/2010/main" val="787953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6F3EF-571C-4165-8ED1-89ECE09D3988}"/>
              </a:ext>
            </a:extLst>
          </p:cNvPr>
          <p:cNvSpPr>
            <a:spLocks noGrp="1"/>
          </p:cNvSpPr>
          <p:nvPr>
            <p:ph type="ctrTitle"/>
          </p:nvPr>
        </p:nvSpPr>
        <p:spPr/>
        <p:txBody>
          <a:bodyPr/>
          <a:lstStyle/>
          <a:p>
            <a:r>
              <a:rPr lang="en-GB" dirty="0">
                <a:latin typeface="Comic Sans MS" panose="030F0702030302020204" pitchFamily="66" charset="0"/>
              </a:rPr>
              <a:t>Phonics</a:t>
            </a:r>
          </a:p>
        </p:txBody>
      </p:sp>
      <p:sp>
        <p:nvSpPr>
          <p:cNvPr id="3" name="Subtitle 2">
            <a:extLst>
              <a:ext uri="{FF2B5EF4-FFF2-40B4-BE49-F238E27FC236}">
                <a16:creationId xmlns:a16="http://schemas.microsoft.com/office/drawing/2014/main" id="{57B25D18-9D0F-480E-BE56-0B90B4727D61}"/>
              </a:ext>
            </a:extLst>
          </p:cNvPr>
          <p:cNvSpPr>
            <a:spLocks noGrp="1"/>
          </p:cNvSpPr>
          <p:nvPr>
            <p:ph type="subTitle" idx="1"/>
          </p:nvPr>
        </p:nvSpPr>
        <p:spPr/>
        <p:txBody>
          <a:bodyPr>
            <a:normAutofit/>
          </a:bodyPr>
          <a:lstStyle/>
          <a:p>
            <a:r>
              <a:rPr lang="en-GB" sz="4400" dirty="0">
                <a:latin typeface="Comic Sans MS" panose="030F0702030302020204" pitchFamily="66" charset="0"/>
              </a:rPr>
              <a:t>Session 1</a:t>
            </a:r>
          </a:p>
        </p:txBody>
      </p:sp>
      <p:pic>
        <p:nvPicPr>
          <p:cNvPr id="7" name="Picture 6">
            <a:extLst>
              <a:ext uri="{FF2B5EF4-FFF2-40B4-BE49-F238E27FC236}">
                <a16:creationId xmlns:a16="http://schemas.microsoft.com/office/drawing/2014/main" id="{94F26401-7232-440B-9474-59170FBD6EC7}"/>
              </a:ext>
            </a:extLst>
          </p:cNvPr>
          <p:cNvPicPr>
            <a:picLocks noChangeAspect="1"/>
          </p:cNvPicPr>
          <p:nvPr/>
        </p:nvPicPr>
        <p:blipFill rotWithShape="1">
          <a:blip r:embed="rId2">
            <a:extLst>
              <a:ext uri="{28A0092B-C50C-407E-A947-70E740481C1C}">
                <a14:useLocalDpi xmlns:a14="http://schemas.microsoft.com/office/drawing/2010/main" val="0"/>
              </a:ext>
            </a:extLst>
          </a:blip>
          <a:srcRect l="8261" t="12048" r="7642" b="12821"/>
          <a:stretch/>
        </p:blipFill>
        <p:spPr>
          <a:xfrm>
            <a:off x="384832" y="172498"/>
            <a:ext cx="4272107" cy="1908313"/>
          </a:xfrm>
          <a:prstGeom prst="rect">
            <a:avLst/>
          </a:prstGeom>
        </p:spPr>
      </p:pic>
      <p:pic>
        <p:nvPicPr>
          <p:cNvPr id="10" name="Picture 9">
            <a:extLst>
              <a:ext uri="{FF2B5EF4-FFF2-40B4-BE49-F238E27FC236}">
                <a16:creationId xmlns:a16="http://schemas.microsoft.com/office/drawing/2014/main" id="{7586D676-7731-479B-91E2-BF64515D277A}"/>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1592153" flipH="1">
            <a:off x="8271834" y="2575903"/>
            <a:ext cx="3619746" cy="3708032"/>
          </a:xfrm>
          <a:prstGeom prst="rect">
            <a:avLst/>
          </a:prstGeom>
        </p:spPr>
      </p:pic>
    </p:spTree>
    <p:extLst>
      <p:ext uri="{BB962C8B-B14F-4D97-AF65-F5344CB8AC3E}">
        <p14:creationId xmlns:p14="http://schemas.microsoft.com/office/powerpoint/2010/main" val="396546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586D676-7731-479B-91E2-BF64515D277A}"/>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1592153" flipH="1">
            <a:off x="10098226" y="162077"/>
            <a:ext cx="1690425" cy="1731655"/>
          </a:xfrm>
          <a:prstGeom prst="rect">
            <a:avLst/>
          </a:prstGeom>
        </p:spPr>
      </p:pic>
      <p:sp>
        <p:nvSpPr>
          <p:cNvPr id="2" name="Title 1">
            <a:extLst>
              <a:ext uri="{FF2B5EF4-FFF2-40B4-BE49-F238E27FC236}">
                <a16:creationId xmlns:a16="http://schemas.microsoft.com/office/drawing/2014/main" id="{0166F3EF-571C-4165-8ED1-89ECE09D3988}"/>
              </a:ext>
            </a:extLst>
          </p:cNvPr>
          <p:cNvSpPr>
            <a:spLocks noGrp="1"/>
          </p:cNvSpPr>
          <p:nvPr>
            <p:ph type="title"/>
          </p:nvPr>
        </p:nvSpPr>
        <p:spPr/>
        <p:txBody>
          <a:bodyPr/>
          <a:lstStyle/>
          <a:p>
            <a:r>
              <a:rPr lang="en-GB" dirty="0">
                <a:latin typeface="Comic Sans MS" panose="030F0702030302020204" pitchFamily="66" charset="0"/>
              </a:rPr>
              <a:t>Phonics- Message for Parents</a:t>
            </a:r>
          </a:p>
        </p:txBody>
      </p:sp>
      <p:sp>
        <p:nvSpPr>
          <p:cNvPr id="3" name="Subtitle 2">
            <a:extLst>
              <a:ext uri="{FF2B5EF4-FFF2-40B4-BE49-F238E27FC236}">
                <a16:creationId xmlns:a16="http://schemas.microsoft.com/office/drawing/2014/main" id="{57B25D18-9D0F-480E-BE56-0B90B4727D61}"/>
              </a:ext>
            </a:extLst>
          </p:cNvPr>
          <p:cNvSpPr>
            <a:spLocks noGrp="1"/>
          </p:cNvSpPr>
          <p:nvPr>
            <p:ph idx="1"/>
          </p:nvPr>
        </p:nvSpPr>
        <p:spPr>
          <a:xfrm>
            <a:off x="838200" y="1958146"/>
            <a:ext cx="10515600" cy="4351338"/>
          </a:xfrm>
        </p:spPr>
        <p:txBody>
          <a:bodyPr>
            <a:normAutofit/>
          </a:bodyPr>
          <a:lstStyle/>
          <a:p>
            <a:r>
              <a:rPr lang="en-GB" sz="2000" dirty="0">
                <a:latin typeface="Comic Sans MS" panose="030F0702030302020204" pitchFamily="66" charset="0"/>
              </a:rPr>
              <a:t>Each session has been designed to replicate how the children learn phonics at school through our scheme Read Write Inc. Although some of what they learn, they may already know, it is good practise for them to develop these skills independently.</a:t>
            </a:r>
          </a:p>
          <a:p>
            <a:r>
              <a:rPr lang="en-GB" sz="2000" dirty="0">
                <a:latin typeface="Comic Sans MS" panose="030F0702030302020204" pitchFamily="66" charset="0"/>
              </a:rPr>
              <a:t>Each session will follow the same format-</a:t>
            </a:r>
          </a:p>
          <a:p>
            <a:pPr lvl="1"/>
            <a:r>
              <a:rPr lang="en-GB" sz="1600" b="1" dirty="0">
                <a:solidFill>
                  <a:srgbClr val="FF0000"/>
                </a:solidFill>
                <a:latin typeface="Comic Sans MS" panose="030F0702030302020204" pitchFamily="66" charset="0"/>
              </a:rPr>
              <a:t>Speedy sounds- </a:t>
            </a:r>
            <a:r>
              <a:rPr lang="en-GB" sz="1600" dirty="0">
                <a:latin typeface="Comic Sans MS" panose="030F0702030302020204" pitchFamily="66" charset="0"/>
              </a:rPr>
              <a:t>Each sound will appear automatically after the first click. </a:t>
            </a:r>
            <a:r>
              <a:rPr lang="en-GB" sz="1600" b="1" u="sng" dirty="0">
                <a:latin typeface="Comic Sans MS" panose="030F0702030302020204" pitchFamily="66" charset="0"/>
              </a:rPr>
              <a:t>DO NOT click to continue until all the sounds have been revealed</a:t>
            </a:r>
            <a:r>
              <a:rPr lang="en-GB" sz="1600" dirty="0">
                <a:latin typeface="Comic Sans MS" panose="030F0702030302020204" pitchFamily="66" charset="0"/>
              </a:rPr>
              <a:t>. The sounds will change on a daily basis. There will be a maximum of 12 speedy sounds a day.</a:t>
            </a:r>
          </a:p>
          <a:p>
            <a:pPr lvl="1"/>
            <a:r>
              <a:rPr lang="en-GB" sz="1600" b="1" dirty="0">
                <a:solidFill>
                  <a:srgbClr val="FF0000"/>
                </a:solidFill>
                <a:latin typeface="Comic Sans MS" panose="030F0702030302020204" pitchFamily="66" charset="0"/>
              </a:rPr>
              <a:t>Fred Talk- </a:t>
            </a:r>
            <a:r>
              <a:rPr lang="en-GB" sz="1600" dirty="0">
                <a:latin typeface="Comic Sans MS" panose="030F0702030302020204" pitchFamily="66" charset="0"/>
              </a:rPr>
              <a:t>(Fred the frog can only speak in sounds.) The children say the sounds then the whole word. The words will get progressively challenging as the weeks continue.</a:t>
            </a:r>
          </a:p>
          <a:p>
            <a:pPr lvl="1"/>
            <a:r>
              <a:rPr lang="en-GB" sz="1600" b="1" dirty="0">
                <a:solidFill>
                  <a:srgbClr val="FF0000"/>
                </a:solidFill>
                <a:latin typeface="Comic Sans MS" panose="030F0702030302020204" pitchFamily="66" charset="0"/>
              </a:rPr>
              <a:t>Ditty-</a:t>
            </a:r>
            <a:r>
              <a:rPr lang="en-GB" sz="1600" dirty="0">
                <a:latin typeface="Comic Sans MS" panose="030F0702030302020204" pitchFamily="66" charset="0"/>
              </a:rPr>
              <a:t> These short sentences will develop your child’s ability to read. They sound out each word, re-read the word then re-read the sentence. At the end there is a ‘hold the sentence’ whereby you read the sentence to your child, they repeat back and keep repeating. At the same time they will write it down.</a:t>
            </a:r>
          </a:p>
          <a:p>
            <a:pPr lvl="1"/>
            <a:endParaRPr lang="en-GB" sz="1600" dirty="0">
              <a:latin typeface="Comic Sans MS" panose="030F0702030302020204" pitchFamily="66" charset="0"/>
            </a:endParaRPr>
          </a:p>
          <a:p>
            <a:pPr lvl="1"/>
            <a:r>
              <a:rPr lang="en-GB" sz="1600" dirty="0">
                <a:latin typeface="Comic Sans MS" panose="030F0702030302020204" pitchFamily="66" charset="0"/>
              </a:rPr>
              <a:t>There will be a Fred the frog at the end for you to print out if you wish, unless you have a toy/teddy frog at home to use.</a:t>
            </a:r>
          </a:p>
        </p:txBody>
      </p:sp>
    </p:spTree>
    <p:extLst>
      <p:ext uri="{BB962C8B-B14F-4D97-AF65-F5344CB8AC3E}">
        <p14:creationId xmlns:p14="http://schemas.microsoft.com/office/powerpoint/2010/main" val="3292864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EC49C150-5383-4D93-A81F-F7379917745F}"/>
              </a:ext>
            </a:extLst>
          </p:cNvPr>
          <p:cNvGraphicFramePr>
            <a:graphicFrameLocks noGrp="1"/>
          </p:cNvGraphicFramePr>
          <p:nvPr>
            <p:extLst>
              <p:ext uri="{D42A27DB-BD31-4B8C-83A1-F6EECF244321}">
                <p14:modId xmlns:p14="http://schemas.microsoft.com/office/powerpoint/2010/main" val="1729935634"/>
              </p:ext>
            </p:extLst>
          </p:nvPr>
        </p:nvGraphicFramePr>
        <p:xfrm>
          <a:off x="185530" y="1690687"/>
          <a:ext cx="11582400" cy="5005890"/>
        </p:xfrm>
        <a:graphic>
          <a:graphicData uri="http://schemas.openxmlformats.org/drawingml/2006/table">
            <a:tbl>
              <a:tblPr firstRow="1" bandRow="1">
                <a:tableStyleId>{5940675A-B579-460E-94D1-54222C63F5DA}</a:tableStyleId>
              </a:tblPr>
              <a:tblGrid>
                <a:gridCol w="2895600">
                  <a:extLst>
                    <a:ext uri="{9D8B030D-6E8A-4147-A177-3AD203B41FA5}">
                      <a16:colId xmlns:a16="http://schemas.microsoft.com/office/drawing/2014/main" val="4188970913"/>
                    </a:ext>
                  </a:extLst>
                </a:gridCol>
                <a:gridCol w="2895600">
                  <a:extLst>
                    <a:ext uri="{9D8B030D-6E8A-4147-A177-3AD203B41FA5}">
                      <a16:colId xmlns:a16="http://schemas.microsoft.com/office/drawing/2014/main" val="3495601042"/>
                    </a:ext>
                  </a:extLst>
                </a:gridCol>
                <a:gridCol w="2895600">
                  <a:extLst>
                    <a:ext uri="{9D8B030D-6E8A-4147-A177-3AD203B41FA5}">
                      <a16:colId xmlns:a16="http://schemas.microsoft.com/office/drawing/2014/main" val="2194771044"/>
                    </a:ext>
                  </a:extLst>
                </a:gridCol>
                <a:gridCol w="2895600">
                  <a:extLst>
                    <a:ext uri="{9D8B030D-6E8A-4147-A177-3AD203B41FA5}">
                      <a16:colId xmlns:a16="http://schemas.microsoft.com/office/drawing/2014/main" val="730716762"/>
                    </a:ext>
                  </a:extLst>
                </a:gridCol>
              </a:tblGrid>
              <a:tr h="1668630">
                <a:tc>
                  <a:txBody>
                    <a:bodyPr/>
                    <a:lstStyle/>
                    <a:p>
                      <a:pPr algn="ctr"/>
                      <a:r>
                        <a:rPr lang="en-GB" sz="9600" dirty="0">
                          <a:latin typeface="Comic Sans MS" panose="030F0702030302020204" pitchFamily="66" charset="0"/>
                        </a:rPr>
                        <a:t>s</a:t>
                      </a:r>
                    </a:p>
                  </a:txBody>
                  <a:tcPr>
                    <a:solidFill>
                      <a:schemeClr val="bg1"/>
                    </a:solidFill>
                  </a:tcPr>
                </a:tc>
                <a:tc>
                  <a:txBody>
                    <a:bodyPr/>
                    <a:lstStyle/>
                    <a:p>
                      <a:pPr algn="ctr"/>
                      <a:r>
                        <a:rPr lang="en-GB" sz="9600" dirty="0">
                          <a:latin typeface="Comic Sans MS" panose="030F0702030302020204" pitchFamily="66" charset="0"/>
                        </a:rPr>
                        <a:t>a</a:t>
                      </a:r>
                    </a:p>
                  </a:txBody>
                  <a:tcPr>
                    <a:solidFill>
                      <a:schemeClr val="bg1"/>
                    </a:solidFill>
                  </a:tcPr>
                </a:tc>
                <a:tc>
                  <a:txBody>
                    <a:bodyPr/>
                    <a:lstStyle/>
                    <a:p>
                      <a:pPr algn="ctr"/>
                      <a:r>
                        <a:rPr lang="en-GB" sz="9600" dirty="0" err="1">
                          <a:latin typeface="Comic Sans MS" panose="030F0702030302020204" pitchFamily="66" charset="0"/>
                        </a:rPr>
                        <a:t>i</a:t>
                      </a:r>
                      <a:endParaRPr lang="en-GB" sz="9600" dirty="0">
                        <a:latin typeface="Comic Sans MS" panose="030F0702030302020204" pitchFamily="66" charset="0"/>
                      </a:endParaRPr>
                    </a:p>
                  </a:txBody>
                  <a:tcPr>
                    <a:solidFill>
                      <a:schemeClr val="bg1"/>
                    </a:solidFill>
                  </a:tcPr>
                </a:tc>
                <a:tc>
                  <a:txBody>
                    <a:bodyPr/>
                    <a:lstStyle/>
                    <a:p>
                      <a:pPr algn="ctr"/>
                      <a:r>
                        <a:rPr lang="en-GB" sz="9600" dirty="0">
                          <a:latin typeface="Comic Sans MS" panose="030F0702030302020204" pitchFamily="66" charset="0"/>
                        </a:rPr>
                        <a:t>t</a:t>
                      </a:r>
                    </a:p>
                  </a:txBody>
                  <a:tcPr>
                    <a:solidFill>
                      <a:schemeClr val="bg1"/>
                    </a:solidFill>
                  </a:tcPr>
                </a:tc>
                <a:extLst>
                  <a:ext uri="{0D108BD9-81ED-4DB2-BD59-A6C34878D82A}">
                    <a16:rowId xmlns:a16="http://schemas.microsoft.com/office/drawing/2014/main" val="2186868129"/>
                  </a:ext>
                </a:extLst>
              </a:tr>
              <a:tr h="1668630">
                <a:tc>
                  <a:txBody>
                    <a:bodyPr/>
                    <a:lstStyle/>
                    <a:p>
                      <a:pPr algn="ctr"/>
                      <a:r>
                        <a:rPr lang="en-GB" sz="9600" dirty="0">
                          <a:latin typeface="Comic Sans MS" panose="030F0702030302020204" pitchFamily="66" charset="0"/>
                        </a:rPr>
                        <a:t>ng</a:t>
                      </a:r>
                    </a:p>
                  </a:txBody>
                  <a:tcPr>
                    <a:solidFill>
                      <a:schemeClr val="bg1"/>
                    </a:solidFill>
                  </a:tcPr>
                </a:tc>
                <a:tc>
                  <a:txBody>
                    <a:bodyPr/>
                    <a:lstStyle/>
                    <a:p>
                      <a:pPr algn="ctr"/>
                      <a:r>
                        <a:rPr lang="en-GB" sz="9600" dirty="0">
                          <a:latin typeface="Comic Sans MS" panose="030F0702030302020204" pitchFamily="66" charset="0"/>
                        </a:rPr>
                        <a:t>e</a:t>
                      </a:r>
                    </a:p>
                  </a:txBody>
                  <a:tcPr>
                    <a:solidFill>
                      <a:schemeClr val="bg1"/>
                    </a:solidFill>
                  </a:tcPr>
                </a:tc>
                <a:tc>
                  <a:txBody>
                    <a:bodyPr/>
                    <a:lstStyle/>
                    <a:p>
                      <a:pPr algn="ctr"/>
                      <a:r>
                        <a:rPr lang="en-GB" sz="9600" dirty="0" err="1">
                          <a:latin typeface="Comic Sans MS" panose="030F0702030302020204" pitchFamily="66" charset="0"/>
                        </a:rPr>
                        <a:t>nk</a:t>
                      </a:r>
                      <a:endParaRPr lang="en-GB" sz="9600" dirty="0">
                        <a:latin typeface="Comic Sans MS" panose="030F0702030302020204" pitchFamily="66" charset="0"/>
                      </a:endParaRPr>
                    </a:p>
                  </a:txBody>
                  <a:tcPr>
                    <a:solidFill>
                      <a:schemeClr val="bg1"/>
                    </a:solidFill>
                  </a:tcPr>
                </a:tc>
                <a:tc>
                  <a:txBody>
                    <a:bodyPr/>
                    <a:lstStyle/>
                    <a:p>
                      <a:pPr algn="ctr"/>
                      <a:r>
                        <a:rPr lang="en-GB" sz="9600" dirty="0">
                          <a:latin typeface="Comic Sans MS" panose="030F0702030302020204" pitchFamily="66" charset="0"/>
                        </a:rPr>
                        <a:t>b</a:t>
                      </a:r>
                    </a:p>
                  </a:txBody>
                  <a:tcPr>
                    <a:solidFill>
                      <a:schemeClr val="bg1"/>
                    </a:solidFill>
                  </a:tcPr>
                </a:tc>
                <a:extLst>
                  <a:ext uri="{0D108BD9-81ED-4DB2-BD59-A6C34878D82A}">
                    <a16:rowId xmlns:a16="http://schemas.microsoft.com/office/drawing/2014/main" val="613025378"/>
                  </a:ext>
                </a:extLst>
              </a:tr>
              <a:tr h="1668630">
                <a:tc>
                  <a:txBody>
                    <a:bodyPr/>
                    <a:lstStyle/>
                    <a:p>
                      <a:pPr algn="ctr"/>
                      <a:r>
                        <a:rPr lang="en-GB" sz="9600" dirty="0">
                          <a:latin typeface="Comic Sans MS" panose="030F0702030302020204" pitchFamily="66" charset="0"/>
                        </a:rPr>
                        <a:t>c</a:t>
                      </a:r>
                    </a:p>
                  </a:txBody>
                  <a:tcPr>
                    <a:solidFill>
                      <a:schemeClr val="bg1"/>
                    </a:solidFill>
                  </a:tcPr>
                </a:tc>
                <a:tc>
                  <a:txBody>
                    <a:bodyPr/>
                    <a:lstStyle/>
                    <a:p>
                      <a:pPr algn="ctr"/>
                      <a:r>
                        <a:rPr lang="en-GB" sz="9600" dirty="0">
                          <a:latin typeface="Comic Sans MS" panose="030F0702030302020204" pitchFamily="66" charset="0"/>
                        </a:rPr>
                        <a:t>k</a:t>
                      </a:r>
                    </a:p>
                  </a:txBody>
                  <a:tcPr>
                    <a:solidFill>
                      <a:schemeClr val="bg1"/>
                    </a:solidFill>
                  </a:tcPr>
                </a:tc>
                <a:tc>
                  <a:txBody>
                    <a:bodyPr/>
                    <a:lstStyle/>
                    <a:p>
                      <a:pPr algn="ctr"/>
                      <a:r>
                        <a:rPr lang="en-GB" sz="9600" dirty="0">
                          <a:latin typeface="Comic Sans MS" panose="030F0702030302020204" pitchFamily="66" charset="0"/>
                        </a:rPr>
                        <a:t>z</a:t>
                      </a:r>
                    </a:p>
                  </a:txBody>
                  <a:tcPr>
                    <a:solidFill>
                      <a:schemeClr val="bg1"/>
                    </a:solidFill>
                  </a:tcPr>
                </a:tc>
                <a:tc>
                  <a:txBody>
                    <a:bodyPr/>
                    <a:lstStyle/>
                    <a:p>
                      <a:pPr algn="ctr"/>
                      <a:r>
                        <a:rPr lang="en-GB" sz="9600" dirty="0" err="1">
                          <a:latin typeface="Comic Sans MS" panose="030F0702030302020204" pitchFamily="66" charset="0"/>
                        </a:rPr>
                        <a:t>ch</a:t>
                      </a:r>
                      <a:endParaRPr lang="en-GB" sz="9600" dirty="0">
                        <a:latin typeface="Comic Sans MS" panose="030F0702030302020204" pitchFamily="66" charset="0"/>
                      </a:endParaRPr>
                    </a:p>
                  </a:txBody>
                  <a:tcPr>
                    <a:solidFill>
                      <a:schemeClr val="bg1"/>
                    </a:solidFill>
                  </a:tcPr>
                </a:tc>
                <a:extLst>
                  <a:ext uri="{0D108BD9-81ED-4DB2-BD59-A6C34878D82A}">
                    <a16:rowId xmlns:a16="http://schemas.microsoft.com/office/drawing/2014/main" val="2533416834"/>
                  </a:ext>
                </a:extLst>
              </a:tr>
            </a:tbl>
          </a:graphicData>
        </a:graphic>
      </p:graphicFrame>
      <p:pic>
        <p:nvPicPr>
          <p:cNvPr id="12" name="Picture 11">
            <a:extLst>
              <a:ext uri="{FF2B5EF4-FFF2-40B4-BE49-F238E27FC236}">
                <a16:creationId xmlns:a16="http://schemas.microsoft.com/office/drawing/2014/main" id="{1D48E022-8590-4B81-8B13-A9FC3980876F}"/>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1592153" flipH="1">
            <a:off x="10355920" y="228324"/>
            <a:ext cx="1561088" cy="1599163"/>
          </a:xfrm>
          <a:prstGeom prst="rect">
            <a:avLst/>
          </a:prstGeom>
        </p:spPr>
      </p:pic>
      <p:sp>
        <p:nvSpPr>
          <p:cNvPr id="2" name="Title 1">
            <a:extLst>
              <a:ext uri="{FF2B5EF4-FFF2-40B4-BE49-F238E27FC236}">
                <a16:creationId xmlns:a16="http://schemas.microsoft.com/office/drawing/2014/main" id="{83E0508A-9F39-4802-8E7A-AC1FC8833E88}"/>
              </a:ext>
            </a:extLst>
          </p:cNvPr>
          <p:cNvSpPr>
            <a:spLocks noGrp="1"/>
          </p:cNvSpPr>
          <p:nvPr>
            <p:ph type="title"/>
          </p:nvPr>
        </p:nvSpPr>
        <p:spPr/>
        <p:txBody>
          <a:bodyPr>
            <a:normAutofit/>
          </a:bodyPr>
          <a:lstStyle/>
          <a:p>
            <a:pPr algn="ctr"/>
            <a:r>
              <a:rPr lang="en-GB" sz="5400" dirty="0">
                <a:latin typeface="Comic Sans MS" panose="030F0702030302020204" pitchFamily="66" charset="0"/>
              </a:rPr>
              <a:t>Phonics- Speedy Sounds</a:t>
            </a:r>
          </a:p>
        </p:txBody>
      </p:sp>
      <p:pic>
        <p:nvPicPr>
          <p:cNvPr id="9" name="Picture 8">
            <a:extLst>
              <a:ext uri="{FF2B5EF4-FFF2-40B4-BE49-F238E27FC236}">
                <a16:creationId xmlns:a16="http://schemas.microsoft.com/office/drawing/2014/main" id="{C12BEF44-A1F0-40A7-B179-DDFDFFA1671D}"/>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20007847">
            <a:off x="274993" y="228323"/>
            <a:ext cx="1561088" cy="1599163"/>
          </a:xfrm>
          <a:prstGeom prst="rect">
            <a:avLst/>
          </a:prstGeom>
        </p:spPr>
      </p:pic>
      <p:sp>
        <p:nvSpPr>
          <p:cNvPr id="46" name="Oval 45">
            <a:extLst>
              <a:ext uri="{FF2B5EF4-FFF2-40B4-BE49-F238E27FC236}">
                <a16:creationId xmlns:a16="http://schemas.microsoft.com/office/drawing/2014/main" id="{CF3CA963-6673-4C89-8438-EAC12A14074A}"/>
              </a:ext>
            </a:extLst>
          </p:cNvPr>
          <p:cNvSpPr/>
          <p:nvPr/>
        </p:nvSpPr>
        <p:spPr>
          <a:xfrm>
            <a:off x="819074" y="2009336"/>
            <a:ext cx="1504035" cy="1224437"/>
          </a:xfrm>
          <a:prstGeom prst="ellipse">
            <a:avLst/>
          </a:prstGeom>
          <a:solidFill>
            <a:srgbClr val="FFC00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7463418C-3BC3-485F-87FB-213CCE24C11E}"/>
              </a:ext>
            </a:extLst>
          </p:cNvPr>
          <p:cNvSpPr/>
          <p:nvPr/>
        </p:nvSpPr>
        <p:spPr>
          <a:xfrm>
            <a:off x="6744477" y="2009335"/>
            <a:ext cx="1504035" cy="1224437"/>
          </a:xfrm>
          <a:prstGeom prst="ellipse">
            <a:avLst/>
          </a:prstGeom>
          <a:solidFill>
            <a:srgbClr val="FFC00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08715027-7E9B-4DE0-B529-BF00F2FA5A56}"/>
              </a:ext>
            </a:extLst>
          </p:cNvPr>
          <p:cNvSpPr/>
          <p:nvPr/>
        </p:nvSpPr>
        <p:spPr>
          <a:xfrm>
            <a:off x="3781775" y="2009334"/>
            <a:ext cx="1504035" cy="1224437"/>
          </a:xfrm>
          <a:prstGeom prst="ellipse">
            <a:avLst/>
          </a:prstGeom>
          <a:solidFill>
            <a:srgbClr val="FFC00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79B00285-0AC6-4044-88CC-05025E0CF574}"/>
              </a:ext>
            </a:extLst>
          </p:cNvPr>
          <p:cNvSpPr/>
          <p:nvPr/>
        </p:nvSpPr>
        <p:spPr>
          <a:xfrm>
            <a:off x="838200" y="3736182"/>
            <a:ext cx="1504035" cy="1224437"/>
          </a:xfrm>
          <a:prstGeom prst="ellipse">
            <a:avLst/>
          </a:prstGeom>
          <a:solidFill>
            <a:srgbClr val="FFC00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1166556E-B58F-4035-87ED-7F638F215C4B}"/>
              </a:ext>
            </a:extLst>
          </p:cNvPr>
          <p:cNvSpPr/>
          <p:nvPr/>
        </p:nvSpPr>
        <p:spPr>
          <a:xfrm>
            <a:off x="3788852" y="3736180"/>
            <a:ext cx="1504035" cy="1224437"/>
          </a:xfrm>
          <a:prstGeom prst="ellipse">
            <a:avLst/>
          </a:prstGeom>
          <a:solidFill>
            <a:srgbClr val="FFC00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2931D176-7FB0-414C-902A-20D378865E82}"/>
              </a:ext>
            </a:extLst>
          </p:cNvPr>
          <p:cNvSpPr/>
          <p:nvPr/>
        </p:nvSpPr>
        <p:spPr>
          <a:xfrm>
            <a:off x="6744477" y="3624229"/>
            <a:ext cx="1504035" cy="1224437"/>
          </a:xfrm>
          <a:prstGeom prst="ellipse">
            <a:avLst/>
          </a:prstGeom>
          <a:solidFill>
            <a:srgbClr val="FFC00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ECCAE7BE-C4CD-4612-9DC1-4B3460727486}"/>
              </a:ext>
            </a:extLst>
          </p:cNvPr>
          <p:cNvSpPr/>
          <p:nvPr/>
        </p:nvSpPr>
        <p:spPr>
          <a:xfrm>
            <a:off x="9723913" y="2009333"/>
            <a:ext cx="1504035" cy="1224437"/>
          </a:xfrm>
          <a:prstGeom prst="ellipse">
            <a:avLst/>
          </a:prstGeom>
          <a:solidFill>
            <a:srgbClr val="FFC00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26640367-BE2B-4138-8F29-DFE8304083DD}"/>
              </a:ext>
            </a:extLst>
          </p:cNvPr>
          <p:cNvSpPr/>
          <p:nvPr/>
        </p:nvSpPr>
        <p:spPr>
          <a:xfrm>
            <a:off x="9632428" y="3594591"/>
            <a:ext cx="1504035" cy="1224437"/>
          </a:xfrm>
          <a:prstGeom prst="ellipse">
            <a:avLst/>
          </a:prstGeom>
          <a:solidFill>
            <a:srgbClr val="FFC00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899F5818-C093-4531-B083-B26F8642A6E3}"/>
              </a:ext>
            </a:extLst>
          </p:cNvPr>
          <p:cNvSpPr/>
          <p:nvPr/>
        </p:nvSpPr>
        <p:spPr>
          <a:xfrm>
            <a:off x="864131" y="5197695"/>
            <a:ext cx="1504035" cy="1224437"/>
          </a:xfrm>
          <a:prstGeom prst="ellipse">
            <a:avLst/>
          </a:prstGeom>
          <a:solidFill>
            <a:srgbClr val="FFC00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27C1D3E9-83BF-45C8-848B-33862C2CFFCF}"/>
              </a:ext>
            </a:extLst>
          </p:cNvPr>
          <p:cNvSpPr/>
          <p:nvPr/>
        </p:nvSpPr>
        <p:spPr>
          <a:xfrm>
            <a:off x="3781774" y="5266870"/>
            <a:ext cx="1504035" cy="1224437"/>
          </a:xfrm>
          <a:prstGeom prst="ellipse">
            <a:avLst/>
          </a:prstGeom>
          <a:solidFill>
            <a:srgbClr val="FFC00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BD4393EB-6E86-4313-AF99-50F38D335FC6}"/>
              </a:ext>
            </a:extLst>
          </p:cNvPr>
          <p:cNvSpPr/>
          <p:nvPr/>
        </p:nvSpPr>
        <p:spPr>
          <a:xfrm>
            <a:off x="6699417" y="5241504"/>
            <a:ext cx="1504035" cy="1224437"/>
          </a:xfrm>
          <a:prstGeom prst="ellipse">
            <a:avLst/>
          </a:prstGeom>
          <a:solidFill>
            <a:srgbClr val="FFC00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AC1DEDD6-BF8E-4EE8-B172-3BFF963F0F9E}"/>
              </a:ext>
            </a:extLst>
          </p:cNvPr>
          <p:cNvSpPr/>
          <p:nvPr/>
        </p:nvSpPr>
        <p:spPr>
          <a:xfrm>
            <a:off x="9632429" y="5241504"/>
            <a:ext cx="1504035" cy="1224437"/>
          </a:xfrm>
          <a:prstGeom prst="ellipse">
            <a:avLst/>
          </a:prstGeom>
          <a:solidFill>
            <a:srgbClr val="FFC00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6305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par>
                          <p:cTn id="8" fill="hold">
                            <p:stCondLst>
                              <p:cond delay="500"/>
                            </p:stCondLst>
                            <p:childTnLst>
                              <p:par>
                                <p:cTn id="9" presetID="22" presetClass="exit" presetSubtype="4" fill="hold" grpId="0" nodeType="afterEffect">
                                  <p:stCondLst>
                                    <p:cond delay="0"/>
                                  </p:stCondLst>
                                  <p:childTnLst>
                                    <p:animEffect transition="out" filter="wipe(down)">
                                      <p:cBhvr>
                                        <p:cTn id="10" dur="1000"/>
                                        <p:tgtEl>
                                          <p:spTgt spid="46"/>
                                        </p:tgtEl>
                                      </p:cBhvr>
                                    </p:animEffect>
                                    <p:set>
                                      <p:cBhvr>
                                        <p:cTn id="11" dur="1" fill="hold">
                                          <p:stCondLst>
                                            <p:cond delay="999"/>
                                          </p:stCondLst>
                                        </p:cTn>
                                        <p:tgtEl>
                                          <p:spTgt spid="46"/>
                                        </p:tgtEl>
                                        <p:attrNameLst>
                                          <p:attrName>style.visibility</p:attrName>
                                        </p:attrNameLst>
                                      </p:cBhvr>
                                      <p:to>
                                        <p:strVal val="hidden"/>
                                      </p:to>
                                    </p:set>
                                  </p:childTnLst>
                                </p:cTn>
                              </p:par>
                            </p:childTnLst>
                          </p:cTn>
                        </p:par>
                        <p:par>
                          <p:cTn id="12" fill="hold">
                            <p:stCondLst>
                              <p:cond delay="1500"/>
                            </p:stCondLst>
                            <p:childTnLst>
                              <p:par>
                                <p:cTn id="13" presetID="22" presetClass="exit" presetSubtype="4" fill="hold" grpId="0" nodeType="afterEffect">
                                  <p:stCondLst>
                                    <p:cond delay="0"/>
                                  </p:stCondLst>
                                  <p:childTnLst>
                                    <p:animEffect transition="out" filter="wipe(down)">
                                      <p:cBhvr>
                                        <p:cTn id="14" dur="1000"/>
                                        <p:tgtEl>
                                          <p:spTgt spid="18"/>
                                        </p:tgtEl>
                                      </p:cBhvr>
                                    </p:animEffect>
                                    <p:set>
                                      <p:cBhvr>
                                        <p:cTn id="15" dur="1" fill="hold">
                                          <p:stCondLst>
                                            <p:cond delay="999"/>
                                          </p:stCondLst>
                                        </p:cTn>
                                        <p:tgtEl>
                                          <p:spTgt spid="18"/>
                                        </p:tgtEl>
                                        <p:attrNameLst>
                                          <p:attrName>style.visibility</p:attrName>
                                        </p:attrNameLst>
                                      </p:cBhvr>
                                      <p:to>
                                        <p:strVal val="hidden"/>
                                      </p:to>
                                    </p:set>
                                  </p:childTnLst>
                                </p:cTn>
                              </p:par>
                            </p:childTnLst>
                          </p:cTn>
                        </p:par>
                        <p:par>
                          <p:cTn id="16" fill="hold">
                            <p:stCondLst>
                              <p:cond delay="2500"/>
                            </p:stCondLst>
                            <p:childTnLst>
                              <p:par>
                                <p:cTn id="17" presetID="22" presetClass="exit" presetSubtype="4" fill="hold" grpId="0" nodeType="afterEffect">
                                  <p:stCondLst>
                                    <p:cond delay="0"/>
                                  </p:stCondLst>
                                  <p:childTnLst>
                                    <p:animEffect transition="out" filter="wipe(down)">
                                      <p:cBhvr>
                                        <p:cTn id="18" dur="1000"/>
                                        <p:tgtEl>
                                          <p:spTgt spid="27"/>
                                        </p:tgtEl>
                                      </p:cBhvr>
                                    </p:animEffect>
                                    <p:set>
                                      <p:cBhvr>
                                        <p:cTn id="19" dur="1" fill="hold">
                                          <p:stCondLst>
                                            <p:cond delay="999"/>
                                          </p:stCondLst>
                                        </p:cTn>
                                        <p:tgtEl>
                                          <p:spTgt spid="27"/>
                                        </p:tgtEl>
                                        <p:attrNameLst>
                                          <p:attrName>style.visibility</p:attrName>
                                        </p:attrNameLst>
                                      </p:cBhvr>
                                      <p:to>
                                        <p:strVal val="hidden"/>
                                      </p:to>
                                    </p:set>
                                  </p:childTnLst>
                                </p:cTn>
                              </p:par>
                            </p:childTnLst>
                          </p:cTn>
                        </p:par>
                        <p:par>
                          <p:cTn id="20" fill="hold">
                            <p:stCondLst>
                              <p:cond delay="3500"/>
                            </p:stCondLst>
                            <p:childTnLst>
                              <p:par>
                                <p:cTn id="21" presetID="22" presetClass="exit" presetSubtype="4" fill="hold" grpId="0" nodeType="afterEffect">
                                  <p:stCondLst>
                                    <p:cond delay="0"/>
                                  </p:stCondLst>
                                  <p:childTnLst>
                                    <p:animEffect transition="out" filter="wipe(down)">
                                      <p:cBhvr>
                                        <p:cTn id="22" dur="1000"/>
                                        <p:tgtEl>
                                          <p:spTgt spid="31"/>
                                        </p:tgtEl>
                                      </p:cBhvr>
                                    </p:animEffect>
                                    <p:set>
                                      <p:cBhvr>
                                        <p:cTn id="23" dur="1" fill="hold">
                                          <p:stCondLst>
                                            <p:cond delay="999"/>
                                          </p:stCondLst>
                                        </p:cTn>
                                        <p:tgtEl>
                                          <p:spTgt spid="31"/>
                                        </p:tgtEl>
                                        <p:attrNameLst>
                                          <p:attrName>style.visibility</p:attrName>
                                        </p:attrNameLst>
                                      </p:cBhvr>
                                      <p:to>
                                        <p:strVal val="hidden"/>
                                      </p:to>
                                    </p:set>
                                  </p:childTnLst>
                                </p:cTn>
                              </p:par>
                            </p:childTnLst>
                          </p:cTn>
                        </p:par>
                        <p:par>
                          <p:cTn id="24" fill="hold">
                            <p:stCondLst>
                              <p:cond delay="4500"/>
                            </p:stCondLst>
                            <p:childTnLst>
                              <p:par>
                                <p:cTn id="25" presetID="22" presetClass="exit" presetSubtype="4" fill="hold" grpId="0" nodeType="afterEffect">
                                  <p:stCondLst>
                                    <p:cond delay="0"/>
                                  </p:stCondLst>
                                  <p:childTnLst>
                                    <p:animEffect transition="out" filter="wipe(down)">
                                      <p:cBhvr>
                                        <p:cTn id="26" dur="1000"/>
                                        <p:tgtEl>
                                          <p:spTgt spid="19"/>
                                        </p:tgtEl>
                                      </p:cBhvr>
                                    </p:animEffect>
                                    <p:set>
                                      <p:cBhvr>
                                        <p:cTn id="27" dur="1" fill="hold">
                                          <p:stCondLst>
                                            <p:cond delay="999"/>
                                          </p:stCondLst>
                                        </p:cTn>
                                        <p:tgtEl>
                                          <p:spTgt spid="19"/>
                                        </p:tgtEl>
                                        <p:attrNameLst>
                                          <p:attrName>style.visibility</p:attrName>
                                        </p:attrNameLst>
                                      </p:cBhvr>
                                      <p:to>
                                        <p:strVal val="hidden"/>
                                      </p:to>
                                    </p:set>
                                  </p:childTnLst>
                                </p:cTn>
                              </p:par>
                            </p:childTnLst>
                          </p:cTn>
                        </p:par>
                        <p:par>
                          <p:cTn id="28" fill="hold">
                            <p:stCondLst>
                              <p:cond delay="5500"/>
                            </p:stCondLst>
                            <p:childTnLst>
                              <p:par>
                                <p:cTn id="29" presetID="22" presetClass="exit" presetSubtype="4" fill="hold" grpId="0" nodeType="afterEffect">
                                  <p:stCondLst>
                                    <p:cond delay="0"/>
                                  </p:stCondLst>
                                  <p:childTnLst>
                                    <p:animEffect transition="out" filter="wipe(down)">
                                      <p:cBhvr>
                                        <p:cTn id="30" dur="1000"/>
                                        <p:tgtEl>
                                          <p:spTgt spid="20"/>
                                        </p:tgtEl>
                                      </p:cBhvr>
                                    </p:animEffect>
                                    <p:set>
                                      <p:cBhvr>
                                        <p:cTn id="31" dur="1" fill="hold">
                                          <p:stCondLst>
                                            <p:cond delay="999"/>
                                          </p:stCondLst>
                                        </p:cTn>
                                        <p:tgtEl>
                                          <p:spTgt spid="20"/>
                                        </p:tgtEl>
                                        <p:attrNameLst>
                                          <p:attrName>style.visibility</p:attrName>
                                        </p:attrNameLst>
                                      </p:cBhvr>
                                      <p:to>
                                        <p:strVal val="hidden"/>
                                      </p:to>
                                    </p:set>
                                  </p:childTnLst>
                                </p:cTn>
                              </p:par>
                            </p:childTnLst>
                          </p:cTn>
                        </p:par>
                        <p:par>
                          <p:cTn id="32" fill="hold">
                            <p:stCondLst>
                              <p:cond delay="6500"/>
                            </p:stCondLst>
                            <p:childTnLst>
                              <p:par>
                                <p:cTn id="33" presetID="22" presetClass="exit" presetSubtype="4" fill="hold" grpId="0" nodeType="afterEffect">
                                  <p:stCondLst>
                                    <p:cond delay="0"/>
                                  </p:stCondLst>
                                  <p:childTnLst>
                                    <p:animEffect transition="out" filter="wipe(down)">
                                      <p:cBhvr>
                                        <p:cTn id="34" dur="1000"/>
                                        <p:tgtEl>
                                          <p:spTgt spid="23"/>
                                        </p:tgtEl>
                                      </p:cBhvr>
                                    </p:animEffect>
                                    <p:set>
                                      <p:cBhvr>
                                        <p:cTn id="35" dur="1" fill="hold">
                                          <p:stCondLst>
                                            <p:cond delay="999"/>
                                          </p:stCondLst>
                                        </p:cTn>
                                        <p:tgtEl>
                                          <p:spTgt spid="23"/>
                                        </p:tgtEl>
                                        <p:attrNameLst>
                                          <p:attrName>style.visibility</p:attrName>
                                        </p:attrNameLst>
                                      </p:cBhvr>
                                      <p:to>
                                        <p:strVal val="hidden"/>
                                      </p:to>
                                    </p:set>
                                  </p:childTnLst>
                                </p:cTn>
                              </p:par>
                            </p:childTnLst>
                          </p:cTn>
                        </p:par>
                        <p:par>
                          <p:cTn id="36" fill="hold">
                            <p:stCondLst>
                              <p:cond delay="7500"/>
                            </p:stCondLst>
                            <p:childTnLst>
                              <p:par>
                                <p:cTn id="37" presetID="22" presetClass="exit" presetSubtype="4" fill="hold" grpId="0" nodeType="afterEffect">
                                  <p:stCondLst>
                                    <p:cond delay="0"/>
                                  </p:stCondLst>
                                  <p:childTnLst>
                                    <p:animEffect transition="out" filter="wipe(down)">
                                      <p:cBhvr>
                                        <p:cTn id="38" dur="1000"/>
                                        <p:tgtEl>
                                          <p:spTgt spid="25"/>
                                        </p:tgtEl>
                                      </p:cBhvr>
                                    </p:animEffect>
                                    <p:set>
                                      <p:cBhvr>
                                        <p:cTn id="39" dur="1" fill="hold">
                                          <p:stCondLst>
                                            <p:cond delay="999"/>
                                          </p:stCondLst>
                                        </p:cTn>
                                        <p:tgtEl>
                                          <p:spTgt spid="25"/>
                                        </p:tgtEl>
                                        <p:attrNameLst>
                                          <p:attrName>style.visibility</p:attrName>
                                        </p:attrNameLst>
                                      </p:cBhvr>
                                      <p:to>
                                        <p:strVal val="hidden"/>
                                      </p:to>
                                    </p:set>
                                  </p:childTnLst>
                                </p:cTn>
                              </p:par>
                            </p:childTnLst>
                          </p:cTn>
                        </p:par>
                        <p:par>
                          <p:cTn id="40" fill="hold">
                            <p:stCondLst>
                              <p:cond delay="8500"/>
                            </p:stCondLst>
                            <p:childTnLst>
                              <p:par>
                                <p:cTn id="41" presetID="22" presetClass="exit" presetSubtype="4" fill="hold" grpId="0" nodeType="afterEffect">
                                  <p:stCondLst>
                                    <p:cond delay="0"/>
                                  </p:stCondLst>
                                  <p:childTnLst>
                                    <p:animEffect transition="out" filter="wipe(down)">
                                      <p:cBhvr>
                                        <p:cTn id="42" dur="1000"/>
                                        <p:tgtEl>
                                          <p:spTgt spid="28"/>
                                        </p:tgtEl>
                                      </p:cBhvr>
                                    </p:animEffect>
                                    <p:set>
                                      <p:cBhvr>
                                        <p:cTn id="43" dur="1" fill="hold">
                                          <p:stCondLst>
                                            <p:cond delay="999"/>
                                          </p:stCondLst>
                                        </p:cTn>
                                        <p:tgtEl>
                                          <p:spTgt spid="28"/>
                                        </p:tgtEl>
                                        <p:attrNameLst>
                                          <p:attrName>style.visibility</p:attrName>
                                        </p:attrNameLst>
                                      </p:cBhvr>
                                      <p:to>
                                        <p:strVal val="hidden"/>
                                      </p:to>
                                    </p:set>
                                  </p:childTnLst>
                                </p:cTn>
                              </p:par>
                            </p:childTnLst>
                          </p:cTn>
                        </p:par>
                        <p:par>
                          <p:cTn id="44" fill="hold">
                            <p:stCondLst>
                              <p:cond delay="9500"/>
                            </p:stCondLst>
                            <p:childTnLst>
                              <p:par>
                                <p:cTn id="45" presetID="22" presetClass="exit" presetSubtype="4" fill="hold" grpId="0" nodeType="afterEffect">
                                  <p:stCondLst>
                                    <p:cond delay="0"/>
                                  </p:stCondLst>
                                  <p:childTnLst>
                                    <p:animEffect transition="out" filter="wipe(down)">
                                      <p:cBhvr>
                                        <p:cTn id="46" dur="1000"/>
                                        <p:tgtEl>
                                          <p:spTgt spid="32"/>
                                        </p:tgtEl>
                                      </p:cBhvr>
                                    </p:animEffect>
                                    <p:set>
                                      <p:cBhvr>
                                        <p:cTn id="47" dur="1" fill="hold">
                                          <p:stCondLst>
                                            <p:cond delay="999"/>
                                          </p:stCondLst>
                                        </p:cTn>
                                        <p:tgtEl>
                                          <p:spTgt spid="32"/>
                                        </p:tgtEl>
                                        <p:attrNameLst>
                                          <p:attrName>style.visibility</p:attrName>
                                        </p:attrNameLst>
                                      </p:cBhvr>
                                      <p:to>
                                        <p:strVal val="hidden"/>
                                      </p:to>
                                    </p:set>
                                  </p:childTnLst>
                                </p:cTn>
                              </p:par>
                            </p:childTnLst>
                          </p:cTn>
                        </p:par>
                        <p:par>
                          <p:cTn id="48" fill="hold">
                            <p:stCondLst>
                              <p:cond delay="10500"/>
                            </p:stCondLst>
                            <p:childTnLst>
                              <p:par>
                                <p:cTn id="49" presetID="22" presetClass="exit" presetSubtype="4" fill="hold" grpId="0" nodeType="afterEffect">
                                  <p:stCondLst>
                                    <p:cond delay="0"/>
                                  </p:stCondLst>
                                  <p:childTnLst>
                                    <p:animEffect transition="out" filter="wipe(down)">
                                      <p:cBhvr>
                                        <p:cTn id="50" dur="1000"/>
                                        <p:tgtEl>
                                          <p:spTgt spid="29"/>
                                        </p:tgtEl>
                                      </p:cBhvr>
                                    </p:animEffect>
                                    <p:set>
                                      <p:cBhvr>
                                        <p:cTn id="51" dur="1" fill="hold">
                                          <p:stCondLst>
                                            <p:cond delay="9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18" grpId="0" animBg="1"/>
      <p:bldP spid="19" grpId="0" animBg="1"/>
      <p:bldP spid="20" grpId="0" animBg="1"/>
      <p:bldP spid="21" grpId="0" animBg="1"/>
      <p:bldP spid="23" grpId="0" animBg="1"/>
      <p:bldP spid="25" grpId="0" animBg="1"/>
      <p:bldP spid="27" grpId="0" animBg="1"/>
      <p:bldP spid="28" grpId="0" animBg="1"/>
      <p:bldP spid="29"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99CAEF7-C82C-4156-B60D-9FE084C840D4}"/>
              </a:ext>
            </a:extLst>
          </p:cNvPr>
          <p:cNvPicPr>
            <a:picLocks noChangeAspect="1"/>
          </p:cNvPicPr>
          <p:nvPr/>
        </p:nvPicPr>
        <p:blipFill rotWithShape="1">
          <a:blip r:embed="rId2"/>
          <a:srcRect l="11196" t="21823" r="60217" b="6452"/>
          <a:stretch/>
        </p:blipFill>
        <p:spPr>
          <a:xfrm>
            <a:off x="1349812" y="1690688"/>
            <a:ext cx="3485322" cy="4916556"/>
          </a:xfrm>
          <a:prstGeom prst="rect">
            <a:avLst/>
          </a:prstGeom>
        </p:spPr>
      </p:pic>
      <p:pic>
        <p:nvPicPr>
          <p:cNvPr id="14" name="Picture 13">
            <a:extLst>
              <a:ext uri="{FF2B5EF4-FFF2-40B4-BE49-F238E27FC236}">
                <a16:creationId xmlns:a16="http://schemas.microsoft.com/office/drawing/2014/main" id="{EE908B06-65C1-4DE9-A066-981860243160}"/>
              </a:ext>
            </a:extLst>
          </p:cNvPr>
          <p:cNvPicPr>
            <a:picLocks noChangeAspect="1"/>
          </p:cNvPicPr>
          <p:nvPr/>
        </p:nvPicPr>
        <p:blipFill rotWithShape="1">
          <a:blip r:embed="rId2"/>
          <a:srcRect l="42065" t="21823" r="29348" b="6452"/>
          <a:stretch/>
        </p:blipFill>
        <p:spPr>
          <a:xfrm>
            <a:off x="6932796" y="1717193"/>
            <a:ext cx="3485322" cy="4916556"/>
          </a:xfrm>
          <a:prstGeom prst="rect">
            <a:avLst/>
          </a:prstGeom>
        </p:spPr>
      </p:pic>
      <p:pic>
        <p:nvPicPr>
          <p:cNvPr id="12" name="Picture 11">
            <a:extLst>
              <a:ext uri="{FF2B5EF4-FFF2-40B4-BE49-F238E27FC236}">
                <a16:creationId xmlns:a16="http://schemas.microsoft.com/office/drawing/2014/main" id="{1D48E022-8590-4B81-8B13-A9FC3980876F}"/>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1592153" flipH="1">
            <a:off x="10355920" y="228324"/>
            <a:ext cx="1561088" cy="1599163"/>
          </a:xfrm>
          <a:prstGeom prst="rect">
            <a:avLst/>
          </a:prstGeom>
        </p:spPr>
      </p:pic>
      <p:sp>
        <p:nvSpPr>
          <p:cNvPr id="2" name="Title 1">
            <a:extLst>
              <a:ext uri="{FF2B5EF4-FFF2-40B4-BE49-F238E27FC236}">
                <a16:creationId xmlns:a16="http://schemas.microsoft.com/office/drawing/2014/main" id="{83E0508A-9F39-4802-8E7A-AC1FC8833E88}"/>
              </a:ext>
            </a:extLst>
          </p:cNvPr>
          <p:cNvSpPr>
            <a:spLocks noGrp="1"/>
          </p:cNvSpPr>
          <p:nvPr>
            <p:ph type="title"/>
          </p:nvPr>
        </p:nvSpPr>
        <p:spPr/>
        <p:txBody>
          <a:bodyPr>
            <a:normAutofit/>
          </a:bodyPr>
          <a:lstStyle/>
          <a:p>
            <a:pPr algn="ctr"/>
            <a:r>
              <a:rPr lang="en-GB" sz="5400" dirty="0">
                <a:latin typeface="Comic Sans MS" panose="030F0702030302020204" pitchFamily="66" charset="0"/>
              </a:rPr>
              <a:t>Phonics- Fred Talk</a:t>
            </a:r>
          </a:p>
        </p:txBody>
      </p:sp>
      <p:pic>
        <p:nvPicPr>
          <p:cNvPr id="9" name="Picture 8">
            <a:extLst>
              <a:ext uri="{FF2B5EF4-FFF2-40B4-BE49-F238E27FC236}">
                <a16:creationId xmlns:a16="http://schemas.microsoft.com/office/drawing/2014/main" id="{C12BEF44-A1F0-40A7-B179-DDFDFFA1671D}"/>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20007847">
            <a:off x="274993" y="228323"/>
            <a:ext cx="1561088" cy="1599163"/>
          </a:xfrm>
          <a:prstGeom prst="rect">
            <a:avLst/>
          </a:prstGeom>
        </p:spPr>
      </p:pic>
      <p:sp>
        <p:nvSpPr>
          <p:cNvPr id="3" name="Rectangle 2">
            <a:extLst>
              <a:ext uri="{FF2B5EF4-FFF2-40B4-BE49-F238E27FC236}">
                <a16:creationId xmlns:a16="http://schemas.microsoft.com/office/drawing/2014/main" id="{4CDCB571-01B2-4C58-B3E3-394C3627018D}"/>
              </a:ext>
            </a:extLst>
          </p:cNvPr>
          <p:cNvSpPr/>
          <p:nvPr/>
        </p:nvSpPr>
        <p:spPr>
          <a:xfrm>
            <a:off x="1749436" y="4955161"/>
            <a:ext cx="723276" cy="923330"/>
          </a:xfrm>
          <a:prstGeom prst="rect">
            <a:avLst/>
          </a:prstGeom>
          <a:noFill/>
        </p:spPr>
        <p:txBody>
          <a:bodyPr wrap="none" lIns="91440" tIns="45720" rIns="91440" bIns="45720">
            <a:spAutoFit/>
          </a:bodyPr>
          <a:lstStyle/>
          <a:p>
            <a:pPr algn="ctr"/>
            <a:r>
              <a:rPr lang="en-US" sz="5400" b="0" cap="none" spc="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rPr>
              <a:t>m</a:t>
            </a:r>
          </a:p>
        </p:txBody>
      </p:sp>
      <p:sp>
        <p:nvSpPr>
          <p:cNvPr id="69" name="Rectangle 68">
            <a:extLst>
              <a:ext uri="{FF2B5EF4-FFF2-40B4-BE49-F238E27FC236}">
                <a16:creationId xmlns:a16="http://schemas.microsoft.com/office/drawing/2014/main" id="{E678175E-CA3E-4489-994E-E27FF940F984}"/>
              </a:ext>
            </a:extLst>
          </p:cNvPr>
          <p:cNvSpPr/>
          <p:nvPr/>
        </p:nvSpPr>
        <p:spPr>
          <a:xfrm>
            <a:off x="2719672" y="4955161"/>
            <a:ext cx="545342"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Comic Sans MS" panose="030F0702030302020204" pitchFamily="66" charset="0"/>
              </a:rPr>
              <a:t>u</a:t>
            </a:r>
            <a:endParaRPr lang="en-US" sz="5400" b="0" cap="none" spc="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70" name="Rectangle 69">
            <a:extLst>
              <a:ext uri="{FF2B5EF4-FFF2-40B4-BE49-F238E27FC236}">
                <a16:creationId xmlns:a16="http://schemas.microsoft.com/office/drawing/2014/main" id="{BF5114EF-4B97-40A2-A6AD-C1F04A70A913}"/>
              </a:ext>
            </a:extLst>
          </p:cNvPr>
          <p:cNvSpPr/>
          <p:nvPr/>
        </p:nvSpPr>
        <p:spPr>
          <a:xfrm>
            <a:off x="3693361" y="4955161"/>
            <a:ext cx="591829"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rPr>
              <a:t>d</a:t>
            </a:r>
            <a:endParaRPr lang="en-US" sz="5400" b="0" cap="none" spc="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71" name="Rectangle 70">
            <a:extLst>
              <a:ext uri="{FF2B5EF4-FFF2-40B4-BE49-F238E27FC236}">
                <a16:creationId xmlns:a16="http://schemas.microsoft.com/office/drawing/2014/main" id="{AF41CB72-A4D9-4D66-AF3A-D7B39473F9C7}"/>
              </a:ext>
            </a:extLst>
          </p:cNvPr>
          <p:cNvSpPr/>
          <p:nvPr/>
        </p:nvSpPr>
        <p:spPr>
          <a:xfrm>
            <a:off x="7475252" y="4955161"/>
            <a:ext cx="595036"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rPr>
              <a:t>b</a:t>
            </a:r>
            <a:endParaRPr lang="en-US" sz="5400" b="0" cap="none" spc="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72" name="Rectangle 71">
            <a:extLst>
              <a:ext uri="{FF2B5EF4-FFF2-40B4-BE49-F238E27FC236}">
                <a16:creationId xmlns:a16="http://schemas.microsoft.com/office/drawing/2014/main" id="{3CF3D95B-9D9F-422F-B113-91620AC649AF}"/>
              </a:ext>
            </a:extLst>
          </p:cNvPr>
          <p:cNvSpPr/>
          <p:nvPr/>
        </p:nvSpPr>
        <p:spPr>
          <a:xfrm>
            <a:off x="9516036" y="4955161"/>
            <a:ext cx="521297"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rPr>
              <a:t>s</a:t>
            </a:r>
            <a:endParaRPr lang="en-US" sz="5400" b="0" cap="none" spc="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73" name="Rectangle 72">
            <a:extLst>
              <a:ext uri="{FF2B5EF4-FFF2-40B4-BE49-F238E27FC236}">
                <a16:creationId xmlns:a16="http://schemas.microsoft.com/office/drawing/2014/main" id="{6C1E3A83-911F-410E-AB8B-235FC98C0B51}"/>
              </a:ext>
            </a:extLst>
          </p:cNvPr>
          <p:cNvSpPr/>
          <p:nvPr/>
        </p:nvSpPr>
        <p:spPr>
          <a:xfrm>
            <a:off x="8499652" y="4955161"/>
            <a:ext cx="545342"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Comic Sans MS" panose="030F0702030302020204" pitchFamily="66" charset="0"/>
              </a:rPr>
              <a:t>u</a:t>
            </a:r>
            <a:endParaRPr lang="en-US" sz="5400" b="0" cap="none" spc="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endParaRPr>
          </a:p>
        </p:txBody>
      </p:sp>
    </p:spTree>
    <p:extLst>
      <p:ext uri="{BB962C8B-B14F-4D97-AF65-F5344CB8AC3E}">
        <p14:creationId xmlns:p14="http://schemas.microsoft.com/office/powerpoint/2010/main" val="314289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down)">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wipe(down)">
                                      <p:cBhvr>
                                        <p:cTn id="17" dur="5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wipe(down)">
                                      <p:cBhvr>
                                        <p:cTn id="22" dur="500"/>
                                        <p:tgtEl>
                                          <p:spTgt spid="7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down)">
                                      <p:cBhvr>
                                        <p:cTn id="27" dur="500"/>
                                        <p:tgtEl>
                                          <p:spTgt spid="7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down)">
                                      <p:cBhvr>
                                        <p:cTn id="3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9" grpId="0"/>
      <p:bldP spid="70" grpId="0"/>
      <p:bldP spid="71"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51D1E32-415A-4F39-B27A-2F8EA8AA0DBB}"/>
              </a:ext>
            </a:extLst>
          </p:cNvPr>
          <p:cNvPicPr>
            <a:picLocks noChangeAspect="1"/>
          </p:cNvPicPr>
          <p:nvPr/>
        </p:nvPicPr>
        <p:blipFill rotWithShape="1">
          <a:blip r:embed="rId2"/>
          <a:srcRect l="11196" t="23175" r="60217" b="5099"/>
          <a:stretch/>
        </p:blipFill>
        <p:spPr>
          <a:xfrm>
            <a:off x="1364974" y="1590262"/>
            <a:ext cx="3485322" cy="4916556"/>
          </a:xfrm>
          <a:prstGeom prst="rect">
            <a:avLst/>
          </a:prstGeom>
        </p:spPr>
      </p:pic>
      <p:pic>
        <p:nvPicPr>
          <p:cNvPr id="17" name="Picture 16">
            <a:extLst>
              <a:ext uri="{FF2B5EF4-FFF2-40B4-BE49-F238E27FC236}">
                <a16:creationId xmlns:a16="http://schemas.microsoft.com/office/drawing/2014/main" id="{4B309FB1-E0C4-4345-BEDF-E3CE6F24E2B5}"/>
              </a:ext>
            </a:extLst>
          </p:cNvPr>
          <p:cNvPicPr>
            <a:picLocks noChangeAspect="1"/>
          </p:cNvPicPr>
          <p:nvPr/>
        </p:nvPicPr>
        <p:blipFill rotWithShape="1">
          <a:blip r:embed="rId3"/>
          <a:srcRect l="11197" t="20276" r="60217" b="6645"/>
          <a:stretch/>
        </p:blipFill>
        <p:spPr>
          <a:xfrm>
            <a:off x="6945384" y="1507953"/>
            <a:ext cx="3485322" cy="5009322"/>
          </a:xfrm>
          <a:prstGeom prst="rect">
            <a:avLst/>
          </a:prstGeom>
        </p:spPr>
      </p:pic>
      <p:pic>
        <p:nvPicPr>
          <p:cNvPr id="12" name="Picture 11">
            <a:extLst>
              <a:ext uri="{FF2B5EF4-FFF2-40B4-BE49-F238E27FC236}">
                <a16:creationId xmlns:a16="http://schemas.microsoft.com/office/drawing/2014/main" id="{1D48E022-8590-4B81-8B13-A9FC3980876F}"/>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1592153" flipH="1">
            <a:off x="10355920" y="228324"/>
            <a:ext cx="1561088" cy="1599163"/>
          </a:xfrm>
          <a:prstGeom prst="rect">
            <a:avLst/>
          </a:prstGeom>
        </p:spPr>
      </p:pic>
      <p:sp>
        <p:nvSpPr>
          <p:cNvPr id="2" name="Title 1">
            <a:extLst>
              <a:ext uri="{FF2B5EF4-FFF2-40B4-BE49-F238E27FC236}">
                <a16:creationId xmlns:a16="http://schemas.microsoft.com/office/drawing/2014/main" id="{83E0508A-9F39-4802-8E7A-AC1FC8833E88}"/>
              </a:ext>
            </a:extLst>
          </p:cNvPr>
          <p:cNvSpPr>
            <a:spLocks noGrp="1"/>
          </p:cNvSpPr>
          <p:nvPr>
            <p:ph type="title"/>
          </p:nvPr>
        </p:nvSpPr>
        <p:spPr/>
        <p:txBody>
          <a:bodyPr>
            <a:normAutofit/>
          </a:bodyPr>
          <a:lstStyle/>
          <a:p>
            <a:pPr algn="ctr"/>
            <a:r>
              <a:rPr lang="en-GB" sz="5400" dirty="0">
                <a:latin typeface="Comic Sans MS" panose="030F0702030302020204" pitchFamily="66" charset="0"/>
              </a:rPr>
              <a:t>Phonics- Fred Talk</a:t>
            </a:r>
          </a:p>
        </p:txBody>
      </p:sp>
      <p:pic>
        <p:nvPicPr>
          <p:cNvPr id="9" name="Picture 8">
            <a:extLst>
              <a:ext uri="{FF2B5EF4-FFF2-40B4-BE49-F238E27FC236}">
                <a16:creationId xmlns:a16="http://schemas.microsoft.com/office/drawing/2014/main" id="{C12BEF44-A1F0-40A7-B179-DDFDFFA1671D}"/>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20007847">
            <a:off x="274993" y="228323"/>
            <a:ext cx="1561088" cy="1599163"/>
          </a:xfrm>
          <a:prstGeom prst="rect">
            <a:avLst/>
          </a:prstGeom>
        </p:spPr>
      </p:pic>
      <p:sp>
        <p:nvSpPr>
          <p:cNvPr id="3" name="Rectangle 2">
            <a:extLst>
              <a:ext uri="{FF2B5EF4-FFF2-40B4-BE49-F238E27FC236}">
                <a16:creationId xmlns:a16="http://schemas.microsoft.com/office/drawing/2014/main" id="{4CDCB571-01B2-4C58-B3E3-394C3627018D}"/>
              </a:ext>
            </a:extLst>
          </p:cNvPr>
          <p:cNvSpPr/>
          <p:nvPr/>
        </p:nvSpPr>
        <p:spPr>
          <a:xfrm>
            <a:off x="1852028" y="4955161"/>
            <a:ext cx="518092"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rPr>
              <a:t>r</a:t>
            </a:r>
            <a:endParaRPr lang="en-US" sz="5400" b="0" cap="none" spc="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69" name="Rectangle 68">
            <a:extLst>
              <a:ext uri="{FF2B5EF4-FFF2-40B4-BE49-F238E27FC236}">
                <a16:creationId xmlns:a16="http://schemas.microsoft.com/office/drawing/2014/main" id="{E678175E-CA3E-4489-994E-E27FF940F984}"/>
              </a:ext>
            </a:extLst>
          </p:cNvPr>
          <p:cNvSpPr/>
          <p:nvPr/>
        </p:nvSpPr>
        <p:spPr>
          <a:xfrm>
            <a:off x="2719672" y="4955161"/>
            <a:ext cx="545342"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Comic Sans MS" panose="030F0702030302020204" pitchFamily="66" charset="0"/>
              </a:rPr>
              <a:t>u</a:t>
            </a:r>
            <a:endParaRPr lang="en-US" sz="5400" b="0" cap="none" spc="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70" name="Rectangle 69">
            <a:extLst>
              <a:ext uri="{FF2B5EF4-FFF2-40B4-BE49-F238E27FC236}">
                <a16:creationId xmlns:a16="http://schemas.microsoft.com/office/drawing/2014/main" id="{BF5114EF-4B97-40A2-A6AD-C1F04A70A913}"/>
              </a:ext>
            </a:extLst>
          </p:cNvPr>
          <p:cNvSpPr/>
          <p:nvPr/>
        </p:nvSpPr>
        <p:spPr>
          <a:xfrm>
            <a:off x="3715802" y="4955161"/>
            <a:ext cx="546945"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rPr>
              <a:t>n</a:t>
            </a:r>
            <a:endParaRPr lang="en-US" sz="5400" b="0" cap="none" spc="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13" name="Rectangle 12">
            <a:extLst>
              <a:ext uri="{FF2B5EF4-FFF2-40B4-BE49-F238E27FC236}">
                <a16:creationId xmlns:a16="http://schemas.microsoft.com/office/drawing/2014/main" id="{4BBD6424-0713-4A3D-B4F8-26032CC64D69}"/>
              </a:ext>
            </a:extLst>
          </p:cNvPr>
          <p:cNvSpPr/>
          <p:nvPr/>
        </p:nvSpPr>
        <p:spPr>
          <a:xfrm>
            <a:off x="7529208" y="4888382"/>
            <a:ext cx="518092"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rPr>
              <a:t>r</a:t>
            </a:r>
            <a:endParaRPr lang="en-US" sz="5400" b="0" cap="none" spc="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14" name="Rectangle 13">
            <a:extLst>
              <a:ext uri="{FF2B5EF4-FFF2-40B4-BE49-F238E27FC236}">
                <a16:creationId xmlns:a16="http://schemas.microsoft.com/office/drawing/2014/main" id="{CA1373C9-9AE0-4654-AA20-C1ECEB64F315}"/>
              </a:ext>
            </a:extLst>
          </p:cNvPr>
          <p:cNvSpPr/>
          <p:nvPr/>
        </p:nvSpPr>
        <p:spPr>
          <a:xfrm>
            <a:off x="8396852" y="4888382"/>
            <a:ext cx="545342"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rPr>
              <a:t>u</a:t>
            </a:r>
          </a:p>
        </p:txBody>
      </p:sp>
      <p:sp>
        <p:nvSpPr>
          <p:cNvPr id="15" name="Rectangle 14">
            <a:extLst>
              <a:ext uri="{FF2B5EF4-FFF2-40B4-BE49-F238E27FC236}">
                <a16:creationId xmlns:a16="http://schemas.microsoft.com/office/drawing/2014/main" id="{E8715FC1-B47F-417A-904C-185A5DF1E736}"/>
              </a:ext>
            </a:extLst>
          </p:cNvPr>
          <p:cNvSpPr/>
          <p:nvPr/>
        </p:nvSpPr>
        <p:spPr>
          <a:xfrm>
            <a:off x="9390578" y="4888382"/>
            <a:ext cx="551754"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rPr>
              <a:t>g</a:t>
            </a:r>
            <a:endParaRPr lang="en-US" sz="5400" b="0" cap="none" spc="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endParaRPr>
          </a:p>
        </p:txBody>
      </p:sp>
    </p:spTree>
    <p:extLst>
      <p:ext uri="{BB962C8B-B14F-4D97-AF65-F5344CB8AC3E}">
        <p14:creationId xmlns:p14="http://schemas.microsoft.com/office/powerpoint/2010/main" val="203316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down)">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wipe(down)">
                                      <p:cBhvr>
                                        <p:cTn id="17" dur="5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9" grpId="0"/>
      <p:bldP spid="70"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D48E022-8590-4B81-8B13-A9FC3980876F}"/>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1592153" flipH="1">
            <a:off x="10355920" y="228324"/>
            <a:ext cx="1561088" cy="1599163"/>
          </a:xfrm>
          <a:prstGeom prst="rect">
            <a:avLst/>
          </a:prstGeom>
        </p:spPr>
      </p:pic>
      <p:sp>
        <p:nvSpPr>
          <p:cNvPr id="2" name="Title 1">
            <a:extLst>
              <a:ext uri="{FF2B5EF4-FFF2-40B4-BE49-F238E27FC236}">
                <a16:creationId xmlns:a16="http://schemas.microsoft.com/office/drawing/2014/main" id="{83E0508A-9F39-4802-8E7A-AC1FC8833E88}"/>
              </a:ext>
            </a:extLst>
          </p:cNvPr>
          <p:cNvSpPr>
            <a:spLocks noGrp="1"/>
          </p:cNvSpPr>
          <p:nvPr>
            <p:ph type="title"/>
          </p:nvPr>
        </p:nvSpPr>
        <p:spPr/>
        <p:txBody>
          <a:bodyPr>
            <a:normAutofit/>
          </a:bodyPr>
          <a:lstStyle/>
          <a:p>
            <a:pPr algn="ctr"/>
            <a:r>
              <a:rPr lang="en-GB" sz="5400" dirty="0">
                <a:latin typeface="Comic Sans MS" panose="030F0702030302020204" pitchFamily="66" charset="0"/>
              </a:rPr>
              <a:t>Phonics- Ditty</a:t>
            </a:r>
          </a:p>
        </p:txBody>
      </p:sp>
      <p:pic>
        <p:nvPicPr>
          <p:cNvPr id="9" name="Picture 8">
            <a:extLst>
              <a:ext uri="{FF2B5EF4-FFF2-40B4-BE49-F238E27FC236}">
                <a16:creationId xmlns:a16="http://schemas.microsoft.com/office/drawing/2014/main" id="{C12BEF44-A1F0-40A7-B179-DDFDFFA1671D}"/>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20007847">
            <a:off x="274993" y="228323"/>
            <a:ext cx="1561088" cy="1599163"/>
          </a:xfrm>
          <a:prstGeom prst="rect">
            <a:avLst/>
          </a:prstGeom>
        </p:spPr>
      </p:pic>
      <p:graphicFrame>
        <p:nvGraphicFramePr>
          <p:cNvPr id="6" name="Table 5">
            <a:extLst>
              <a:ext uri="{FF2B5EF4-FFF2-40B4-BE49-F238E27FC236}">
                <a16:creationId xmlns:a16="http://schemas.microsoft.com/office/drawing/2014/main" id="{D7455C79-950A-4F7F-A556-441F48C8409A}"/>
              </a:ext>
            </a:extLst>
          </p:cNvPr>
          <p:cNvGraphicFramePr>
            <a:graphicFrameLocks noGrp="1"/>
          </p:cNvGraphicFramePr>
          <p:nvPr>
            <p:extLst>
              <p:ext uri="{D42A27DB-BD31-4B8C-83A1-F6EECF244321}">
                <p14:modId xmlns:p14="http://schemas.microsoft.com/office/powerpoint/2010/main" val="3171383242"/>
              </p:ext>
            </p:extLst>
          </p:nvPr>
        </p:nvGraphicFramePr>
        <p:xfrm>
          <a:off x="838200" y="1820011"/>
          <a:ext cx="8128002" cy="2468880"/>
        </p:xfrm>
        <a:graphic>
          <a:graphicData uri="http://schemas.openxmlformats.org/drawingml/2006/table">
            <a:tbl>
              <a:tblPr firstRow="1" bandRow="1">
                <a:tableStyleId>{2D5ABB26-0587-4C30-8999-92F81FD0307C}</a:tableStyleId>
              </a:tblPr>
              <a:tblGrid>
                <a:gridCol w="1354667">
                  <a:extLst>
                    <a:ext uri="{9D8B030D-6E8A-4147-A177-3AD203B41FA5}">
                      <a16:colId xmlns:a16="http://schemas.microsoft.com/office/drawing/2014/main" val="2986746754"/>
                    </a:ext>
                  </a:extLst>
                </a:gridCol>
                <a:gridCol w="1354667">
                  <a:extLst>
                    <a:ext uri="{9D8B030D-6E8A-4147-A177-3AD203B41FA5}">
                      <a16:colId xmlns:a16="http://schemas.microsoft.com/office/drawing/2014/main" val="2255232227"/>
                    </a:ext>
                  </a:extLst>
                </a:gridCol>
                <a:gridCol w="1354667">
                  <a:extLst>
                    <a:ext uri="{9D8B030D-6E8A-4147-A177-3AD203B41FA5}">
                      <a16:colId xmlns:a16="http://schemas.microsoft.com/office/drawing/2014/main" val="1023731942"/>
                    </a:ext>
                  </a:extLst>
                </a:gridCol>
                <a:gridCol w="1354667">
                  <a:extLst>
                    <a:ext uri="{9D8B030D-6E8A-4147-A177-3AD203B41FA5}">
                      <a16:colId xmlns:a16="http://schemas.microsoft.com/office/drawing/2014/main" val="3492316887"/>
                    </a:ext>
                  </a:extLst>
                </a:gridCol>
                <a:gridCol w="1354667">
                  <a:extLst>
                    <a:ext uri="{9D8B030D-6E8A-4147-A177-3AD203B41FA5}">
                      <a16:colId xmlns:a16="http://schemas.microsoft.com/office/drawing/2014/main" val="399672364"/>
                    </a:ext>
                  </a:extLst>
                </a:gridCol>
                <a:gridCol w="1354667">
                  <a:extLst>
                    <a:ext uri="{9D8B030D-6E8A-4147-A177-3AD203B41FA5}">
                      <a16:colId xmlns:a16="http://schemas.microsoft.com/office/drawing/2014/main" val="1018518427"/>
                    </a:ext>
                  </a:extLst>
                </a:gridCol>
              </a:tblGrid>
              <a:tr h="370840">
                <a:tc>
                  <a:txBody>
                    <a:bodyPr/>
                    <a:lstStyle/>
                    <a:p>
                      <a:pPr algn="ctr"/>
                      <a:r>
                        <a:rPr lang="en-GB" sz="4800" dirty="0">
                          <a:latin typeface="Comic Sans MS" panose="030F0702030302020204" pitchFamily="66" charset="0"/>
                        </a:rPr>
                        <a:t>a</a:t>
                      </a:r>
                    </a:p>
                  </a:txBody>
                  <a:tcPr/>
                </a:tc>
                <a:tc>
                  <a:txBody>
                    <a:bodyPr/>
                    <a:lstStyle/>
                    <a:p>
                      <a:pPr algn="ctr"/>
                      <a:r>
                        <a:rPr lang="en-GB" sz="4800" dirty="0">
                          <a:latin typeface="Comic Sans MS" panose="030F0702030302020204" pitchFamily="66" charset="0"/>
                        </a:rPr>
                        <a:t>rug</a:t>
                      </a:r>
                    </a:p>
                  </a:txBody>
                  <a:tcPr/>
                </a:tc>
                <a:tc>
                  <a:txBody>
                    <a:bodyPr/>
                    <a:lstStyle/>
                    <a:p>
                      <a:pPr algn="ctr"/>
                      <a:endParaRPr lang="en-GB" sz="4800" dirty="0">
                        <a:latin typeface="Comic Sans MS" panose="030F0702030302020204" pitchFamily="66" charset="0"/>
                      </a:endParaRPr>
                    </a:p>
                  </a:txBody>
                  <a:tcPr/>
                </a:tc>
                <a:tc>
                  <a:txBody>
                    <a:bodyPr/>
                    <a:lstStyle/>
                    <a:p>
                      <a:pPr algn="ctr"/>
                      <a:endParaRPr lang="en-GB" sz="4800">
                        <a:latin typeface="Comic Sans MS" panose="030F0702030302020204" pitchFamily="66" charset="0"/>
                      </a:endParaRPr>
                    </a:p>
                  </a:txBody>
                  <a:tcPr/>
                </a:tc>
                <a:tc>
                  <a:txBody>
                    <a:bodyPr/>
                    <a:lstStyle/>
                    <a:p>
                      <a:pPr algn="ctr"/>
                      <a:endParaRPr lang="en-GB" sz="4800">
                        <a:latin typeface="Comic Sans MS" panose="030F0702030302020204" pitchFamily="66" charset="0"/>
                      </a:endParaRPr>
                    </a:p>
                  </a:txBody>
                  <a:tcPr/>
                </a:tc>
                <a:tc>
                  <a:txBody>
                    <a:bodyPr/>
                    <a:lstStyle/>
                    <a:p>
                      <a:pPr algn="ctr"/>
                      <a:endParaRPr lang="en-GB" sz="4800">
                        <a:latin typeface="Comic Sans MS" panose="030F0702030302020204" pitchFamily="66" charset="0"/>
                      </a:endParaRPr>
                    </a:p>
                  </a:txBody>
                  <a:tcPr/>
                </a:tc>
                <a:extLst>
                  <a:ext uri="{0D108BD9-81ED-4DB2-BD59-A6C34878D82A}">
                    <a16:rowId xmlns:a16="http://schemas.microsoft.com/office/drawing/2014/main" val="700762370"/>
                  </a:ext>
                </a:extLst>
              </a:tr>
              <a:tr h="370840">
                <a:tc>
                  <a:txBody>
                    <a:bodyPr/>
                    <a:lstStyle/>
                    <a:p>
                      <a:pPr algn="ctr"/>
                      <a:r>
                        <a:rPr lang="en-GB" sz="4800" dirty="0">
                          <a:latin typeface="Comic Sans MS" panose="030F0702030302020204" pitchFamily="66" charset="0"/>
                        </a:rPr>
                        <a:t>a</a:t>
                      </a:r>
                    </a:p>
                  </a:txBody>
                  <a:tcPr/>
                </a:tc>
                <a:tc>
                  <a:txBody>
                    <a:bodyPr/>
                    <a:lstStyle/>
                    <a:p>
                      <a:pPr algn="ctr"/>
                      <a:r>
                        <a:rPr lang="en-GB" sz="4800" dirty="0">
                          <a:latin typeface="Comic Sans MS" panose="030F0702030302020204" pitchFamily="66" charset="0"/>
                        </a:rPr>
                        <a:t>bug</a:t>
                      </a:r>
                    </a:p>
                  </a:txBody>
                  <a:tcPr/>
                </a:tc>
                <a:tc>
                  <a:txBody>
                    <a:bodyPr/>
                    <a:lstStyle/>
                    <a:p>
                      <a:pPr algn="ctr"/>
                      <a:r>
                        <a:rPr lang="en-GB" sz="4800" dirty="0">
                          <a:latin typeface="Comic Sans MS" panose="030F0702030302020204" pitchFamily="66" charset="0"/>
                        </a:rPr>
                        <a:t>on </a:t>
                      </a:r>
                    </a:p>
                  </a:txBody>
                  <a:tcPr/>
                </a:tc>
                <a:tc>
                  <a:txBody>
                    <a:bodyPr/>
                    <a:lstStyle/>
                    <a:p>
                      <a:pPr algn="ctr"/>
                      <a:r>
                        <a:rPr lang="en-GB" sz="4800" dirty="0">
                          <a:latin typeface="Comic Sans MS" panose="030F0702030302020204" pitchFamily="66" charset="0"/>
                        </a:rPr>
                        <a:t>a</a:t>
                      </a:r>
                    </a:p>
                  </a:txBody>
                  <a:tcPr/>
                </a:tc>
                <a:tc>
                  <a:txBody>
                    <a:bodyPr/>
                    <a:lstStyle/>
                    <a:p>
                      <a:pPr algn="ctr"/>
                      <a:r>
                        <a:rPr lang="en-GB" sz="4800" dirty="0">
                          <a:latin typeface="Comic Sans MS" panose="030F0702030302020204" pitchFamily="66" charset="0"/>
                        </a:rPr>
                        <a:t>rug</a:t>
                      </a:r>
                    </a:p>
                  </a:txBody>
                  <a:tcPr/>
                </a:tc>
                <a:tc>
                  <a:txBody>
                    <a:bodyPr/>
                    <a:lstStyle/>
                    <a:p>
                      <a:pPr algn="ctr"/>
                      <a:endParaRPr lang="en-GB" sz="4800" dirty="0">
                        <a:latin typeface="Comic Sans MS" panose="030F0702030302020204" pitchFamily="66" charset="0"/>
                      </a:endParaRPr>
                    </a:p>
                  </a:txBody>
                  <a:tcPr/>
                </a:tc>
                <a:extLst>
                  <a:ext uri="{0D108BD9-81ED-4DB2-BD59-A6C34878D82A}">
                    <a16:rowId xmlns:a16="http://schemas.microsoft.com/office/drawing/2014/main" val="1981462751"/>
                  </a:ext>
                </a:extLst>
              </a:tr>
              <a:tr h="370840">
                <a:tc>
                  <a:txBody>
                    <a:bodyPr/>
                    <a:lstStyle/>
                    <a:p>
                      <a:pPr algn="ctr"/>
                      <a:r>
                        <a:rPr lang="en-GB" sz="4800" dirty="0">
                          <a:latin typeface="Comic Sans MS" panose="030F0702030302020204" pitchFamily="66" charset="0"/>
                        </a:rPr>
                        <a:t>a</a:t>
                      </a:r>
                    </a:p>
                  </a:txBody>
                  <a:tcPr/>
                </a:tc>
                <a:tc>
                  <a:txBody>
                    <a:bodyPr/>
                    <a:lstStyle/>
                    <a:p>
                      <a:pPr algn="ctr"/>
                      <a:r>
                        <a:rPr lang="en-GB" sz="4800" dirty="0">
                          <a:latin typeface="Comic Sans MS" panose="030F0702030302020204" pitchFamily="66" charset="0"/>
                        </a:rPr>
                        <a:t>bug</a:t>
                      </a:r>
                    </a:p>
                  </a:txBody>
                  <a:tcPr/>
                </a:tc>
                <a:tc>
                  <a:txBody>
                    <a:bodyPr/>
                    <a:lstStyle/>
                    <a:p>
                      <a:pPr algn="ctr"/>
                      <a:r>
                        <a:rPr lang="en-GB" sz="4800" dirty="0">
                          <a:latin typeface="Comic Sans MS" panose="030F0702030302020204" pitchFamily="66" charset="0"/>
                        </a:rPr>
                        <a:t>on</a:t>
                      </a:r>
                    </a:p>
                  </a:txBody>
                  <a:tcPr/>
                </a:tc>
                <a:tc>
                  <a:txBody>
                    <a:bodyPr/>
                    <a:lstStyle/>
                    <a:p>
                      <a:pPr algn="ctr"/>
                      <a:r>
                        <a:rPr lang="en-GB" sz="4800" dirty="0">
                          <a:latin typeface="Comic Sans MS" panose="030F0702030302020204" pitchFamily="66" charset="0"/>
                        </a:rPr>
                        <a:t>a</a:t>
                      </a:r>
                    </a:p>
                  </a:txBody>
                  <a:tcPr/>
                </a:tc>
                <a:tc>
                  <a:txBody>
                    <a:bodyPr/>
                    <a:lstStyle/>
                    <a:p>
                      <a:pPr algn="ctr"/>
                      <a:r>
                        <a:rPr lang="en-GB" sz="4800" dirty="0">
                          <a:latin typeface="Comic Sans MS" panose="030F0702030302020204" pitchFamily="66" charset="0"/>
                        </a:rPr>
                        <a:t>red</a:t>
                      </a:r>
                    </a:p>
                  </a:txBody>
                  <a:tcPr/>
                </a:tc>
                <a:tc>
                  <a:txBody>
                    <a:bodyPr/>
                    <a:lstStyle/>
                    <a:p>
                      <a:pPr algn="ctr"/>
                      <a:r>
                        <a:rPr lang="en-GB" sz="4800" dirty="0">
                          <a:latin typeface="Comic Sans MS" panose="030F0702030302020204" pitchFamily="66" charset="0"/>
                        </a:rPr>
                        <a:t>rug</a:t>
                      </a:r>
                    </a:p>
                  </a:txBody>
                  <a:tcPr/>
                </a:tc>
                <a:extLst>
                  <a:ext uri="{0D108BD9-81ED-4DB2-BD59-A6C34878D82A}">
                    <a16:rowId xmlns:a16="http://schemas.microsoft.com/office/drawing/2014/main" val="3297435779"/>
                  </a:ext>
                </a:extLst>
              </a:tr>
            </a:tbl>
          </a:graphicData>
        </a:graphic>
      </p:graphicFrame>
      <p:sp>
        <p:nvSpPr>
          <p:cNvPr id="7" name="TextBox 6">
            <a:extLst>
              <a:ext uri="{FF2B5EF4-FFF2-40B4-BE49-F238E27FC236}">
                <a16:creationId xmlns:a16="http://schemas.microsoft.com/office/drawing/2014/main" id="{E80184FF-6028-4FB9-A167-1F1523946095}"/>
              </a:ext>
            </a:extLst>
          </p:cNvPr>
          <p:cNvSpPr txBox="1"/>
          <p:nvPr/>
        </p:nvSpPr>
        <p:spPr>
          <a:xfrm>
            <a:off x="144833" y="5319117"/>
            <a:ext cx="7196871" cy="1538883"/>
          </a:xfrm>
          <a:prstGeom prst="rect">
            <a:avLst/>
          </a:prstGeom>
          <a:noFill/>
        </p:spPr>
        <p:txBody>
          <a:bodyPr wrap="square" rtlCol="0">
            <a:spAutoFit/>
          </a:bodyPr>
          <a:lstStyle/>
          <a:p>
            <a:r>
              <a:rPr lang="en-GB" sz="2000" b="1" u="sng" dirty="0">
                <a:latin typeface="Comic Sans MS" panose="030F0702030302020204" pitchFamily="66" charset="0"/>
              </a:rPr>
              <a:t>Hold a sentence (children to keep repeating the sentence whilst writing it down):</a:t>
            </a:r>
          </a:p>
          <a:p>
            <a:endParaRPr lang="en-GB" sz="1400" dirty="0">
              <a:latin typeface="Comic Sans MS" panose="030F0702030302020204" pitchFamily="66" charset="0"/>
            </a:endParaRPr>
          </a:p>
          <a:p>
            <a:r>
              <a:rPr lang="en-GB" sz="4000" dirty="0">
                <a:latin typeface="Comic Sans MS" panose="030F0702030302020204" pitchFamily="66" charset="0"/>
              </a:rPr>
              <a:t>A red rug </a:t>
            </a:r>
            <a:r>
              <a:rPr lang="en-GB" sz="4000" dirty="0">
                <a:solidFill>
                  <a:srgbClr val="FF0000"/>
                </a:solidFill>
                <a:latin typeface="Comic Sans MS" panose="030F0702030302020204" pitchFamily="66" charset="0"/>
              </a:rPr>
              <a:t>to</a:t>
            </a:r>
            <a:r>
              <a:rPr lang="en-GB" sz="4000" dirty="0">
                <a:latin typeface="Comic Sans MS" panose="030F0702030302020204" pitchFamily="66" charset="0"/>
              </a:rPr>
              <a:t> sit on.</a:t>
            </a:r>
          </a:p>
        </p:txBody>
      </p:sp>
      <p:pic>
        <p:nvPicPr>
          <p:cNvPr id="10" name="Picture 9">
            <a:extLst>
              <a:ext uri="{FF2B5EF4-FFF2-40B4-BE49-F238E27FC236}">
                <a16:creationId xmlns:a16="http://schemas.microsoft.com/office/drawing/2014/main" id="{47125DA6-20D6-4FB1-9D92-56C5D071113B}"/>
              </a:ext>
            </a:extLst>
          </p:cNvPr>
          <p:cNvPicPr>
            <a:picLocks noChangeAspect="1"/>
          </p:cNvPicPr>
          <p:nvPr/>
        </p:nvPicPr>
        <p:blipFill rotWithShape="1">
          <a:blip r:embed="rId3">
            <a:extLst>
              <a:ext uri="{28A0092B-C50C-407E-A947-70E740481C1C}">
                <a14:useLocalDpi xmlns:a14="http://schemas.microsoft.com/office/drawing/2010/main" val="0"/>
              </a:ext>
            </a:extLst>
          </a:blip>
          <a:srcRect l="5985" t="31183" r="4384" b="29283"/>
          <a:stretch/>
        </p:blipFill>
        <p:spPr>
          <a:xfrm>
            <a:off x="7659758" y="4665883"/>
            <a:ext cx="4026998" cy="1826992"/>
          </a:xfrm>
          <a:prstGeom prst="rect">
            <a:avLst/>
          </a:prstGeom>
        </p:spPr>
      </p:pic>
      <p:pic>
        <p:nvPicPr>
          <p:cNvPr id="11" name="Picture 10">
            <a:extLst>
              <a:ext uri="{FF2B5EF4-FFF2-40B4-BE49-F238E27FC236}">
                <a16:creationId xmlns:a16="http://schemas.microsoft.com/office/drawing/2014/main" id="{BDEBE3D8-4E4F-423F-B76C-892A8C615215}"/>
              </a:ext>
            </a:extLst>
          </p:cNvPr>
          <p:cNvPicPr>
            <a:picLocks noChangeAspect="1"/>
          </p:cNvPicPr>
          <p:nvPr/>
        </p:nvPicPr>
        <p:blipFill rotWithShape="1">
          <a:blip r:embed="rId4">
            <a:clrChange>
              <a:clrFrom>
                <a:srgbClr val="F6F6F6"/>
              </a:clrFrom>
              <a:clrTo>
                <a:srgbClr val="F6F6F6">
                  <a:alpha val="0"/>
                </a:srgbClr>
              </a:clrTo>
            </a:clrChange>
            <a:extLst>
              <a:ext uri="{28A0092B-C50C-407E-A947-70E740481C1C}">
                <a14:useLocalDpi xmlns:a14="http://schemas.microsoft.com/office/drawing/2010/main" val="0"/>
              </a:ext>
            </a:extLst>
          </a:blip>
          <a:srcRect l="19459" t="6920" r="19120" b="7057"/>
          <a:stretch/>
        </p:blipFill>
        <p:spPr>
          <a:xfrm>
            <a:off x="9252863" y="4508910"/>
            <a:ext cx="1136841" cy="1116510"/>
          </a:xfrm>
          <a:prstGeom prst="rect">
            <a:avLst/>
          </a:prstGeom>
        </p:spPr>
      </p:pic>
    </p:spTree>
    <p:extLst>
      <p:ext uri="{BB962C8B-B14F-4D97-AF65-F5344CB8AC3E}">
        <p14:creationId xmlns:p14="http://schemas.microsoft.com/office/powerpoint/2010/main" val="501837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6F3EF-571C-4165-8ED1-89ECE09D3988}"/>
              </a:ext>
            </a:extLst>
          </p:cNvPr>
          <p:cNvSpPr>
            <a:spLocks noGrp="1"/>
          </p:cNvSpPr>
          <p:nvPr>
            <p:ph type="ctrTitle"/>
          </p:nvPr>
        </p:nvSpPr>
        <p:spPr/>
        <p:txBody>
          <a:bodyPr/>
          <a:lstStyle/>
          <a:p>
            <a:r>
              <a:rPr lang="en-GB" dirty="0">
                <a:latin typeface="Comic Sans MS" panose="030F0702030302020204" pitchFamily="66" charset="0"/>
              </a:rPr>
              <a:t>Literacy</a:t>
            </a:r>
          </a:p>
        </p:txBody>
      </p:sp>
      <p:sp>
        <p:nvSpPr>
          <p:cNvPr id="3" name="Subtitle 2">
            <a:extLst>
              <a:ext uri="{FF2B5EF4-FFF2-40B4-BE49-F238E27FC236}">
                <a16:creationId xmlns:a16="http://schemas.microsoft.com/office/drawing/2014/main" id="{57B25D18-9D0F-480E-BE56-0B90B4727D61}"/>
              </a:ext>
            </a:extLst>
          </p:cNvPr>
          <p:cNvSpPr>
            <a:spLocks noGrp="1"/>
          </p:cNvSpPr>
          <p:nvPr>
            <p:ph type="subTitle" idx="1"/>
          </p:nvPr>
        </p:nvSpPr>
        <p:spPr/>
        <p:txBody>
          <a:bodyPr>
            <a:normAutofit/>
          </a:bodyPr>
          <a:lstStyle/>
          <a:p>
            <a:r>
              <a:rPr lang="en-GB" sz="4400" dirty="0">
                <a:latin typeface="Comic Sans MS" panose="030F0702030302020204" pitchFamily="66" charset="0"/>
              </a:rPr>
              <a:t>Session 1-</a:t>
            </a:r>
          </a:p>
          <a:p>
            <a:r>
              <a:rPr lang="en-GB" sz="4400" dirty="0">
                <a:latin typeface="Comic Sans MS" panose="030F0702030302020204" pitchFamily="66" charset="0"/>
              </a:rPr>
              <a:t>Comprehension</a:t>
            </a:r>
          </a:p>
        </p:txBody>
      </p:sp>
      <p:pic>
        <p:nvPicPr>
          <p:cNvPr id="9" name="Picture 8">
            <a:extLst>
              <a:ext uri="{FF2B5EF4-FFF2-40B4-BE49-F238E27FC236}">
                <a16:creationId xmlns:a16="http://schemas.microsoft.com/office/drawing/2014/main" id="{67020BBB-0BE6-466D-A7E7-C2302F6BF9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4322" y="97477"/>
            <a:ext cx="3935116" cy="3005445"/>
          </a:xfrm>
          <a:prstGeom prst="rect">
            <a:avLst/>
          </a:prstGeom>
        </p:spPr>
      </p:pic>
      <p:pic>
        <p:nvPicPr>
          <p:cNvPr id="7" name="Picture 6">
            <a:extLst>
              <a:ext uri="{FF2B5EF4-FFF2-40B4-BE49-F238E27FC236}">
                <a16:creationId xmlns:a16="http://schemas.microsoft.com/office/drawing/2014/main" id="{2F6A2AFC-5C5D-45C9-93AD-3640AE8761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242" y="3790770"/>
            <a:ext cx="2683035" cy="3003397"/>
          </a:xfrm>
          <a:prstGeom prst="rect">
            <a:avLst/>
          </a:prstGeom>
        </p:spPr>
      </p:pic>
    </p:spTree>
    <p:extLst>
      <p:ext uri="{BB962C8B-B14F-4D97-AF65-F5344CB8AC3E}">
        <p14:creationId xmlns:p14="http://schemas.microsoft.com/office/powerpoint/2010/main" val="1425629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6F3EF-571C-4165-8ED1-89ECE09D3988}"/>
              </a:ext>
            </a:extLst>
          </p:cNvPr>
          <p:cNvSpPr>
            <a:spLocks noGrp="1"/>
          </p:cNvSpPr>
          <p:nvPr>
            <p:ph type="title"/>
          </p:nvPr>
        </p:nvSpPr>
        <p:spPr/>
        <p:txBody>
          <a:bodyPr/>
          <a:lstStyle/>
          <a:p>
            <a:r>
              <a:rPr lang="en-GB" dirty="0">
                <a:latin typeface="Comic Sans MS" panose="030F0702030302020204" pitchFamily="66" charset="0"/>
              </a:rPr>
              <a:t>Literacy- Message for Parents</a:t>
            </a:r>
          </a:p>
        </p:txBody>
      </p:sp>
      <p:sp>
        <p:nvSpPr>
          <p:cNvPr id="3" name="Subtitle 2">
            <a:extLst>
              <a:ext uri="{FF2B5EF4-FFF2-40B4-BE49-F238E27FC236}">
                <a16:creationId xmlns:a16="http://schemas.microsoft.com/office/drawing/2014/main" id="{57B25D18-9D0F-480E-BE56-0B90B4727D61}"/>
              </a:ext>
            </a:extLst>
          </p:cNvPr>
          <p:cNvSpPr>
            <a:spLocks noGrp="1"/>
          </p:cNvSpPr>
          <p:nvPr>
            <p:ph idx="1"/>
          </p:nvPr>
        </p:nvSpPr>
        <p:spPr>
          <a:xfrm>
            <a:off x="105572" y="1690687"/>
            <a:ext cx="11980856" cy="2900675"/>
          </a:xfrm>
        </p:spPr>
        <p:txBody>
          <a:bodyPr>
            <a:normAutofit fontScale="85000" lnSpcReduction="20000"/>
          </a:bodyPr>
          <a:lstStyle/>
          <a:p>
            <a:pPr>
              <a:lnSpc>
                <a:spcPct val="110000"/>
              </a:lnSpc>
            </a:pPr>
            <a:r>
              <a:rPr lang="en-GB" sz="2000" dirty="0">
                <a:latin typeface="Comic Sans MS" panose="030F0702030302020204" pitchFamily="66" charset="0"/>
              </a:rPr>
              <a:t>The aim of these sessions is to build the children’s confidence and independence in writing, however they will cover other skills too. </a:t>
            </a:r>
          </a:p>
          <a:p>
            <a:pPr>
              <a:lnSpc>
                <a:spcPct val="110000"/>
              </a:lnSpc>
            </a:pPr>
            <a:endParaRPr lang="en-GB" sz="2000" dirty="0">
              <a:latin typeface="Comic Sans MS" panose="030F0702030302020204" pitchFamily="66" charset="0"/>
            </a:endParaRPr>
          </a:p>
          <a:p>
            <a:pPr>
              <a:lnSpc>
                <a:spcPct val="110000"/>
              </a:lnSpc>
            </a:pPr>
            <a:r>
              <a:rPr lang="en-GB" sz="2000" dirty="0">
                <a:effectLst/>
                <a:latin typeface="Comic Sans MS" panose="030F0702030302020204" pitchFamily="66" charset="0"/>
              </a:rPr>
              <a:t>In writing children will use their phonic knowledge to write words in ways which match their spoken sounds. They will also try and write some irregular common words (High Frequency Words). They write simple sentences which can be read by themselves and others. Some words are spelt correctly and others are phonetically plausible.</a:t>
            </a:r>
          </a:p>
          <a:p>
            <a:pPr>
              <a:lnSpc>
                <a:spcPct val="110000"/>
              </a:lnSpc>
            </a:pPr>
            <a:endParaRPr lang="en-GB" sz="2000" dirty="0">
              <a:latin typeface="Comic Sans MS" panose="030F0702030302020204" pitchFamily="66" charset="0"/>
            </a:endParaRPr>
          </a:p>
          <a:p>
            <a:pPr>
              <a:lnSpc>
                <a:spcPct val="110000"/>
              </a:lnSpc>
            </a:pPr>
            <a:r>
              <a:rPr lang="en-GB" sz="2000" dirty="0">
                <a:latin typeface="Comic Sans MS" panose="030F0702030302020204" pitchFamily="66" charset="0"/>
              </a:rPr>
              <a:t>Below are the Early Learning Goals for Communication and Language. These are important as children will be able to listen, think about and respond to what is asked.</a:t>
            </a:r>
          </a:p>
          <a:p>
            <a:pPr>
              <a:lnSpc>
                <a:spcPct val="110000"/>
              </a:lnSpc>
            </a:pPr>
            <a:endParaRPr lang="en-GB" sz="2000" dirty="0">
              <a:latin typeface="Comic Sans MS" panose="030F0702030302020204" pitchFamily="66" charset="0"/>
            </a:endParaRPr>
          </a:p>
        </p:txBody>
      </p:sp>
      <p:graphicFrame>
        <p:nvGraphicFramePr>
          <p:cNvPr id="6" name="Table 5">
            <a:extLst>
              <a:ext uri="{FF2B5EF4-FFF2-40B4-BE49-F238E27FC236}">
                <a16:creationId xmlns:a16="http://schemas.microsoft.com/office/drawing/2014/main" id="{CA5CC73B-D896-473B-8F46-3BA97410F3C7}"/>
              </a:ext>
            </a:extLst>
          </p:cNvPr>
          <p:cNvGraphicFramePr>
            <a:graphicFrameLocks noGrp="1"/>
          </p:cNvGraphicFramePr>
          <p:nvPr>
            <p:extLst>
              <p:ext uri="{D42A27DB-BD31-4B8C-83A1-F6EECF244321}">
                <p14:modId xmlns:p14="http://schemas.microsoft.com/office/powerpoint/2010/main" val="3377558418"/>
              </p:ext>
            </p:extLst>
          </p:nvPr>
        </p:nvGraphicFramePr>
        <p:xfrm>
          <a:off x="237323" y="4657402"/>
          <a:ext cx="11702115" cy="2103120"/>
        </p:xfrm>
        <a:graphic>
          <a:graphicData uri="http://schemas.openxmlformats.org/drawingml/2006/table">
            <a:tbl>
              <a:tblPr firstRow="1" bandRow="1">
                <a:tableStyleId>{5940675A-B579-460E-94D1-54222C63F5DA}</a:tableStyleId>
              </a:tblPr>
              <a:tblGrid>
                <a:gridCol w="3900705">
                  <a:extLst>
                    <a:ext uri="{9D8B030D-6E8A-4147-A177-3AD203B41FA5}">
                      <a16:colId xmlns:a16="http://schemas.microsoft.com/office/drawing/2014/main" val="2316192696"/>
                    </a:ext>
                  </a:extLst>
                </a:gridCol>
                <a:gridCol w="3900705">
                  <a:extLst>
                    <a:ext uri="{9D8B030D-6E8A-4147-A177-3AD203B41FA5}">
                      <a16:colId xmlns:a16="http://schemas.microsoft.com/office/drawing/2014/main" val="1779174286"/>
                    </a:ext>
                  </a:extLst>
                </a:gridCol>
                <a:gridCol w="3900705">
                  <a:extLst>
                    <a:ext uri="{9D8B030D-6E8A-4147-A177-3AD203B41FA5}">
                      <a16:colId xmlns:a16="http://schemas.microsoft.com/office/drawing/2014/main" val="1818322692"/>
                    </a:ext>
                  </a:extLst>
                </a:gridCol>
              </a:tblGrid>
              <a:tr h="258934">
                <a:tc>
                  <a:txBody>
                    <a:bodyPr/>
                    <a:lstStyle/>
                    <a:p>
                      <a:pPr algn="ctr"/>
                      <a:r>
                        <a:rPr lang="en-GB" sz="1400" b="1" dirty="0">
                          <a:solidFill>
                            <a:srgbClr val="FF0000"/>
                          </a:solidFill>
                          <a:latin typeface="Comic Sans MS" panose="030F0702030302020204" pitchFamily="66" charset="0"/>
                        </a:rPr>
                        <a:t>Listening &amp; Attention</a:t>
                      </a:r>
                    </a:p>
                  </a:txBody>
                  <a:tcPr>
                    <a:solidFill>
                      <a:schemeClr val="bg1"/>
                    </a:solidFill>
                  </a:tcPr>
                </a:tc>
                <a:tc>
                  <a:txBody>
                    <a:bodyPr/>
                    <a:lstStyle/>
                    <a:p>
                      <a:pPr algn="ctr"/>
                      <a:r>
                        <a:rPr lang="en-GB" sz="1400" b="1" dirty="0">
                          <a:solidFill>
                            <a:srgbClr val="FF0000"/>
                          </a:solidFill>
                          <a:latin typeface="Comic Sans MS" panose="030F0702030302020204" pitchFamily="66" charset="0"/>
                        </a:rPr>
                        <a:t>Understanding</a:t>
                      </a:r>
                    </a:p>
                  </a:txBody>
                  <a:tcPr>
                    <a:solidFill>
                      <a:schemeClr val="bg1"/>
                    </a:solidFill>
                  </a:tcPr>
                </a:tc>
                <a:tc>
                  <a:txBody>
                    <a:bodyPr/>
                    <a:lstStyle/>
                    <a:p>
                      <a:pPr algn="ctr"/>
                      <a:r>
                        <a:rPr lang="en-GB" sz="1400" b="1" dirty="0">
                          <a:solidFill>
                            <a:srgbClr val="FF0000"/>
                          </a:solidFill>
                          <a:latin typeface="Comic Sans MS" panose="030F0702030302020204" pitchFamily="66" charset="0"/>
                        </a:rPr>
                        <a:t>Speaking</a:t>
                      </a:r>
                    </a:p>
                  </a:txBody>
                  <a:tcPr>
                    <a:solidFill>
                      <a:schemeClr val="bg1"/>
                    </a:solidFill>
                  </a:tcPr>
                </a:tc>
                <a:extLst>
                  <a:ext uri="{0D108BD9-81ED-4DB2-BD59-A6C34878D82A}">
                    <a16:rowId xmlns:a16="http://schemas.microsoft.com/office/drawing/2014/main" val="4279227096"/>
                  </a:ext>
                </a:extLst>
              </a:tr>
              <a:tr h="370840">
                <a:tc>
                  <a:txBody>
                    <a:bodyPr/>
                    <a:lstStyle/>
                    <a:p>
                      <a:r>
                        <a:rPr lang="en-GB" sz="1400" dirty="0">
                          <a:latin typeface="Comic Sans MS" panose="030F0702030302020204" pitchFamily="66" charset="0"/>
                        </a:rPr>
                        <a:t>Children listen attentively in a range of situations. They listen to stories, accurately anticipating key events and respond to what they hear with relevant comments, questions or actions. They give their attention to what others say and respond appropriately, while engaged in another activity.</a:t>
                      </a:r>
                    </a:p>
                  </a:txBody>
                  <a:tcPr>
                    <a:solidFill>
                      <a:schemeClr val="bg1"/>
                    </a:solidFill>
                  </a:tcPr>
                </a:tc>
                <a:tc>
                  <a:txBody>
                    <a:bodyPr/>
                    <a:lstStyle/>
                    <a:p>
                      <a:r>
                        <a:rPr lang="en-GB" sz="1400" dirty="0">
                          <a:latin typeface="Comic Sans MS" panose="030F0702030302020204" pitchFamily="66" charset="0"/>
                        </a:rPr>
                        <a:t>Children follow instructions involving several ideas or actions. They answer ‘how’ and ‘why’ questions about their experiences and in response to stories or events.</a:t>
                      </a:r>
                    </a:p>
                  </a:txBody>
                  <a:tcPr>
                    <a:solidFill>
                      <a:schemeClr val="bg1"/>
                    </a:solidFill>
                  </a:tcPr>
                </a:tc>
                <a:tc>
                  <a:txBody>
                    <a:bodyPr/>
                    <a:lstStyle/>
                    <a:p>
                      <a:r>
                        <a:rPr lang="en-GB" sz="1400" dirty="0">
                          <a:latin typeface="Comic Sans MS" panose="030F0702030302020204" pitchFamily="66" charset="0"/>
                        </a:rPr>
                        <a:t>Children express themselves effectively, showing awareness of listeners’ needs. They use past, present and future forms accurately when talking about events that have happened or are to happen in the future. They develop their own narratives and explanations by connecting ideas or events.</a:t>
                      </a:r>
                    </a:p>
                  </a:txBody>
                  <a:tcPr>
                    <a:solidFill>
                      <a:schemeClr val="bg1"/>
                    </a:solidFill>
                  </a:tcPr>
                </a:tc>
                <a:extLst>
                  <a:ext uri="{0D108BD9-81ED-4DB2-BD59-A6C34878D82A}">
                    <a16:rowId xmlns:a16="http://schemas.microsoft.com/office/drawing/2014/main" val="309572223"/>
                  </a:ext>
                </a:extLst>
              </a:tr>
            </a:tbl>
          </a:graphicData>
        </a:graphic>
      </p:graphicFrame>
      <p:pic>
        <p:nvPicPr>
          <p:cNvPr id="11" name="Picture 10">
            <a:extLst>
              <a:ext uri="{FF2B5EF4-FFF2-40B4-BE49-F238E27FC236}">
                <a16:creationId xmlns:a16="http://schemas.microsoft.com/office/drawing/2014/main" id="{980F0927-5928-4DBD-87A5-593712CB2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4904" y="97478"/>
            <a:ext cx="1854534" cy="1416400"/>
          </a:xfrm>
          <a:prstGeom prst="rect">
            <a:avLst/>
          </a:prstGeom>
        </p:spPr>
      </p:pic>
    </p:spTree>
    <p:extLst>
      <p:ext uri="{BB962C8B-B14F-4D97-AF65-F5344CB8AC3E}">
        <p14:creationId xmlns:p14="http://schemas.microsoft.com/office/powerpoint/2010/main" val="391495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448</TotalTime>
  <Words>731</Words>
  <Application>Microsoft Office PowerPoint</Application>
  <PresentationFormat>Widescreen</PresentationFormat>
  <Paragraphs>90</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Comic Sans MS</vt:lpstr>
      <vt:lpstr>Office Theme</vt:lpstr>
      <vt:lpstr>EYFS Literacy</vt:lpstr>
      <vt:lpstr>Phonics</vt:lpstr>
      <vt:lpstr>Phonics- Message for Parents</vt:lpstr>
      <vt:lpstr>Phonics- Speedy Sounds</vt:lpstr>
      <vt:lpstr>Phonics- Fred Talk</vt:lpstr>
      <vt:lpstr>Phonics- Fred Talk</vt:lpstr>
      <vt:lpstr>Phonics- Ditty</vt:lpstr>
      <vt:lpstr>Literacy</vt:lpstr>
      <vt:lpstr>Literacy- Message for Parents</vt:lpstr>
      <vt:lpstr>Literacy- Session 1</vt:lpstr>
      <vt:lpstr>Literacy- Session 1</vt:lpstr>
      <vt:lpstr>Now complete the accompanying activity.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EYFS Literacy</dc:title>
  <dc:creator>Darren Gravell</dc:creator>
  <cp:lastModifiedBy>Darren Gravell</cp:lastModifiedBy>
  <cp:revision>48</cp:revision>
  <dcterms:created xsi:type="dcterms:W3CDTF">2020-04-08T09:31:46Z</dcterms:created>
  <dcterms:modified xsi:type="dcterms:W3CDTF">2020-04-17T09:02:36Z</dcterms:modified>
</cp:coreProperties>
</file>