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57" r:id="rId4"/>
    <p:sldId id="289" r:id="rId5"/>
    <p:sldId id="293" r:id="rId6"/>
    <p:sldId id="294" r:id="rId7"/>
    <p:sldId id="295" r:id="rId8"/>
    <p:sldId id="296" r:id="rId9"/>
    <p:sldId id="297" r:id="rId10"/>
    <p:sldId id="29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59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861/boy-face-cartoon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openclipart.org/detail/1396/girl-face-carto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86162" y="243487"/>
            <a:ext cx="2346812" cy="2387600"/>
          </a:xfrm>
          <a:prstGeom prst="rect">
            <a:avLst/>
          </a:prstGeom>
        </p:spPr>
      </p:pic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1471BFA0-8C0D-4316-ABFD-AECEA51D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63339" y="5170725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Pond clipart, Pond Transparent FREE for download on WebStockReview ...">
            <a:extLst>
              <a:ext uri="{FF2B5EF4-FFF2-40B4-BE49-F238E27FC236}">
                <a16:creationId xmlns:a16="http://schemas.microsoft.com/office/drawing/2014/main" id="{D4F1EEEA-9053-4DC2-BC93-911729A0E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782" b="4101"/>
          <a:stretch/>
        </p:blipFill>
        <p:spPr bwMode="auto">
          <a:xfrm>
            <a:off x="927777" y="637724"/>
            <a:ext cx="10727411" cy="55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ere are children">
            <a:extLst>
              <a:ext uri="{FF2B5EF4-FFF2-40B4-BE49-F238E27FC236}">
                <a16:creationId xmlns:a16="http://schemas.microsoft.com/office/drawing/2014/main" id="{7292B889-9CA7-4E79-A42D-BEC39656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719" y="281705"/>
            <a:ext cx="7883525" cy="814028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There were 14 frogs in the pond. 10 frogs jump out of the pond. How many frogs are left?</a:t>
            </a:r>
          </a:p>
        </p:txBody>
      </p:sp>
      <p:pic>
        <p:nvPicPr>
          <p:cNvPr id="13320" name="Picture 8" descr="A Green Frog Clipart">
            <a:extLst>
              <a:ext uri="{FF2B5EF4-FFF2-40B4-BE49-F238E27FC236}">
                <a16:creationId xmlns:a16="http://schemas.microsoft.com/office/drawing/2014/main" id="{828622ED-AFA4-47D3-A165-9B0F7F04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08" y="4425247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Green Frog Clipart">
            <a:extLst>
              <a:ext uri="{FF2B5EF4-FFF2-40B4-BE49-F238E27FC236}">
                <a16:creationId xmlns:a16="http://schemas.microsoft.com/office/drawing/2014/main" id="{E1A325CD-A79F-4FD9-A164-A43203F9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12" y="3623337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 Green Frog Clipart">
            <a:extLst>
              <a:ext uri="{FF2B5EF4-FFF2-40B4-BE49-F238E27FC236}">
                <a16:creationId xmlns:a16="http://schemas.microsoft.com/office/drawing/2014/main" id="{9915BCE4-7FE1-4440-A566-456C57AB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13" y="4025577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 Green Frog Clipart">
            <a:extLst>
              <a:ext uri="{FF2B5EF4-FFF2-40B4-BE49-F238E27FC236}">
                <a16:creationId xmlns:a16="http://schemas.microsoft.com/office/drawing/2014/main" id="{2AB6DD61-484A-49A7-AA30-76645168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4" y="3048442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 Green Frog Clipart">
            <a:extLst>
              <a:ext uri="{FF2B5EF4-FFF2-40B4-BE49-F238E27FC236}">
                <a16:creationId xmlns:a16="http://schemas.microsoft.com/office/drawing/2014/main" id="{8A7BEA0F-F977-4BCD-BB3B-57C6144C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81" y="4030351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 Green Frog Clipart">
            <a:extLst>
              <a:ext uri="{FF2B5EF4-FFF2-40B4-BE49-F238E27FC236}">
                <a16:creationId xmlns:a16="http://schemas.microsoft.com/office/drawing/2014/main" id="{18E55A64-56B8-423E-8A37-09DF3A89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61" y="4577628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 Green Frog Clipart">
            <a:extLst>
              <a:ext uri="{FF2B5EF4-FFF2-40B4-BE49-F238E27FC236}">
                <a16:creationId xmlns:a16="http://schemas.microsoft.com/office/drawing/2014/main" id="{A3A954D8-1542-40DA-AC48-14C52904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57" y="4779463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Green Frog Clipart">
            <a:extLst>
              <a:ext uri="{FF2B5EF4-FFF2-40B4-BE49-F238E27FC236}">
                <a16:creationId xmlns:a16="http://schemas.microsoft.com/office/drawing/2014/main" id="{272E44C0-8F9E-4EC6-9C33-070A8CFA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10" y="3880539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 Green Frog Clipart">
            <a:extLst>
              <a:ext uri="{FF2B5EF4-FFF2-40B4-BE49-F238E27FC236}">
                <a16:creationId xmlns:a16="http://schemas.microsoft.com/office/drawing/2014/main" id="{290A717F-30DF-48E2-BD5B-22E1AC65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44" y="4984642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 Green Frog Clipart">
            <a:extLst>
              <a:ext uri="{FF2B5EF4-FFF2-40B4-BE49-F238E27FC236}">
                <a16:creationId xmlns:a16="http://schemas.microsoft.com/office/drawing/2014/main" id="{D3DF28B2-C678-4B3B-87F2-B82A02C1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49" y="2997426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 Green Frog Clipart">
            <a:extLst>
              <a:ext uri="{FF2B5EF4-FFF2-40B4-BE49-F238E27FC236}">
                <a16:creationId xmlns:a16="http://schemas.microsoft.com/office/drawing/2014/main" id="{732DF4D8-5EAB-4C2D-AA32-34D5AC3D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99" y="4170614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 Green Frog Clipart">
            <a:extLst>
              <a:ext uri="{FF2B5EF4-FFF2-40B4-BE49-F238E27FC236}">
                <a16:creationId xmlns:a16="http://schemas.microsoft.com/office/drawing/2014/main" id="{2DDBC784-896F-4DE6-B0E6-448F77A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20" y="3199060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 Green Frog Clipart">
            <a:extLst>
              <a:ext uri="{FF2B5EF4-FFF2-40B4-BE49-F238E27FC236}">
                <a16:creationId xmlns:a16="http://schemas.microsoft.com/office/drawing/2014/main" id="{7E77DEB0-221E-4DBD-9A08-ED8C5977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66" y="3199060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 Green Frog Clipart">
            <a:extLst>
              <a:ext uri="{FF2B5EF4-FFF2-40B4-BE49-F238E27FC236}">
                <a16:creationId xmlns:a16="http://schemas.microsoft.com/office/drawing/2014/main" id="{0D005905-48FD-43BF-BCED-4DC5EDBA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00" y="3167090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BB5379-C341-45E1-86F9-50EB87BF5D3A}"/>
              </a:ext>
            </a:extLst>
          </p:cNvPr>
          <p:cNvSpPr/>
          <p:nvPr/>
        </p:nvSpPr>
        <p:spPr>
          <a:xfrm>
            <a:off x="10055813" y="1569493"/>
            <a:ext cx="1751775" cy="1597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48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297166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 the children will be learning to count on/back using a number line and solve simple addition/subtraction problems. The activities provided are to be used alongside practical examples. </a:t>
            </a:r>
          </a:p>
          <a:p>
            <a:r>
              <a:rPr lang="en-GB" dirty="0"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F240-6FCE-41EE-B58B-A446CA39D54A}"/>
              </a:ext>
            </a:extLst>
          </p:cNvPr>
          <p:cNvSpPr txBox="1"/>
          <p:nvPr/>
        </p:nvSpPr>
        <p:spPr>
          <a:xfrm>
            <a:off x="405302" y="5807053"/>
            <a:ext cx="1150827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If we are adding/taking away, will our number get ‘smaller’/’bigger’?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A287E-0A8B-4950-BF75-778244B3C80E}"/>
              </a:ext>
            </a:extLst>
          </p:cNvPr>
          <p:cNvSpPr txBox="1"/>
          <p:nvPr/>
        </p:nvSpPr>
        <p:spPr>
          <a:xfrm>
            <a:off x="405302" y="4042823"/>
            <a:ext cx="3557384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count on/back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E5C359-17E7-406F-AFE7-F6059DA463E4}"/>
              </a:ext>
            </a:extLst>
          </p:cNvPr>
          <p:cNvSpPr txBox="1"/>
          <p:nvPr/>
        </p:nvSpPr>
        <p:spPr>
          <a:xfrm>
            <a:off x="4542303" y="3788950"/>
            <a:ext cx="737402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How many jumps do you need?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1C0A-8B63-44C5-B722-C595DF2ECC75}"/>
              </a:ext>
            </a:extLst>
          </p:cNvPr>
          <p:cNvSpPr txBox="1"/>
          <p:nvPr/>
        </p:nvSpPr>
        <p:spPr>
          <a:xfrm>
            <a:off x="1647171" y="4878814"/>
            <a:ext cx="1026915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Are we going up or down the number line?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9346529-00E2-46D2-8BD6-CA2FDFF50A2E}"/>
              </a:ext>
            </a:extLst>
          </p:cNvPr>
          <p:cNvSpPr txBox="1">
            <a:spLocks/>
          </p:cNvSpPr>
          <p:nvPr/>
        </p:nvSpPr>
        <p:spPr>
          <a:xfrm>
            <a:off x="838200" y="11145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900" dirty="0">
                <a:latin typeface="Comic Sans MS" panose="030F0702030302020204" pitchFamily="66" charset="0"/>
              </a:rPr>
              <a:t>Can you crack the code?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EC65B-F30B-4453-8728-EC9177AB4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4" t="41730" r="23696" b="38932"/>
          <a:stretch/>
        </p:blipFill>
        <p:spPr>
          <a:xfrm>
            <a:off x="2743199" y="2415350"/>
            <a:ext cx="6705600" cy="132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61080-8309-4D1F-A23D-FB31C2F0B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6" t="32307" r="30790" b="50791"/>
          <a:stretch/>
        </p:blipFill>
        <p:spPr>
          <a:xfrm>
            <a:off x="1403755" y="4121425"/>
            <a:ext cx="9384489" cy="2252869"/>
          </a:xfrm>
          <a:prstGeom prst="rect">
            <a:avLst/>
          </a:prstGeom>
        </p:spPr>
      </p:pic>
      <p:pic>
        <p:nvPicPr>
          <p:cNvPr id="2052" name="Picture 4" descr="Free Detective Cliparts, Download Free Clip Art, Free Clip Art on ...">
            <a:extLst>
              <a:ext uri="{FF2B5EF4-FFF2-40B4-BE49-F238E27FC236}">
                <a16:creationId xmlns:a16="http://schemas.microsoft.com/office/drawing/2014/main" id="{6C199266-F956-43A6-91D4-AE276D24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6" y="1452149"/>
            <a:ext cx="2008919" cy="21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6B95-5B95-4385-BAE7-870723E7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Warm Up – the answer is…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62F6A-C6DE-4B4B-ADC8-013DFD5D5914}"/>
              </a:ext>
            </a:extLst>
          </p:cNvPr>
          <p:cNvSpPr txBox="1"/>
          <p:nvPr/>
        </p:nvSpPr>
        <p:spPr>
          <a:xfrm>
            <a:off x="3384645" y="5732060"/>
            <a:ext cx="532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Well done!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1CF996-F2EA-4097-B28C-902F9C019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4" t="41730" r="23696" b="38932"/>
          <a:stretch/>
        </p:blipFill>
        <p:spPr>
          <a:xfrm>
            <a:off x="2875720" y="1540707"/>
            <a:ext cx="6705600" cy="1325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6CC969-29BD-4A23-8CED-338E85C4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6" t="32307" r="30790" b="50791"/>
          <a:stretch/>
        </p:blipFill>
        <p:spPr>
          <a:xfrm>
            <a:off x="1536275" y="3172731"/>
            <a:ext cx="9384489" cy="22528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062AE9-0F18-4686-9A9E-BB264DBAA089}"/>
              </a:ext>
            </a:extLst>
          </p:cNvPr>
          <p:cNvSpPr/>
          <p:nvPr/>
        </p:nvSpPr>
        <p:spPr>
          <a:xfrm>
            <a:off x="1839233" y="44398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4EA26-BABA-4CA5-A6B9-A6BB840C994C}"/>
              </a:ext>
            </a:extLst>
          </p:cNvPr>
          <p:cNvSpPr/>
          <p:nvPr/>
        </p:nvSpPr>
        <p:spPr>
          <a:xfrm>
            <a:off x="5960656" y="43939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14AB5-3495-4484-B13A-E85DD3DC6543}"/>
              </a:ext>
            </a:extLst>
          </p:cNvPr>
          <p:cNvSpPr/>
          <p:nvPr/>
        </p:nvSpPr>
        <p:spPr>
          <a:xfrm>
            <a:off x="9909376" y="443939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</a:p>
        </p:txBody>
      </p:sp>
      <p:pic>
        <p:nvPicPr>
          <p:cNvPr id="9218" name="Picture 2" descr="Free Detective Cliparts, Download Free Clip Art, Free Clip Art on ...">
            <a:extLst>
              <a:ext uri="{FF2B5EF4-FFF2-40B4-BE49-F238E27FC236}">
                <a16:creationId xmlns:a16="http://schemas.microsoft.com/office/drawing/2014/main" id="{9030D8FD-EE5B-4A01-9AD5-A69B53E0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2" y="708615"/>
            <a:ext cx="1976726" cy="21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68D5-88D9-4873-9C7C-2E74450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 and tomorrow, we will focus on counting back using a number line and ‘taking away’. </a:t>
            </a:r>
          </a:p>
        </p:txBody>
      </p:sp>
      <p:pic>
        <p:nvPicPr>
          <p:cNvPr id="10242" name="Picture 2" descr="Count Down From 20 to 1 | Super Simple Songs - YouTube">
            <a:extLst>
              <a:ext uri="{FF2B5EF4-FFF2-40B4-BE49-F238E27FC236}">
                <a16:creationId xmlns:a16="http://schemas.microsoft.com/office/drawing/2014/main" id="{D75AD654-3DB1-446A-BF50-49B0FB2F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7" y="2186607"/>
            <a:ext cx="7173844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2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 Down From 20 to 1 | Super Simple Songs - YouTube">
            <a:extLst>
              <a:ext uri="{FF2B5EF4-FFF2-40B4-BE49-F238E27FC236}">
                <a16:creationId xmlns:a16="http://schemas.microsoft.com/office/drawing/2014/main" id="{D0FE848C-7545-4923-9A5D-13C68E15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09" y="230188"/>
            <a:ext cx="2426624" cy="13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9CD1B-5F88-4ACD-B1B8-1A7445E7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358167"/>
            <a:ext cx="7689297" cy="7850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/>
              <a:t>When we have to ‘take away’ to find our answer…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77DBA-1CA4-459F-AA93-B646D9D44A45}"/>
              </a:ext>
            </a:extLst>
          </p:cNvPr>
          <p:cNvSpPr/>
          <p:nvPr/>
        </p:nvSpPr>
        <p:spPr>
          <a:xfrm>
            <a:off x="1443036" y="25013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1807E-ABC3-4C28-864B-AC0425F5EE86}"/>
              </a:ext>
            </a:extLst>
          </p:cNvPr>
          <p:cNvSpPr/>
          <p:nvPr/>
        </p:nvSpPr>
        <p:spPr>
          <a:xfrm>
            <a:off x="3561576" y="2468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84493-707B-474B-8D55-E9EFEABF7A3C}"/>
              </a:ext>
            </a:extLst>
          </p:cNvPr>
          <p:cNvSpPr/>
          <p:nvPr/>
        </p:nvSpPr>
        <p:spPr>
          <a:xfrm>
            <a:off x="4449579" y="124801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BD6A0-04DF-4F98-AAAB-AEF127115200}"/>
              </a:ext>
            </a:extLst>
          </p:cNvPr>
          <p:cNvSpPr/>
          <p:nvPr/>
        </p:nvSpPr>
        <p:spPr>
          <a:xfrm>
            <a:off x="5350296" y="2468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5674D-7544-4F8D-B79A-F1DB1AE120AF}"/>
              </a:ext>
            </a:extLst>
          </p:cNvPr>
          <p:cNvSpPr/>
          <p:nvPr/>
        </p:nvSpPr>
        <p:spPr>
          <a:xfrm>
            <a:off x="2788635" y="1241564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CC6E7-FD44-45AA-8B65-49EFB99C86C3}"/>
              </a:ext>
            </a:extLst>
          </p:cNvPr>
          <p:cNvSpPr/>
          <p:nvPr/>
        </p:nvSpPr>
        <p:spPr>
          <a:xfrm>
            <a:off x="2787276" y="2468237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2C8E-A1AA-46C9-AE94-2913E9BA3993}"/>
              </a:ext>
            </a:extLst>
          </p:cNvPr>
          <p:cNvSpPr/>
          <p:nvPr/>
        </p:nvSpPr>
        <p:spPr>
          <a:xfrm>
            <a:off x="4449579" y="250136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38AB5C-853A-442A-A1DA-7D0A58216D7B}"/>
              </a:ext>
            </a:extLst>
          </p:cNvPr>
          <p:cNvSpPr/>
          <p:nvPr/>
        </p:nvSpPr>
        <p:spPr>
          <a:xfrm>
            <a:off x="755374" y="1241564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96FC90-CD01-4320-9DD5-BBBC623371E6}"/>
              </a:ext>
            </a:extLst>
          </p:cNvPr>
          <p:cNvSpPr/>
          <p:nvPr/>
        </p:nvSpPr>
        <p:spPr>
          <a:xfrm>
            <a:off x="1212574" y="1248010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5244ED-F2E3-43C9-8703-B01F68C249D1}"/>
              </a:ext>
            </a:extLst>
          </p:cNvPr>
          <p:cNvSpPr/>
          <p:nvPr/>
        </p:nvSpPr>
        <p:spPr>
          <a:xfrm>
            <a:off x="1715505" y="1248391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0EE626-D25E-4FEF-ACB4-6F7426377763}"/>
              </a:ext>
            </a:extLst>
          </p:cNvPr>
          <p:cNvSpPr/>
          <p:nvPr/>
        </p:nvSpPr>
        <p:spPr>
          <a:xfrm>
            <a:off x="2218436" y="1248010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820422-015E-4EF3-B579-C0D01063E08C}"/>
              </a:ext>
            </a:extLst>
          </p:cNvPr>
          <p:cNvSpPr/>
          <p:nvPr/>
        </p:nvSpPr>
        <p:spPr>
          <a:xfrm>
            <a:off x="279746" y="1241564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200CF7-F5E3-494F-B94D-D41CAF6B831E}"/>
              </a:ext>
            </a:extLst>
          </p:cNvPr>
          <p:cNvSpPr/>
          <p:nvPr/>
        </p:nvSpPr>
        <p:spPr>
          <a:xfrm>
            <a:off x="271818" y="1670537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3387DA-CDCC-462E-8FF0-0167DAC6879B}"/>
              </a:ext>
            </a:extLst>
          </p:cNvPr>
          <p:cNvSpPr/>
          <p:nvPr/>
        </p:nvSpPr>
        <p:spPr>
          <a:xfrm>
            <a:off x="755373" y="1686275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D8ABB5-B226-4F78-908D-27F9488F918B}"/>
              </a:ext>
            </a:extLst>
          </p:cNvPr>
          <p:cNvSpPr/>
          <p:nvPr/>
        </p:nvSpPr>
        <p:spPr>
          <a:xfrm>
            <a:off x="1238928" y="1686275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64B423-37E4-449F-BFF1-A2E015E9D38C}"/>
              </a:ext>
            </a:extLst>
          </p:cNvPr>
          <p:cNvSpPr/>
          <p:nvPr/>
        </p:nvSpPr>
        <p:spPr>
          <a:xfrm>
            <a:off x="1722483" y="1703229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E98378-042F-4697-8339-919B6EDD905F}"/>
              </a:ext>
            </a:extLst>
          </p:cNvPr>
          <p:cNvSpPr/>
          <p:nvPr/>
        </p:nvSpPr>
        <p:spPr>
          <a:xfrm>
            <a:off x="2236423" y="1697889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3FF9A8-A950-43E6-BD7F-B88D125305C8}"/>
              </a:ext>
            </a:extLst>
          </p:cNvPr>
          <p:cNvSpPr/>
          <p:nvPr/>
        </p:nvSpPr>
        <p:spPr>
          <a:xfrm>
            <a:off x="3166243" y="1322787"/>
            <a:ext cx="396263" cy="35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3BED9E-58A3-4BE6-BB81-78B5DA7A92E8}"/>
              </a:ext>
            </a:extLst>
          </p:cNvPr>
          <p:cNvSpPr/>
          <p:nvPr/>
        </p:nvSpPr>
        <p:spPr>
          <a:xfrm>
            <a:off x="3557612" y="1686275"/>
            <a:ext cx="396263" cy="35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14BB35-A902-43DF-AC96-F862A13D9ABF}"/>
              </a:ext>
            </a:extLst>
          </p:cNvPr>
          <p:cNvSpPr/>
          <p:nvPr/>
        </p:nvSpPr>
        <p:spPr>
          <a:xfrm>
            <a:off x="3847545" y="1322787"/>
            <a:ext cx="396263" cy="35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172950-540E-4E4A-9E78-AACFD04B2750}"/>
              </a:ext>
            </a:extLst>
          </p:cNvPr>
          <p:cNvSpPr/>
          <p:nvPr/>
        </p:nvSpPr>
        <p:spPr>
          <a:xfrm>
            <a:off x="5305452" y="11808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86A15A-D29D-4D35-B6B6-4ABA91DD8C0E}"/>
              </a:ext>
            </a:extLst>
          </p:cNvPr>
          <p:cNvSpPr/>
          <p:nvPr/>
        </p:nvSpPr>
        <p:spPr>
          <a:xfrm>
            <a:off x="5134898" y="2451370"/>
            <a:ext cx="1012804" cy="10171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D8DDE3-6565-46CF-961C-5701AC4896FD}"/>
              </a:ext>
            </a:extLst>
          </p:cNvPr>
          <p:cNvCxnSpPr/>
          <p:nvPr/>
        </p:nvCxnSpPr>
        <p:spPr>
          <a:xfrm flipV="1">
            <a:off x="4506111" y="3331374"/>
            <a:ext cx="736486" cy="423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56BA20-7400-4723-A625-D19AA00694E2}"/>
              </a:ext>
            </a:extLst>
          </p:cNvPr>
          <p:cNvSpPr/>
          <p:nvPr/>
        </p:nvSpPr>
        <p:spPr>
          <a:xfrm>
            <a:off x="147858" y="3797171"/>
            <a:ext cx="11490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number or amount is becoming less or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getting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smaller’.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80274A-BB06-4D02-85ED-FA05E968634D}"/>
              </a:ext>
            </a:extLst>
          </p:cNvPr>
          <p:cNvSpPr/>
          <p:nvPr/>
        </p:nvSpPr>
        <p:spPr>
          <a:xfrm>
            <a:off x="-165535" y="4441993"/>
            <a:ext cx="125230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away 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count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our number line to </a:t>
            </a:r>
          </a:p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our answer!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4" name="Timeline">
            <a:extLst>
              <a:ext uri="{FF2B5EF4-FFF2-40B4-BE49-F238E27FC236}">
                <a16:creationId xmlns:a16="http://schemas.microsoft.com/office/drawing/2014/main" id="{B13C4888-1CBB-4B38-AF55-2EE1320DFF9A}"/>
              </a:ext>
            </a:extLst>
          </p:cNvPr>
          <p:cNvGrpSpPr>
            <a:grpSpLocks/>
          </p:cNvGrpSpPr>
          <p:nvPr/>
        </p:nvGrpSpPr>
        <p:grpSpPr bwMode="auto">
          <a:xfrm>
            <a:off x="1753363" y="5943656"/>
            <a:ext cx="8175625" cy="679450"/>
            <a:chOff x="581612" y="5413375"/>
            <a:chExt cx="8175038" cy="67945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091496-C854-4751-A17B-A8F62626A17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1B04CC-2017-40BD-9550-61AA1B8C65F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B730F3C-B453-4300-B8E7-EEFD7E5189A8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1C7172-B37C-4B4D-B736-2C14EA6A829C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2B7B5C-2DED-46B8-A7A8-F6FD7F7CD023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825912-E5D5-4E7A-A206-4781F4A0DDD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33272E-2912-44F4-AA93-C4E4E491B624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49F24F-7C56-43ED-9C14-150550768BF3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7EEFA6D-6DB2-4253-9B96-94F008EF1DF8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9C8899A-E21F-4667-A697-64B0936DEA8B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D23680-8B93-4927-8A87-8FED42996194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D62192B-6813-463F-BB00-CA7B12DE8B75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301E86-F049-4288-9E69-3E2CE43A0CD8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718B10-BF10-4E4B-B76E-A8E84CE1CD1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0CBCE9D-5B4C-4302-92B0-CD87CEBA9C05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FB755E-2471-47FD-A06C-A984C4DB5FF3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6EC8A1E-301D-4B7F-B2F1-13F7D0EFECD2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495BDF1-9BE1-4000-8FFB-002EBF3496C4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1B23C7-0697-4B49-B103-F1B34699C4AB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C807FB-47CF-4D30-BD31-B0D0B4BE03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28">
              <a:extLst>
                <a:ext uri="{FF2B5EF4-FFF2-40B4-BE49-F238E27FC236}">
                  <a16:creationId xmlns:a16="http://schemas.microsoft.com/office/drawing/2014/main" id="{4323D89A-14EB-4384-9EC5-B0944964E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56" name="TextBox 30">
              <a:extLst>
                <a:ext uri="{FF2B5EF4-FFF2-40B4-BE49-F238E27FC236}">
                  <a16:creationId xmlns:a16="http://schemas.microsoft.com/office/drawing/2014/main" id="{02EDE246-447B-4D6E-89CD-1E5194E64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400BBF5F-27D4-49C2-B42D-B822ABEA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58" name="TextBox 32">
              <a:extLst>
                <a:ext uri="{FF2B5EF4-FFF2-40B4-BE49-F238E27FC236}">
                  <a16:creationId xmlns:a16="http://schemas.microsoft.com/office/drawing/2014/main" id="{0CF15686-ED51-4228-ADA6-4AA4D0749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59" name="TextBox 33">
              <a:extLst>
                <a:ext uri="{FF2B5EF4-FFF2-40B4-BE49-F238E27FC236}">
                  <a16:creationId xmlns:a16="http://schemas.microsoft.com/office/drawing/2014/main" id="{2F8292DA-C0BF-4030-8ACB-E5C8977C5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60" name="TextBox 34">
              <a:extLst>
                <a:ext uri="{FF2B5EF4-FFF2-40B4-BE49-F238E27FC236}">
                  <a16:creationId xmlns:a16="http://schemas.microsoft.com/office/drawing/2014/main" id="{C409458D-C5D7-4BE4-883A-CC4F6BDD5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61" name="TextBox 35">
              <a:extLst>
                <a:ext uri="{FF2B5EF4-FFF2-40B4-BE49-F238E27FC236}">
                  <a16:creationId xmlns:a16="http://schemas.microsoft.com/office/drawing/2014/main" id="{CD3C4404-8384-4090-974F-333089899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62" name="TextBox 36">
              <a:extLst>
                <a:ext uri="{FF2B5EF4-FFF2-40B4-BE49-F238E27FC236}">
                  <a16:creationId xmlns:a16="http://schemas.microsoft.com/office/drawing/2014/main" id="{3163285D-AADC-463A-88FE-FFF23E12D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63" name="TextBox 37">
              <a:extLst>
                <a:ext uri="{FF2B5EF4-FFF2-40B4-BE49-F238E27FC236}">
                  <a16:creationId xmlns:a16="http://schemas.microsoft.com/office/drawing/2014/main" id="{0B9A9F48-C31E-4B69-AD07-B0EBFA71B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64" name="TextBox 38">
              <a:extLst>
                <a:ext uri="{FF2B5EF4-FFF2-40B4-BE49-F238E27FC236}">
                  <a16:creationId xmlns:a16="http://schemas.microsoft.com/office/drawing/2014/main" id="{4DD6DE5F-D3BB-469A-A1FD-6F09BDBF1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65" name="TextBox 39">
              <a:extLst>
                <a:ext uri="{FF2B5EF4-FFF2-40B4-BE49-F238E27FC236}">
                  <a16:creationId xmlns:a16="http://schemas.microsoft.com/office/drawing/2014/main" id="{C9DDB255-E51F-4993-809E-EFB82D91B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66" name="TextBox 40">
              <a:extLst>
                <a:ext uri="{FF2B5EF4-FFF2-40B4-BE49-F238E27FC236}">
                  <a16:creationId xmlns:a16="http://schemas.microsoft.com/office/drawing/2014/main" id="{AD3E1763-A50B-4759-8505-89090031B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67" name="TextBox 41">
              <a:extLst>
                <a:ext uri="{FF2B5EF4-FFF2-40B4-BE49-F238E27FC236}">
                  <a16:creationId xmlns:a16="http://schemas.microsoft.com/office/drawing/2014/main" id="{E1B7D2E8-22EC-44C8-88BC-C0AF590BD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68" name="TextBox 42">
              <a:extLst>
                <a:ext uri="{FF2B5EF4-FFF2-40B4-BE49-F238E27FC236}">
                  <a16:creationId xmlns:a16="http://schemas.microsoft.com/office/drawing/2014/main" id="{59F5E9A2-2F3A-449B-B28A-93AC166DC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D596A739-020D-4ADA-9AF7-97459F58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B279E8E2-AB3C-45E8-ABAF-EF221B804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71" name="TextBox 45">
              <a:extLst>
                <a:ext uri="{FF2B5EF4-FFF2-40B4-BE49-F238E27FC236}">
                  <a16:creationId xmlns:a16="http://schemas.microsoft.com/office/drawing/2014/main" id="{3AD1E279-2BD7-422F-B5B4-CA1F96CC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ECCC6B-A6EA-4264-B257-6AD3DDC4D227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47">
              <a:extLst>
                <a:ext uri="{FF2B5EF4-FFF2-40B4-BE49-F238E27FC236}">
                  <a16:creationId xmlns:a16="http://schemas.microsoft.com/office/drawing/2014/main" id="{938066E7-31F7-46EC-99DE-553F77ACE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5B77B9C-A7FC-4F6D-B15E-845A91192287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49">
              <a:extLst>
                <a:ext uri="{FF2B5EF4-FFF2-40B4-BE49-F238E27FC236}">
                  <a16:creationId xmlns:a16="http://schemas.microsoft.com/office/drawing/2014/main" id="{4907D7F0-E325-4DD0-B5C4-2FCB5DA14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76" name="TextBox 50">
              <a:extLst>
                <a:ext uri="{FF2B5EF4-FFF2-40B4-BE49-F238E27FC236}">
                  <a16:creationId xmlns:a16="http://schemas.microsoft.com/office/drawing/2014/main" id="{78075154-155D-4B7F-B663-6CE671D09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77" name="TextBox 51">
              <a:extLst>
                <a:ext uri="{FF2B5EF4-FFF2-40B4-BE49-F238E27FC236}">
                  <a16:creationId xmlns:a16="http://schemas.microsoft.com/office/drawing/2014/main" id="{C83C764D-D48E-467F-9A0E-16E1423DA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36C111DB-1CF2-44D0-9B54-F39C8E85A8D5}"/>
              </a:ext>
            </a:extLst>
          </p:cNvPr>
          <p:cNvSpPr/>
          <p:nvPr/>
        </p:nvSpPr>
        <p:spPr>
          <a:xfrm>
            <a:off x="5512833" y="5954354"/>
            <a:ext cx="420130" cy="4449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518 L 0.00013 -0.03518 C -0.00169 -0.03958 -0.00351 -0.04421 -0.00534 -0.04861 C -0.00599 -0.05023 -0.00664 -0.05162 -0.00755 -0.05254 C -0.00846 -0.0537 -0.00976 -0.05393 -0.01081 -0.05439 C -0.01302 -0.05393 -0.01523 -0.05393 -0.01732 -0.05254 C -0.01823 -0.05185 -0.01888 -0.05 -0.01953 -0.04861 C -0.02474 -0.03703 -0.01914 -0.04884 -0.02279 -0.03703 C -0.02643 -0.02523 -0.02682 -0.02916 -0.02812 -0.01967 C -0.02864 -0.01643 -0.02891 -0.01319 -0.0293 -0.00995 C -0.02995 -0.01504 -0.02982 -0.02106 -0.03138 -0.02546 C -0.03216 -0.02731 -0.03307 -0.02916 -0.03359 -0.03125 C -0.03411 -0.0331 -0.03411 -0.03518 -0.03463 -0.03703 C -0.0362 -0.04143 -0.0375 -0.04143 -0.0401 -0.04282 C -0.04049 -0.0449 -0.0401 -0.04814 -0.04114 -0.04861 C -0.05026 -0.05231 -0.0487 -0.04838 -0.05208 -0.04097 C -0.05273 -0.03958 -0.05351 -0.03842 -0.0543 -0.03703 C -0.05768 -0.01273 -0.05325 -0.04305 -0.05638 -0.02338 C -0.05677 -0.02083 -0.05716 -0.01828 -0.05755 -0.01574 C -0.05794 -0.01944 -0.05859 -0.02731 -0.05963 -0.03125 C -0.06029 -0.03333 -0.06107 -0.03518 -0.06185 -0.03703 C -0.06276 -0.03912 -0.06406 -0.04074 -0.0651 -0.04282 C -0.06588 -0.04467 -0.06641 -0.04675 -0.06732 -0.04861 C -0.06797 -0.05 -0.06875 -0.05115 -0.0694 -0.05254 C -0.07031 -0.05439 -0.07057 -0.05694 -0.07161 -0.05833 C -0.07252 -0.05972 -0.07383 -0.05972 -0.07487 -0.06018 C -0.07773 -0.05972 -0.08073 -0.05972 -0.08359 -0.05833 C -0.08476 -0.05763 -0.08581 -0.05601 -0.08685 -0.05439 C -0.08763 -0.05324 -0.08841 -0.05208 -0.08893 -0.05069 C -0.09414 -0.03703 -0.09114 -0.02754 -0.09114 -0.00787 L -0.09219 -0.01388 " pathEditMode="relative" ptsTypes="AAAAAAAAAAAAAAAAAAAAAAAAAAAAAAA">
                                      <p:cBhvr>
                                        <p:cTn id="62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30" grpId="0" animBg="1"/>
      <p:bldP spid="32" grpId="0"/>
      <p:bldP spid="33" grpId="0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2141539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There are </a:t>
            </a:r>
            <a:r>
              <a:rPr lang="en-GB" altLang="en-US" b="1" dirty="0">
                <a:solidFill>
                  <a:schemeClr val="bg1"/>
                </a:solidFill>
              </a:rPr>
              <a:t>9 </a:t>
            </a:r>
            <a:r>
              <a:rPr lang="en-GB" altLang="en-US" dirty="0">
                <a:solidFill>
                  <a:schemeClr val="bg1"/>
                </a:solidFill>
              </a:rPr>
              <a:t>children at the party but 5 leave and go home.</a:t>
            </a:r>
          </a:p>
        </p:txBody>
      </p:sp>
      <p:grpSp>
        <p:nvGrpSpPr>
          <p:cNvPr id="12291" name="Timeline"/>
          <p:cNvGrpSpPr>
            <a:grpSpLocks/>
          </p:cNvGrpSpPr>
          <p:nvPr/>
        </p:nvGrpSpPr>
        <p:grpSpPr bwMode="auto">
          <a:xfrm>
            <a:off x="2105026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6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2327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2328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2329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2330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2331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2332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2333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2334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2335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2336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2337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2338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2339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2340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2341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2342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44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46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2347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2348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61" name="Teal Circle">
            <a:extLst>
              <a:ext uri="{FF2B5EF4-FFF2-40B4-BE49-F238E27FC236}">
                <a16:creationId xmlns:a16="http://schemas.microsoft.com/office/drawing/2014/main" id="{6FD108EC-1A8A-490B-9AB9-879E579ED490}"/>
              </a:ext>
            </a:extLst>
          </p:cNvPr>
          <p:cNvSpPr/>
          <p:nvPr/>
        </p:nvSpPr>
        <p:spPr>
          <a:xfrm>
            <a:off x="5489575" y="5445126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2230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Can you count how many children will be left at the party?</a:t>
            </a:r>
          </a:p>
        </p:txBody>
      </p:sp>
      <p:pic>
        <p:nvPicPr>
          <p:cNvPr id="12294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595439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2625726" y="2851150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9</a:t>
            </a:r>
            <a:endParaRPr lang="en-GB" sz="3200" b="1" dirty="0"/>
          </a:p>
        </p:txBody>
      </p:sp>
      <p:sp>
        <p:nvSpPr>
          <p:cNvPr id="12296" name="+"/>
          <p:cNvSpPr txBox="1">
            <a:spLocks noChangeArrowheads="1"/>
          </p:cNvSpPr>
          <p:nvPr/>
        </p:nvSpPr>
        <p:spPr bwMode="auto">
          <a:xfrm>
            <a:off x="3885067" y="2508318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rgbClr val="7768AD"/>
                </a:solidFill>
                <a:latin typeface="Twinkl SemiBold" pitchFamily="2" charset="0"/>
              </a:rPr>
              <a:t>-</a:t>
            </a:r>
          </a:p>
        </p:txBody>
      </p:sp>
      <p:sp>
        <p:nvSpPr>
          <p:cNvPr id="12297" name="="/>
          <p:cNvSpPr txBox="1">
            <a:spLocks noChangeArrowheads="1"/>
          </p:cNvSpPr>
          <p:nvPr/>
        </p:nvSpPr>
        <p:spPr bwMode="auto">
          <a:xfrm>
            <a:off x="7850189" y="2439989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8713789" y="2563814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4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8713789" y="2551906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5"/>
          <a:stretch>
            <a:fillRect/>
          </a:stretch>
        </p:blipFill>
        <p:spPr bwMode="auto">
          <a:xfrm>
            <a:off x="6713539" y="2876550"/>
            <a:ext cx="5429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-1253" r="50066" b="1253"/>
          <a:stretch>
            <a:fillRect/>
          </a:stretch>
        </p:blipFill>
        <p:spPr bwMode="auto">
          <a:xfrm>
            <a:off x="5607050" y="2881314"/>
            <a:ext cx="56038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-1617" r="36053" b="1617"/>
          <a:stretch>
            <a:fillRect/>
          </a:stretch>
        </p:blipFill>
        <p:spPr bwMode="auto">
          <a:xfrm>
            <a:off x="6034089" y="2765426"/>
            <a:ext cx="73818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-3976" r="-2908" b="1128"/>
          <a:stretch>
            <a:fillRect/>
          </a:stretch>
        </p:blipFill>
        <p:spPr bwMode="auto">
          <a:xfrm>
            <a:off x="7237414" y="2813051"/>
            <a:ext cx="5810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5"/>
          <a:stretch>
            <a:fillRect/>
          </a:stretch>
        </p:blipFill>
        <p:spPr bwMode="auto">
          <a:xfrm>
            <a:off x="5126039" y="2854325"/>
            <a:ext cx="5603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Explosion: 8 Points 67">
            <a:extLst>
              <a:ext uri="{FF2B5EF4-FFF2-40B4-BE49-F238E27FC236}">
                <a16:creationId xmlns:a16="http://schemas.microsoft.com/office/drawing/2014/main" id="{6269BCE4-CD59-401D-A859-F1CD09D51EB6}"/>
              </a:ext>
            </a:extLst>
          </p:cNvPr>
          <p:cNvSpPr/>
          <p:nvPr/>
        </p:nvSpPr>
        <p:spPr>
          <a:xfrm rot="20959197">
            <a:off x="8560663" y="3556486"/>
            <a:ext cx="3016814" cy="18930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How many jumps do you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04 L 0.00052 -0.03704 C -0.00208 -0.04143 -0.00443 -0.04629 -0.00716 -0.05046 C -0.00807 -0.05208 -0.00912 -0.05417 -0.01042 -0.0544 C -0.01511 -0.05486 -0.01979 -0.05301 -0.02461 -0.05254 C -0.02695 -0.04815 -0.02852 -0.04629 -0.02995 -0.04097 C -0.03086 -0.03773 -0.03138 -0.03449 -0.03216 -0.03125 C -0.03412 -0.01319 -0.03242 -0.02361 -0.03438 -0.03518 C -0.03477 -0.03727 -0.03568 -0.03912 -0.03646 -0.04097 C -0.03711 -0.04236 -0.03776 -0.04398 -0.03867 -0.04467 C -0.04076 -0.04653 -0.04518 -0.04861 -0.04518 -0.04861 C -0.04779 -0.04792 -0.05052 -0.04861 -0.05287 -0.04676 C -0.05391 -0.04583 -0.05365 -0.04282 -0.05391 -0.04097 C -0.05664 -0.02384 -0.05352 -0.0412 -0.05612 -0.02731 C -0.05638 -0.02292 -0.05534 -0.01713 -0.05716 -0.01389 C -0.0582 -0.0118 -0.05977 -0.01713 -0.06042 -0.01967 C -0.0612 -0.02245 -0.06107 -0.02616 -0.06146 -0.0294 C -0.06185 -0.03194 -0.06198 -0.03449 -0.06263 -0.03704 C -0.06315 -0.03912 -0.06419 -0.04074 -0.06471 -0.04282 C -0.06524 -0.04467 -0.06498 -0.04745 -0.06589 -0.04861 C -0.06771 -0.05092 -0.0724 -0.05254 -0.0724 -0.05254 C -0.07565 -0.05185 -0.07917 -0.05278 -0.08216 -0.05046 C -0.08451 -0.04884 -0.08763 -0.04097 -0.08763 -0.04097 C -0.08828 -0.03704 -0.08945 -0.03333 -0.08984 -0.0294 C -0.09037 -0.02176 -0.09089 -0.01366 -0.09193 -0.00602 C -0.09219 -0.00417 -0.09271 -0.00231 -0.0931 -0.00023 C -0.0957 -0.01412 -0.09245 0.00324 -0.09518 -0.01389 C -0.09557 -0.01574 -0.09596 -0.01759 -0.09636 -0.01967 C -0.09675 -0.02222 -0.09675 -0.025 -0.0974 -0.02731 C -0.09792 -0.0294 -0.09896 -0.03102 -0.09961 -0.0331 C -0.1013 -0.03935 -0.09974 -0.03912 -0.10287 -0.04467 C -0.10495 -0.04838 -0.10664 -0.04884 -0.10938 -0.05046 C -0.11081 -0.04977 -0.11237 -0.04977 -0.11367 -0.04861 C -0.1155 -0.04699 -0.11693 -0.0412 -0.1181 -0.03889 C -0.125 -0.02407 -0.1181 -0.04167 -0.12344 -0.02731 C -0.12318 -0.01829 -0.1224 0.0088 -0.1224 -0.00023 C -0.1224 -0.01967 -0.12279 -0.03889 -0.12344 -0.05833 C -0.12357 -0.06018 -0.12435 -0.06204 -0.12461 -0.06412 C -0.12513 -0.06782 -0.12591 -0.07754 -0.12669 -0.08148 C -0.12734 -0.08403 -0.12813 -0.08657 -0.12891 -0.08912 C -0.12956 -0.0912 -0.13008 -0.09352 -0.13112 -0.09491 C -0.13203 -0.09629 -0.13333 -0.09629 -0.13438 -0.09676 C -0.13542 -0.09629 -0.13672 -0.09629 -0.13763 -0.09491 C -0.13867 -0.09352 -0.13893 -0.09097 -0.13984 -0.08912 C -0.14909 -0.06921 -0.13724 -0.09861 -0.14518 -0.07569 C -0.14753 -0.06898 -0.14883 -0.06736 -0.15169 -0.06204 C -0.15208 -0.06018 -0.15248 -0.05833 -0.15287 -0.05625 C -0.15326 -0.0537 -0.15339 -0.05116 -0.15391 -0.04861 C -0.16003 -0.01991 -0.15274 -0.06088 -0.15716 -0.0331 C -0.15755 -0.03125 -0.1582 -0.0294 -0.15833 -0.02731 C -0.15859 -0.02083 -0.15833 -0.01458 -0.15833 -0.0081 L -0.15833 -0.0081 " pathEditMode="relative" ptsTypes="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1" grpId="1" animBg="1"/>
      <p:bldP spid="57" grpId="0"/>
      <p:bldP spid="60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children">
            <a:extLst>
              <a:ext uri="{FF2B5EF4-FFF2-40B4-BE49-F238E27FC236}">
                <a16:creationId xmlns:a16="http://schemas.microsoft.com/office/drawing/2014/main" id="{3C782613-2D55-4E8D-942A-1A05F0D1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7" y="661574"/>
            <a:ext cx="7883525" cy="814028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Bob had 12 sweets. He gave 6 to his friend Ben.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How many sweets did he have left?</a:t>
            </a:r>
          </a:p>
        </p:txBody>
      </p:sp>
      <p:grpSp>
        <p:nvGrpSpPr>
          <p:cNvPr id="4" name="Timeline">
            <a:extLst>
              <a:ext uri="{FF2B5EF4-FFF2-40B4-BE49-F238E27FC236}">
                <a16:creationId xmlns:a16="http://schemas.microsoft.com/office/drawing/2014/main" id="{633F3C11-98FE-4601-83C2-AA15690B43D2}"/>
              </a:ext>
            </a:extLst>
          </p:cNvPr>
          <p:cNvGrpSpPr>
            <a:grpSpLocks/>
          </p:cNvGrpSpPr>
          <p:nvPr/>
        </p:nvGrpSpPr>
        <p:grpSpPr bwMode="auto">
          <a:xfrm>
            <a:off x="2105026" y="5413375"/>
            <a:ext cx="8175625" cy="679450"/>
            <a:chOff x="581612" y="5413375"/>
            <a:chExt cx="8175038" cy="67945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5592F2F-8FBE-45B9-845D-23E4D233B2CE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34473CD-2DA3-429E-8FC3-338144053BC1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4EA7AD-4D07-4B4E-853F-856CF8930AA2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D09538-F9F2-4855-86FF-63D454384B7A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7E59DE-A7EB-4FBF-B0FC-5D57E309637C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5F18FF-EAA8-4561-994D-D1A0E4378108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15B714-4D26-444B-9959-2131284EBAB4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7F6E2B-6E9E-4D4B-BEEB-D4DFFFAD7275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BAA24B-1C81-4C71-A4A0-DA584A52EAD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7AE695-055A-4009-86E6-D565EA35EE1A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D8A800-81F6-4B73-8F5B-799AECB6818A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A54042-2579-49CC-B9B2-5532834FCE09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086CC9-F915-4457-8799-993BC9427ADA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18768D-0109-45AE-B568-0FC03D780F83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92E3EF-8436-45A4-AA98-DF925FA17C88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2A7E95-5E13-4E32-8A2F-AE8BAF7CB2D2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216627-0A06-4740-9DDB-6A342F3683FF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11AE8-6737-46C9-BC79-BC283049BB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AB12C9C-F85B-445C-9A72-331F28FC8132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8ECB74-CC18-42E9-88F1-10872C5F2C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A30B08AD-CC62-4EC1-9446-7B202613E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E165848B-F26C-4729-9A50-24104C9C0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1DDA0C42-BE83-4AA5-9AFA-B233D3520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58B0D8BD-A92C-406F-BD71-28B14E81B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ED848AF1-D64B-47EB-9990-A191B312E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7369653A-9406-4855-9997-5B1F2013D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530C860E-F569-405C-8790-C718B0757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EB197A20-0144-4F8C-A059-1BB092A09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CB8784F2-48E7-4AC2-8588-EBC5791C6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B039305A-3222-49F3-B91B-48F62B2CA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35" name="TextBox 39">
              <a:extLst>
                <a:ext uri="{FF2B5EF4-FFF2-40B4-BE49-F238E27FC236}">
                  <a16:creationId xmlns:a16="http://schemas.microsoft.com/office/drawing/2014/main" id="{550A7253-3027-4868-A20C-83E20E09A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A182C25A-40CB-480E-8A2F-3A24A9A4D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7C953865-C371-4A80-AE79-34BC316EC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38" name="TextBox 42">
              <a:extLst>
                <a:ext uri="{FF2B5EF4-FFF2-40B4-BE49-F238E27FC236}">
                  <a16:creationId xmlns:a16="http://schemas.microsoft.com/office/drawing/2014/main" id="{441D3B58-FC57-43B3-966E-F70EC92DB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6C4A70FB-7D52-4526-9872-8D817FE5E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40" name="TextBox 44">
              <a:extLst>
                <a:ext uri="{FF2B5EF4-FFF2-40B4-BE49-F238E27FC236}">
                  <a16:creationId xmlns:a16="http://schemas.microsoft.com/office/drawing/2014/main" id="{3B17ADA7-5F46-430E-A55F-2683BB724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9A5D3AFD-A04F-4F9E-9F1A-AC70418CD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14AB241-02D7-442B-91CA-2B98C7546177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7">
              <a:extLst>
                <a:ext uri="{FF2B5EF4-FFF2-40B4-BE49-F238E27FC236}">
                  <a16:creationId xmlns:a16="http://schemas.microsoft.com/office/drawing/2014/main" id="{FEDAF4BC-1C96-4900-88B0-2291D5DE5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30F47F4-0C07-452B-9783-F9EF98AF72C5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9">
              <a:extLst>
                <a:ext uri="{FF2B5EF4-FFF2-40B4-BE49-F238E27FC236}">
                  <a16:creationId xmlns:a16="http://schemas.microsoft.com/office/drawing/2014/main" id="{D014DFB1-7FD0-4133-8AD0-F8A962AFC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46" name="TextBox 50">
              <a:extLst>
                <a:ext uri="{FF2B5EF4-FFF2-40B4-BE49-F238E27FC236}">
                  <a16:creationId xmlns:a16="http://schemas.microsoft.com/office/drawing/2014/main" id="{AFE50A3E-2799-4751-AB73-81DC8396C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47" name="TextBox 51">
              <a:extLst>
                <a:ext uri="{FF2B5EF4-FFF2-40B4-BE49-F238E27FC236}">
                  <a16:creationId xmlns:a16="http://schemas.microsoft.com/office/drawing/2014/main" id="{033C57F2-83DF-49D1-93E9-018911CA7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48" name="Teal Circle">
            <a:extLst>
              <a:ext uri="{FF2B5EF4-FFF2-40B4-BE49-F238E27FC236}">
                <a16:creationId xmlns:a16="http://schemas.microsoft.com/office/drawing/2014/main" id="{4D7DDD74-4943-491C-B193-4923BACF3F0D}"/>
              </a:ext>
            </a:extLst>
          </p:cNvPr>
          <p:cNvSpPr/>
          <p:nvPr/>
        </p:nvSpPr>
        <p:spPr>
          <a:xfrm>
            <a:off x="6667257" y="5429249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Number Circle">
            <a:extLst>
              <a:ext uri="{FF2B5EF4-FFF2-40B4-BE49-F238E27FC236}">
                <a16:creationId xmlns:a16="http://schemas.microsoft.com/office/drawing/2014/main" id="{E6D15C41-19BA-4690-9987-9D08DE04C422}"/>
              </a:ext>
            </a:extLst>
          </p:cNvPr>
          <p:cNvSpPr/>
          <p:nvPr/>
        </p:nvSpPr>
        <p:spPr bwMode="auto">
          <a:xfrm>
            <a:off x="2100103" y="2462214"/>
            <a:ext cx="1460403" cy="1313549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/>
              <a:t>12</a:t>
            </a:r>
            <a:endParaRPr lang="en-GB" sz="2800" b="1" dirty="0"/>
          </a:p>
        </p:txBody>
      </p:sp>
      <p:sp>
        <p:nvSpPr>
          <p:cNvPr id="50" name="+">
            <a:extLst>
              <a:ext uri="{FF2B5EF4-FFF2-40B4-BE49-F238E27FC236}">
                <a16:creationId xmlns:a16="http://schemas.microsoft.com/office/drawing/2014/main" id="{E682EDCD-DE7E-407E-B4AB-2738DF79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1" y="2462214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rgbClr val="7768AD"/>
                </a:solidFill>
                <a:latin typeface="Twinkl SemiBold" pitchFamily="2" charset="0"/>
              </a:rPr>
              <a:t>-</a:t>
            </a:r>
          </a:p>
        </p:txBody>
      </p:sp>
      <p:sp>
        <p:nvSpPr>
          <p:cNvPr id="51" name="=">
            <a:extLst>
              <a:ext uri="{FF2B5EF4-FFF2-40B4-BE49-F238E27FC236}">
                <a16:creationId xmlns:a16="http://schemas.microsoft.com/office/drawing/2014/main" id="{75F36243-0067-4D22-9C67-C0F46FE2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89" y="2439989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53" name="Explosion: 8 Points 52">
            <a:extLst>
              <a:ext uri="{FF2B5EF4-FFF2-40B4-BE49-F238E27FC236}">
                <a16:creationId xmlns:a16="http://schemas.microsoft.com/office/drawing/2014/main" id="{22B9D3D1-0024-4A95-A4AD-A489F49C4168}"/>
              </a:ext>
            </a:extLst>
          </p:cNvPr>
          <p:cNvSpPr/>
          <p:nvPr/>
        </p:nvSpPr>
        <p:spPr>
          <a:xfrm rot="20959197">
            <a:off x="8560663" y="3556486"/>
            <a:ext cx="3016814" cy="18930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How many jumps do you need?</a:t>
            </a:r>
          </a:p>
        </p:txBody>
      </p:sp>
      <p:sp>
        <p:nvSpPr>
          <p:cNvPr id="52" name="?">
            <a:extLst>
              <a:ext uri="{FF2B5EF4-FFF2-40B4-BE49-F238E27FC236}">
                <a16:creationId xmlns:a16="http://schemas.microsoft.com/office/drawing/2014/main" id="{601389CD-72AF-4C52-9872-AC83FAC4D9C2}"/>
              </a:ext>
            </a:extLst>
          </p:cNvPr>
          <p:cNvSpPr/>
          <p:nvPr/>
        </p:nvSpPr>
        <p:spPr bwMode="auto">
          <a:xfrm>
            <a:off x="8670051" y="2489327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6</a:t>
            </a:r>
            <a:endParaRPr lang="en-GB" sz="3200" b="1" dirty="0"/>
          </a:p>
        </p:txBody>
      </p:sp>
      <p:pic>
        <p:nvPicPr>
          <p:cNvPr id="11266" name="Picture 2" descr="New Murano Style Glass Candies - Art Ornament Set of 6 Sweets ...">
            <a:extLst>
              <a:ext uri="{FF2B5EF4-FFF2-40B4-BE49-F238E27FC236}">
                <a16:creationId xmlns:a16="http://schemas.microsoft.com/office/drawing/2014/main" id="{21AAF65F-764A-4989-A791-5C40BFCC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29" y="1963380"/>
            <a:ext cx="2678114" cy="26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3473 L 0.0017 -0.03473 C 0.00052 -0.03982 -0.00039 -0.04514 -0.00169 -0.05 C -0.00221 -0.05232 -0.00286 -0.05417 -0.00377 -0.05579 C -0.0056 -0.05903 -0.00937 -0.06158 -0.01145 -0.06366 C -0.0125 -0.06482 -0.01354 -0.06621 -0.01471 -0.06736 C -0.01718 -0.0669 -0.01992 -0.0676 -0.02226 -0.06551 C -0.02461 -0.06343 -0.02773 -0.05579 -0.02773 -0.05579 C -0.02812 -0.05394 -0.02851 -0.05209 -0.02877 -0.05 C -0.0302 -0.03797 -0.02968 -0.02963 -0.03203 -0.01736 L -0.03424 -0.00579 L -0.03645 -0.01736 C -0.03672 -0.01922 -0.03685 -0.0213 -0.0375 -0.02315 C -0.04036 -0.03079 -0.04218 -0.03635 -0.04726 -0.04236 C -0.04948 -0.04491 -0.0513 -0.04861 -0.05377 -0.05 L -0.05703 -0.05209 C -0.05846 -0.0507 -0.06002 -0.04977 -0.06132 -0.04815 C -0.06224 -0.04723 -0.06289 -0.04584 -0.06354 -0.04422 C -0.06432 -0.0426 -0.0651 -0.04051 -0.06575 -0.03843 C -0.06653 -0.03565 -0.06757 -0.02755 -0.06797 -0.025 C -0.06757 -0.02246 -0.06718 -0.01991 -0.06679 -0.01736 C -0.06653 -0.01528 -0.06575 -0.00949 -0.06575 -0.01158 C -0.06575 -0.01783 -0.06718 -0.02037 -0.06901 -0.025 C -0.06966 -0.02894 -0.06953 -0.0338 -0.07122 -0.03658 C -0.07747 -0.04792 -0.06862 -0.03172 -0.07552 -0.0463 C -0.07812 -0.05186 -0.07877 -0.05209 -0.08203 -0.05579 C -0.08424 -0.05533 -0.08659 -0.05579 -0.08854 -0.05394 C -0.09036 -0.05232 -0.09284 -0.0463 -0.09284 -0.0463 C -0.09323 -0.04098 -0.09349 -0.03588 -0.09401 -0.03079 C -0.09414 -0.02871 -0.09479 -0.02709 -0.09505 -0.025 C -0.09557 -0.02176 -0.09583 -0.01852 -0.09622 -0.01528 C -0.09687 -0.01667 -0.09778 -0.0176 -0.0983 -0.01922 C -0.09935 -0.02223 -0.09974 -0.02986 -0.10052 -0.03264 C -0.10104 -0.03496 -0.10195 -0.03658 -0.10273 -0.03843 C -0.10338 -0.04236 -0.10377 -0.04653 -0.10481 -0.05 C -0.10742 -0.05903 -0.10768 -0.05648 -0.11132 -0.06158 C -0.11211 -0.06273 -0.11276 -0.06436 -0.11354 -0.06551 C -0.11536 -0.06482 -0.11731 -0.06482 -0.11901 -0.06366 C -0.12031 -0.06273 -0.12435 -0.05209 -0.12435 -0.05209 L -0.12656 -0.04051 C -0.12695 -0.03843 -0.12747 -0.03658 -0.12773 -0.03473 L -0.12877 -0.025 C -0.12942 -0.0294 -0.1302 -0.03403 -0.13099 -0.03843 C -0.13138 -0.04098 -0.13164 -0.04375 -0.13203 -0.0463 C -0.13268 -0.05023 -0.13424 -0.05787 -0.13424 -0.05787 C -0.13958 -0.05718 -0.14518 -0.05834 -0.15052 -0.05579 C -0.15156 -0.05533 -0.15104 -0.05186 -0.15156 -0.05 C -0.15221 -0.04792 -0.15325 -0.04653 -0.15377 -0.04422 C -0.15507 -0.03866 -0.15703 -0.02686 -0.15703 -0.02686 C -0.15742 -0.02246 -0.15768 -0.01783 -0.15807 -0.01343 C -0.15833 -0.01088 -0.15781 -0.00648 -0.15924 -0.00579 C -0.16054 -0.00486 -0.16224 -0.01644 -0.1625 -0.01736 C -0.16471 -0.02662 -0.16341 -0.02431 -0.16784 -0.02686 C -0.16901 -0.02894 -0.16979 -0.03125 -0.17109 -0.03264 C -0.17448 -0.03658 -0.17851 -0.03357 -0.18203 -0.03264 C -0.18268 -0.02894 -0.18294 -0.02454 -0.18411 -0.02107 C -0.18489 -0.01922 -0.1858 -0.01736 -0.18632 -0.01528 C -0.18919 -0.00533 -0.18541 -0.0132 -0.18958 -0.00579 L -0.19062 3.33333E-6 L -0.18958 0.00602 " pathEditMode="relative" ptsTypes="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Pond clipart, Pond Transparent FREE for download on WebStockReview ...">
            <a:extLst>
              <a:ext uri="{FF2B5EF4-FFF2-40B4-BE49-F238E27FC236}">
                <a16:creationId xmlns:a16="http://schemas.microsoft.com/office/drawing/2014/main" id="{D4F1EEEA-9053-4DC2-BC93-911729A0E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782" b="4101"/>
          <a:stretch/>
        </p:blipFill>
        <p:spPr bwMode="auto">
          <a:xfrm>
            <a:off x="927777" y="637724"/>
            <a:ext cx="10727411" cy="55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ere are children">
            <a:extLst>
              <a:ext uri="{FF2B5EF4-FFF2-40B4-BE49-F238E27FC236}">
                <a16:creationId xmlns:a16="http://schemas.microsoft.com/office/drawing/2014/main" id="{7292B889-9CA7-4E79-A42D-BEC39656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719" y="281705"/>
            <a:ext cx="7883525" cy="814028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There were 14 frogs in the pond. 10 frogs jump out of the pond. How many frogs are left?</a:t>
            </a:r>
          </a:p>
        </p:txBody>
      </p:sp>
      <p:pic>
        <p:nvPicPr>
          <p:cNvPr id="13320" name="Picture 8" descr="A Green Frog Clipart">
            <a:extLst>
              <a:ext uri="{FF2B5EF4-FFF2-40B4-BE49-F238E27FC236}">
                <a16:creationId xmlns:a16="http://schemas.microsoft.com/office/drawing/2014/main" id="{828622ED-AFA4-47D3-A165-9B0F7F04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08" y="4425247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Green Frog Clipart">
            <a:extLst>
              <a:ext uri="{FF2B5EF4-FFF2-40B4-BE49-F238E27FC236}">
                <a16:creationId xmlns:a16="http://schemas.microsoft.com/office/drawing/2014/main" id="{E1A325CD-A79F-4FD9-A164-A43203F9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12" y="3623337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 Green Frog Clipart">
            <a:extLst>
              <a:ext uri="{FF2B5EF4-FFF2-40B4-BE49-F238E27FC236}">
                <a16:creationId xmlns:a16="http://schemas.microsoft.com/office/drawing/2014/main" id="{9915BCE4-7FE1-4440-A566-456C57AB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13" y="4025577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 Green Frog Clipart">
            <a:extLst>
              <a:ext uri="{FF2B5EF4-FFF2-40B4-BE49-F238E27FC236}">
                <a16:creationId xmlns:a16="http://schemas.microsoft.com/office/drawing/2014/main" id="{2AB6DD61-484A-49A7-AA30-76645168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4" y="3048442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 Green Frog Clipart">
            <a:extLst>
              <a:ext uri="{FF2B5EF4-FFF2-40B4-BE49-F238E27FC236}">
                <a16:creationId xmlns:a16="http://schemas.microsoft.com/office/drawing/2014/main" id="{8A7BEA0F-F977-4BCD-BB3B-57C6144C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81" y="4030351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 Green Frog Clipart">
            <a:extLst>
              <a:ext uri="{FF2B5EF4-FFF2-40B4-BE49-F238E27FC236}">
                <a16:creationId xmlns:a16="http://schemas.microsoft.com/office/drawing/2014/main" id="{18E55A64-56B8-423E-8A37-09DF3A89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61" y="4577628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 Green Frog Clipart">
            <a:extLst>
              <a:ext uri="{FF2B5EF4-FFF2-40B4-BE49-F238E27FC236}">
                <a16:creationId xmlns:a16="http://schemas.microsoft.com/office/drawing/2014/main" id="{A3A954D8-1542-40DA-AC48-14C52904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57" y="4779463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Green Frog Clipart">
            <a:extLst>
              <a:ext uri="{FF2B5EF4-FFF2-40B4-BE49-F238E27FC236}">
                <a16:creationId xmlns:a16="http://schemas.microsoft.com/office/drawing/2014/main" id="{272E44C0-8F9E-4EC6-9C33-070A8CFA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10" y="3880539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 Green Frog Clipart">
            <a:extLst>
              <a:ext uri="{FF2B5EF4-FFF2-40B4-BE49-F238E27FC236}">
                <a16:creationId xmlns:a16="http://schemas.microsoft.com/office/drawing/2014/main" id="{290A717F-30DF-48E2-BD5B-22E1AC65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44" y="4984642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 Green Frog Clipart">
            <a:extLst>
              <a:ext uri="{FF2B5EF4-FFF2-40B4-BE49-F238E27FC236}">
                <a16:creationId xmlns:a16="http://schemas.microsoft.com/office/drawing/2014/main" id="{D3DF28B2-C678-4B3B-87F2-B82A02C1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49" y="2997426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 Green Frog Clipart">
            <a:extLst>
              <a:ext uri="{FF2B5EF4-FFF2-40B4-BE49-F238E27FC236}">
                <a16:creationId xmlns:a16="http://schemas.microsoft.com/office/drawing/2014/main" id="{732DF4D8-5EAB-4C2D-AA32-34D5AC3D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99" y="4170614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 Green Frog Clipart">
            <a:extLst>
              <a:ext uri="{FF2B5EF4-FFF2-40B4-BE49-F238E27FC236}">
                <a16:creationId xmlns:a16="http://schemas.microsoft.com/office/drawing/2014/main" id="{2DDBC784-896F-4DE6-B0E6-448F77A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20" y="3199060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 Green Frog Clipart">
            <a:extLst>
              <a:ext uri="{FF2B5EF4-FFF2-40B4-BE49-F238E27FC236}">
                <a16:creationId xmlns:a16="http://schemas.microsoft.com/office/drawing/2014/main" id="{7E77DEB0-221E-4DBD-9A08-ED8C5977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66" y="3199060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 Green Frog Clipart">
            <a:extLst>
              <a:ext uri="{FF2B5EF4-FFF2-40B4-BE49-F238E27FC236}">
                <a16:creationId xmlns:a16="http://schemas.microsoft.com/office/drawing/2014/main" id="{0D005905-48FD-43BF-BCED-4DC5EDBA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00" y="3167090"/>
            <a:ext cx="1017534" cy="8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Timeline">
            <a:extLst>
              <a:ext uri="{FF2B5EF4-FFF2-40B4-BE49-F238E27FC236}">
                <a16:creationId xmlns:a16="http://schemas.microsoft.com/office/drawing/2014/main" id="{6DD069E1-872C-4A2A-9ADB-BFDA630CAC99}"/>
              </a:ext>
            </a:extLst>
          </p:cNvPr>
          <p:cNvGrpSpPr>
            <a:grpSpLocks/>
          </p:cNvGrpSpPr>
          <p:nvPr/>
        </p:nvGrpSpPr>
        <p:grpSpPr bwMode="auto">
          <a:xfrm>
            <a:off x="2176877" y="6031930"/>
            <a:ext cx="8175625" cy="679450"/>
            <a:chOff x="581612" y="5413375"/>
            <a:chExt cx="8175038" cy="6794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775796-E899-4170-A237-B8763ABCABF7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A574CA-C6E3-4535-B17E-6C1862A92388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B48B10-DE6D-4A33-A058-832CEE1039D3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9AAAE0-B2F8-4BE6-AC70-060BE1946158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866638-4E30-4BE1-B09B-9D6EF320E896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C13B94C-4C47-4D89-9DD8-EB75CB18FA61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C17306-1DA9-4EFF-81A7-C4FC9956267E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8A09E6-6F81-4B0D-A40A-9F023553E328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4AD36D-2C9A-4FBA-832B-2B99128BEC83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2967A0B-A015-4025-A31C-12BA93E3B6FE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38350B-DE0A-49D1-B689-C94DFC507A56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BD32C1C-89FB-4275-93DB-CEFD8D85596F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60B179C-FD04-4056-A1D3-76D49D5175CC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2459CD-F8DA-4CAE-B89C-96582492BB7F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9079A3-68D2-4FB1-9B20-FD7D759F3309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C386FD-11EB-4FA6-8BCC-71E7487B9EAF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7BBAAB-D06D-4E5B-B3EF-C119ADB2869F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40ED57-C999-45A7-B56B-8B1C47E30E52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6CED63B-CAB7-485C-ADD8-9A15C6FB7260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E786572-4518-4940-B64E-FC68ABE888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28">
              <a:extLst>
                <a:ext uri="{FF2B5EF4-FFF2-40B4-BE49-F238E27FC236}">
                  <a16:creationId xmlns:a16="http://schemas.microsoft.com/office/drawing/2014/main" id="{39515BC1-4BA8-42A7-9191-DF78E0F6E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52" name="TextBox 30">
              <a:extLst>
                <a:ext uri="{FF2B5EF4-FFF2-40B4-BE49-F238E27FC236}">
                  <a16:creationId xmlns:a16="http://schemas.microsoft.com/office/drawing/2014/main" id="{F626BC8F-1EB1-4EDD-90AE-CAB749761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53" name="TextBox 31">
              <a:extLst>
                <a:ext uri="{FF2B5EF4-FFF2-40B4-BE49-F238E27FC236}">
                  <a16:creationId xmlns:a16="http://schemas.microsoft.com/office/drawing/2014/main" id="{218BF1E9-ADE1-4AF6-8A0B-4ADEE4B61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54" name="TextBox 32">
              <a:extLst>
                <a:ext uri="{FF2B5EF4-FFF2-40B4-BE49-F238E27FC236}">
                  <a16:creationId xmlns:a16="http://schemas.microsoft.com/office/drawing/2014/main" id="{BD9F26B1-FE9C-44FC-B915-F550D15A2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7C0C74DF-1DED-400E-ABC7-7E5868263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56" name="TextBox 34">
              <a:extLst>
                <a:ext uri="{FF2B5EF4-FFF2-40B4-BE49-F238E27FC236}">
                  <a16:creationId xmlns:a16="http://schemas.microsoft.com/office/drawing/2014/main" id="{E1F57AC0-E48A-4E5D-BB88-8498C8DE2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57" name="TextBox 35">
              <a:extLst>
                <a:ext uri="{FF2B5EF4-FFF2-40B4-BE49-F238E27FC236}">
                  <a16:creationId xmlns:a16="http://schemas.microsoft.com/office/drawing/2014/main" id="{A4999814-16B9-4B79-BBD7-8EC96B2D5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58" name="TextBox 36">
              <a:extLst>
                <a:ext uri="{FF2B5EF4-FFF2-40B4-BE49-F238E27FC236}">
                  <a16:creationId xmlns:a16="http://schemas.microsoft.com/office/drawing/2014/main" id="{C654D899-7AFB-4251-BCD3-55372EF17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59" name="TextBox 37">
              <a:extLst>
                <a:ext uri="{FF2B5EF4-FFF2-40B4-BE49-F238E27FC236}">
                  <a16:creationId xmlns:a16="http://schemas.microsoft.com/office/drawing/2014/main" id="{B472ED23-EF09-4A9D-B711-58812AD9D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60" name="TextBox 38">
              <a:extLst>
                <a:ext uri="{FF2B5EF4-FFF2-40B4-BE49-F238E27FC236}">
                  <a16:creationId xmlns:a16="http://schemas.microsoft.com/office/drawing/2014/main" id="{ED5391E9-A6D8-4C4D-89D1-BD65CBB6A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61" name="TextBox 39">
              <a:extLst>
                <a:ext uri="{FF2B5EF4-FFF2-40B4-BE49-F238E27FC236}">
                  <a16:creationId xmlns:a16="http://schemas.microsoft.com/office/drawing/2014/main" id="{F28071B0-F55E-47D3-93F5-17A22FFF2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62" name="TextBox 40">
              <a:extLst>
                <a:ext uri="{FF2B5EF4-FFF2-40B4-BE49-F238E27FC236}">
                  <a16:creationId xmlns:a16="http://schemas.microsoft.com/office/drawing/2014/main" id="{9A9128B2-F709-4478-A9E1-F7846C13C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63" name="TextBox 41">
              <a:extLst>
                <a:ext uri="{FF2B5EF4-FFF2-40B4-BE49-F238E27FC236}">
                  <a16:creationId xmlns:a16="http://schemas.microsoft.com/office/drawing/2014/main" id="{6C9142CF-70B0-44CA-B179-A140BF1C6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64" name="TextBox 42">
              <a:extLst>
                <a:ext uri="{FF2B5EF4-FFF2-40B4-BE49-F238E27FC236}">
                  <a16:creationId xmlns:a16="http://schemas.microsoft.com/office/drawing/2014/main" id="{6635ADB6-CB49-47F5-A77F-649BE5CE3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65" name="TextBox 43">
              <a:extLst>
                <a:ext uri="{FF2B5EF4-FFF2-40B4-BE49-F238E27FC236}">
                  <a16:creationId xmlns:a16="http://schemas.microsoft.com/office/drawing/2014/main" id="{152CD6EE-EF5F-4185-B793-40BF31CAF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66" name="TextBox 44">
              <a:extLst>
                <a:ext uri="{FF2B5EF4-FFF2-40B4-BE49-F238E27FC236}">
                  <a16:creationId xmlns:a16="http://schemas.microsoft.com/office/drawing/2014/main" id="{9DDFE311-471E-4E15-9E6A-22FDF9430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67" name="TextBox 45">
              <a:extLst>
                <a:ext uri="{FF2B5EF4-FFF2-40B4-BE49-F238E27FC236}">
                  <a16:creationId xmlns:a16="http://schemas.microsoft.com/office/drawing/2014/main" id="{90AC87D0-1C07-45FE-AA38-50B76FEE5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8914FD1-D554-4B45-9AD1-FF4A1F8D1472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47">
              <a:extLst>
                <a:ext uri="{FF2B5EF4-FFF2-40B4-BE49-F238E27FC236}">
                  <a16:creationId xmlns:a16="http://schemas.microsoft.com/office/drawing/2014/main" id="{095C938B-D7C3-4D40-9214-425980188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2FDF369-5BAD-47C2-8C4E-4663F161B6BB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49">
              <a:extLst>
                <a:ext uri="{FF2B5EF4-FFF2-40B4-BE49-F238E27FC236}">
                  <a16:creationId xmlns:a16="http://schemas.microsoft.com/office/drawing/2014/main" id="{2E297D75-003B-44BC-A38C-0CCF51861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72" name="TextBox 50">
              <a:extLst>
                <a:ext uri="{FF2B5EF4-FFF2-40B4-BE49-F238E27FC236}">
                  <a16:creationId xmlns:a16="http://schemas.microsoft.com/office/drawing/2014/main" id="{5E880BC4-2E43-4A91-83A0-220FC4413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73" name="TextBox 51">
              <a:extLst>
                <a:ext uri="{FF2B5EF4-FFF2-40B4-BE49-F238E27FC236}">
                  <a16:creationId xmlns:a16="http://schemas.microsoft.com/office/drawing/2014/main" id="{1C9D2772-94F5-402F-97A0-6C5801631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10C7A84B-5C6C-47C3-9109-24AF3C884202}"/>
              </a:ext>
            </a:extLst>
          </p:cNvPr>
          <p:cNvSpPr/>
          <p:nvPr/>
        </p:nvSpPr>
        <p:spPr>
          <a:xfrm>
            <a:off x="7470901" y="6020818"/>
            <a:ext cx="485974" cy="47236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4074 L 0.0043 -0.04074 C 0.00078 -0.05926 0.00261 -0.06158 -0.00364 -0.0706 C -0.00469 -0.07222 -0.00573 -0.07361 -0.0069 -0.07454 C -0.00807 -0.07546 -0.00924 -0.07593 -0.01028 -0.07662 C -0.01328 -0.07593 -0.0164 -0.07639 -0.01927 -0.07454 C -0.0207 -0.07361 -0.02161 -0.07083 -0.02265 -0.06875 C -0.02435 -0.06482 -0.02565 -0.06065 -0.02708 -0.05671 C -0.03034 -0.04838 -0.02877 -0.05278 -0.03164 -0.04283 C -0.0319 -0.03958 -0.03242 -0.03611 -0.03268 -0.03287 C -0.0332 -0.02755 -0.03216 -0.0213 -0.03385 -0.0169 C -0.03489 -0.01412 -0.0345 -0.02361 -0.03489 -0.02685 C -0.03528 -0.02894 -0.03554 -0.03102 -0.03607 -0.03287 C -0.03672 -0.03565 -0.03919 -0.04421 -0.04049 -0.04676 C -0.04153 -0.04838 -0.04284 -0.04931 -0.04388 -0.0507 C -0.04466 -0.05278 -0.04518 -0.05509 -0.04609 -0.05671 C -0.05026 -0.06412 -0.05208 -0.06019 -0.05846 -0.0588 C -0.05963 -0.05741 -0.06107 -0.05671 -0.06185 -0.05463 C -0.0625 -0.05278 -0.06406 -0.03496 -0.06406 -0.03472 C -0.06745 -0.04699 -0.06536 -0.04028 -0.0707 -0.05463 C -0.07148 -0.05671 -0.07187 -0.05926 -0.07304 -0.06065 L -0.07747 -0.06667 C -0.08086 -0.06597 -0.08424 -0.06621 -0.0875 -0.06458 C -0.09088 -0.0632 -0.09205 -0.05764 -0.0931 -0.05278 C -0.09401 -0.04884 -0.09466 -0.04468 -0.09544 -0.04074 C -0.0957 -0.03889 -0.09622 -0.03681 -0.09648 -0.03472 C -0.09791 -0.02222 -0.09713 -0.02824 -0.0987 -0.0169 C -0.09909 -0.01898 -0.09961 -0.02083 -0.09987 -0.02292 C -0.10221 -0.03935 -0.09987 -0.02639 -0.10208 -0.04074 C -0.10247 -0.04283 -0.1026 -0.04491 -0.10325 -0.04676 C -0.10416 -0.04908 -0.1056 -0.05046 -0.10664 -0.05278 C -0.11302 -0.06736 -0.10781 -0.0632 -0.11549 -0.06667 C -0.11745 -0.06528 -0.1194 -0.06458 -0.12109 -0.06273 C -0.12252 -0.06111 -0.12357 -0.05903 -0.12448 -0.05671 C -0.12578 -0.05347 -0.12656 -0.04028 -0.12669 -0.03889 C -0.12708 -0.03079 -0.12643 -0.02246 -0.12786 -0.01505 C -0.12851 -0.01111 -0.12851 -0.02292 -0.1289 -0.02685 C -0.12916 -0.02894 -0.12955 -0.03102 -0.13008 -0.03287 C -0.13164 -0.0382 -0.13724 -0.04977 -0.13906 -0.0507 L -0.1457 -0.05463 C -0.14804 -0.05417 -0.15039 -0.05463 -0.15247 -0.05278 C -0.15364 -0.05162 -0.15429 -0.04908 -0.15469 -0.04676 C -0.15586 -0.04097 -0.15729 -0.02801 -0.15807 -0.02083 C -0.15885 -0.02431 -0.15963 -0.02755 -0.16028 -0.03079 C -0.1608 -0.03333 -0.1608 -0.03634 -0.16146 -0.03889 C -0.16198 -0.04097 -0.16302 -0.04259 -0.16367 -0.04468 C -0.16419 -0.04676 -0.16419 -0.04908 -0.16484 -0.0507 C -0.16601 -0.05394 -0.1694 -0.0588 -0.17148 -0.06065 C -0.17252 -0.06158 -0.1737 -0.06204 -0.17487 -0.06273 C -0.17825 -0.06111 -0.18008 -0.06134 -0.18268 -0.05671 C -0.18359 -0.05509 -0.18424 -0.05278 -0.18489 -0.0507 C -0.18789 -0.03496 -0.18685 -0.04306 -0.18828 -0.02685 C -0.19036 -0.03773 -0.18815 -0.02801 -0.19166 -0.03889 C -0.19336 -0.04398 -0.19583 -0.05579 -0.1983 -0.0588 L -0.20169 -0.06273 C -0.20429 -0.06204 -0.20703 -0.06158 -0.2095 -0.06065 C -0.21067 -0.06019 -0.21211 -0.06019 -0.21289 -0.0588 C -0.2138 -0.05718 -0.21354 -0.05463 -0.21406 -0.05278 C -0.21458 -0.0507 -0.21575 -0.04884 -0.21627 -0.04676 C -0.21719 -0.04283 -0.21849 -0.03472 -0.21849 -0.03472 C -0.21888 -0.03009 -0.21927 -0.02546 -0.21966 -0.02083 C -0.22005 -0.01551 -0.2194 -0.00972 -0.2207 -0.00509 C -0.22148 -0.00255 -0.22148 -0.01019 -0.22187 -0.01296 C -0.22226 -0.01621 -0.22252 -0.01968 -0.22304 -0.02292 C -0.22422 -0.03148 -0.22422 -0.02732 -0.2263 -0.03681 C -0.22721 -0.04074 -0.2263 -0.04746 -0.22864 -0.04884 L -0.23528 -0.05278 C -0.2375 -0.05 -0.24114 -0.04931 -0.24205 -0.04468 C -0.24362 -0.03658 -0.24219 -0.04005 -0.24648 -0.03472 C -0.24726 -0.03287 -0.24817 -0.03102 -0.2487 -0.02894 C -0.24987 -0.02477 -0.25052 -0.01667 -0.25091 -0.01296 C -0.25143 -0.01667 -0.25208 -0.02477 -0.25325 -0.02894 C -0.25377 -0.03102 -0.25482 -0.03264 -0.25547 -0.03472 C -0.25703 -0.04005 -0.25755 -0.04653 -0.25989 -0.0507 C -0.26419 -0.05833 -0.26237 -0.0544 -0.26549 -0.06273 C -0.26771 -0.06204 -0.27018 -0.06227 -0.27226 -0.06065 C -0.2737 -0.05949 -0.27487 -0.05718 -0.27565 -0.05463 C -0.27669 -0.05116 -0.27734 -0.04699 -0.27786 -0.04283 C -0.27969 -0.02639 -0.27877 -0.03611 -0.28008 -0.01296 C -0.28047 -0.01505 -0.28112 -0.0169 -0.28125 -0.01898 C -0.2819 -0.03542 -0.28164 -0.05208 -0.28229 -0.06875 C -0.28242 -0.07083 -0.28294 -0.07269 -0.28346 -0.07454 C -0.28398 -0.07685 -0.28476 -0.07871 -0.28567 -0.08056 C -0.28672 -0.08264 -0.28763 -0.08519 -0.28906 -0.08658 C -0.29036 -0.08796 -0.29205 -0.08796 -0.29349 -0.08843 C -0.29687 -0.08704 -0.29883 -0.08704 -0.3013 -0.08264 C -0.30885 -0.06921 -0.29804 -0.08333 -0.3069 -0.07269 C -0.31341 -0.05556 -0.30573 -0.07708 -0.31028 -0.06065 C -0.31458 -0.04537 -0.3108 -0.06366 -0.31367 -0.04884 C -0.31484 -0.00972 -0.31471 -0.02361 -0.31471 -0.00695 L -0.31471 -0.00695 L -0.31471 -0.00695 " pathEditMode="relative" ptsTypes="AAAAAAAAAAAAAAAAAAAAAAAAAAAAAAAAAAAAAAAAAAAAAAAAAAAAAAAAAAAAAAAAAAAAAAAAAAAAAAAAAAAAAAAAAAAA">
                                      <p:cBhvr>
                                        <p:cTn id="11" dur="8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397</Words>
  <Application>Microsoft Office PowerPoint</Application>
  <PresentationFormat>Widescreen</PresentationFormat>
  <Paragraphs>133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Sassoon Infant Rg</vt:lpstr>
      <vt:lpstr>Twinkl</vt:lpstr>
      <vt:lpstr>Twinkl SemiBold</vt:lpstr>
      <vt:lpstr>Office Theme</vt:lpstr>
      <vt:lpstr>EYFS Maths</vt:lpstr>
      <vt:lpstr>Message to parents</vt:lpstr>
      <vt:lpstr>Warm Up Let’s warm up our brains ready to learn.</vt:lpstr>
      <vt:lpstr>Warm Up – the answer is…</vt:lpstr>
      <vt:lpstr>Today and tomorrow, we will focus on counting back using a number line and ‘taking away’.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Charlotte Portman</cp:lastModifiedBy>
  <cp:revision>53</cp:revision>
  <dcterms:created xsi:type="dcterms:W3CDTF">2020-03-20T11:22:32Z</dcterms:created>
  <dcterms:modified xsi:type="dcterms:W3CDTF">2020-05-04T21:50:38Z</dcterms:modified>
</cp:coreProperties>
</file>