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72" r:id="rId2"/>
    <p:sldId id="273" r:id="rId3"/>
    <p:sldId id="257" r:id="rId4"/>
    <p:sldId id="265" r:id="rId5"/>
    <p:sldId id="256" r:id="rId6"/>
    <p:sldId id="279" r:id="rId7"/>
    <p:sldId id="284" r:id="rId8"/>
    <p:sldId id="285" r:id="rId9"/>
    <p:sldId id="288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7D80-CA50-46E5-8555-45879C189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7C138-8C60-493A-8AC3-15094436D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C66AA-36B5-469C-98BF-EE653A87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F97AC-9CBD-420F-8BBD-47428E39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35B76-E106-4120-BBE0-D305B708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06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4D9A1-B48F-4313-A12F-56389A24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3CB67-FF75-4680-844A-F4F6962D8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372F9-D85E-450C-A70E-DD84633E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31BB7-EAFD-4E7B-B408-322153AA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EE00-6956-427E-A582-5CB8DB40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8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7EAC6-31C7-4A4A-8F78-DB1600B8B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2BF28-8940-4D99-AF3E-EC5E794D3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E9B7B-E3AB-471D-AA07-BC7CD71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AD25B-D7C0-4EEA-BA3B-212ABD38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E4266-A4B9-43F1-A90D-8663694C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84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E969-E513-47EA-A51D-956E55BD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7537-E7AE-40A7-9571-B20A1AF03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3C845-4528-4D59-97CA-16284968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368D5-A2F4-415D-9CDC-B12FA9283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18DAE-6713-4DC1-B446-7069B100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1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C054-0F67-4E05-B505-669773769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A5CB9-2F6D-4C32-A92F-8B3AD8CF0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344C-0F5A-46C1-AF50-F813842B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D4204-6286-4530-B62F-0B10D501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8AA54-0463-4D95-B667-A6BCA3FF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9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190A-F14C-45DE-8C04-0E1E71BC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37BC-EB83-4CCA-8977-4337B4D35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09502-A7BA-45E6-A3D8-D4F52CEFD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2184C-C9DF-4EE3-9BB5-D15075B2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E9A65-A4CD-425C-AA00-7055EB59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68225-42CE-482C-A441-E2C68EAC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54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279B-7B66-48FD-B175-D2BE4C657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C4360-94E6-417E-A049-E1E82B500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8C442-0579-4F68-8BAF-1F269918C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5941C-DAD9-4B1F-9BBA-90CF73597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9D94FB-5350-4C56-ABED-023678954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331DA1-C0EA-4151-B23E-A1B580E7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A44F1-910C-47DF-887E-92238A1B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F54C1D-F73C-4C41-AB79-405170CA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12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EAA8-CCC8-49CC-99F6-895F4841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7D873-C066-4AE3-89CB-8D36B16C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6C519-4C05-4D7B-B366-EA596108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EEE03-8F2D-41D9-A3EB-8A0014F7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47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03010-0594-44E3-B345-06411CF1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C0A25-B4E0-4E7E-A511-78F55467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ECE7-E5F0-427D-98A7-999EF399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57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391B-F951-4115-B595-83274FEC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D6EDA-CECD-4798-BA99-0F4EDA37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54653-2B44-41F3-B40F-71DF960A6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E31FF-BB57-44C8-A70C-0F80C672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053C3-9A6A-4625-8547-38ED1357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A8238-1DA0-43AF-802C-96D9A47D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40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E2ED-1D56-43FF-A736-3645EC28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FAFCD0-E700-4E2C-A176-4C54B12BB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798EE-1018-4081-AD85-FF0D49E55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1CD0F-7B3C-4272-AD73-06DCC2831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A345F-B1F9-4347-8836-03FC620B4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38C6A-A4F4-455F-9268-A83DBD2E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20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8F4901-4CB4-433A-A35C-5675BC1C8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A9C0D-6810-464E-81EC-E5A0D6E83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0CF23-96B0-484A-81B8-8342A0311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DD367-B466-43C3-BBFE-60F489189DB1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4A323-CA67-45ED-AB4D-D9D529C34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03B9B-8BBD-4A48-AF0E-68915CEA5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752F-C0C4-4161-AAA2-84664103E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69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hyperlink" Target="https://openclipart.org/detail/861/boy-face-cartoo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openclipart.org/detail/1396/girl-face-cartoon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hyperlink" Target="https://openclipart.org/detail/861/boy-face-cartoo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openclipart.org/detail/1396/girl-face-cartoon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861/boy-face-cartoon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1396/girl-face-cartoon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openclipart.org/detail/861/boy-face-cartoo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openclipart.org/detail/1396/girl-face-cartoon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.uk/url?sa=i&amp;url=https://clipartlook.com/img-208966.html&amp;psig=AOvVaw0w4Rqtoc6_8W1hqMYCjCAx&amp;ust=1588162084918000&amp;source=images&amp;cd=vfe&amp;ved=0CAIQjRxqFwoTCODk5vWKi-kCFQAAAAAdAAAAABAK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Plate">
            <a:extLst>
              <a:ext uri="{FF2B5EF4-FFF2-40B4-BE49-F238E27FC236}">
                <a16:creationId xmlns:a16="http://schemas.microsoft.com/office/drawing/2014/main" id="{F83B6C25-3479-4B9E-A37C-9737CE0AC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10108528" y="2030854"/>
            <a:ext cx="1828855" cy="82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3F8C5-DA2C-4C4B-B94E-01E6C0EB46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>
                <a:latin typeface="Comic Sans MS" panose="030F0702030302020204" pitchFamily="66" charset="0"/>
              </a:rPr>
              <a:t>EYFS Maths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ADEEF-3406-4D4D-A9E2-0CF8DEA31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Session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8E240-1E90-4B83-A3FA-CF2D8C56A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9376" y="4256664"/>
            <a:ext cx="2216471" cy="2491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85384-F978-4725-8F55-0FD07DA58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45188" y="4272088"/>
            <a:ext cx="2346812" cy="2387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6797C6B-5BF6-436E-AC43-70902DE8F55C}"/>
              </a:ext>
            </a:extLst>
          </p:cNvPr>
          <p:cNvGrpSpPr/>
          <p:nvPr/>
        </p:nvGrpSpPr>
        <p:grpSpPr>
          <a:xfrm>
            <a:off x="9470818" y="-73856"/>
            <a:ext cx="1403537" cy="1540314"/>
            <a:chOff x="10511561" y="581707"/>
            <a:chExt cx="1403537" cy="1540314"/>
          </a:xfrm>
          <a:solidFill>
            <a:schemeClr val="accent2">
              <a:lumMod val="75000"/>
            </a:schemeClr>
          </a:solidFill>
        </p:grpSpPr>
        <p:pic>
          <p:nvPicPr>
            <p:cNvPr id="17" name="Graphic 16" descr="Cupcake">
              <a:extLst>
                <a:ext uri="{FF2B5EF4-FFF2-40B4-BE49-F238E27FC236}">
                  <a16:creationId xmlns:a16="http://schemas.microsoft.com/office/drawing/2014/main" id="{15C5BAF8-7629-4989-BAB8-8734EFC10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31188" y="581708"/>
              <a:ext cx="736631" cy="829347"/>
            </a:xfrm>
            <a:prstGeom prst="rect">
              <a:avLst/>
            </a:prstGeom>
          </p:spPr>
        </p:pic>
        <p:pic>
          <p:nvPicPr>
            <p:cNvPr id="18" name="Graphic 17" descr="Cupcake">
              <a:extLst>
                <a:ext uri="{FF2B5EF4-FFF2-40B4-BE49-F238E27FC236}">
                  <a16:creationId xmlns:a16="http://schemas.microsoft.com/office/drawing/2014/main" id="{FD3A28F7-B00C-4517-9666-8A641185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78467" y="581707"/>
              <a:ext cx="736631" cy="829347"/>
            </a:xfrm>
            <a:prstGeom prst="rect">
              <a:avLst/>
            </a:prstGeom>
          </p:spPr>
        </p:pic>
        <p:pic>
          <p:nvPicPr>
            <p:cNvPr id="21" name="Graphic 20" descr="Cupcake">
              <a:extLst>
                <a:ext uri="{FF2B5EF4-FFF2-40B4-BE49-F238E27FC236}">
                  <a16:creationId xmlns:a16="http://schemas.microsoft.com/office/drawing/2014/main" id="{F5318388-E7D2-4866-905A-9E807F5D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11561" y="1292674"/>
              <a:ext cx="736631" cy="829347"/>
            </a:xfrm>
            <a:prstGeom prst="rect">
              <a:avLst/>
            </a:prstGeom>
          </p:spPr>
        </p:pic>
        <p:pic>
          <p:nvPicPr>
            <p:cNvPr id="22" name="Graphic 21" descr="Cupcake">
              <a:extLst>
                <a:ext uri="{FF2B5EF4-FFF2-40B4-BE49-F238E27FC236}">
                  <a16:creationId xmlns:a16="http://schemas.microsoft.com/office/drawing/2014/main" id="{EF142E1D-B51C-4D50-9D05-CF8A2F74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58840" y="1292673"/>
              <a:ext cx="736631" cy="829347"/>
            </a:xfrm>
            <a:prstGeom prst="rect">
              <a:avLst/>
            </a:prstGeom>
          </p:spPr>
        </p:pic>
      </p:grpSp>
      <p:pic>
        <p:nvPicPr>
          <p:cNvPr id="25" name="Graphic 24" descr="Cupcake">
            <a:extLst>
              <a:ext uri="{FF2B5EF4-FFF2-40B4-BE49-F238E27FC236}">
                <a16:creationId xmlns:a16="http://schemas.microsoft.com/office/drawing/2014/main" id="{AA2BE003-DA37-481E-A861-6F369A1D2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6324" y="1726507"/>
            <a:ext cx="736631" cy="829347"/>
          </a:xfrm>
          <a:prstGeom prst="rect">
            <a:avLst/>
          </a:prstGeom>
        </p:spPr>
      </p:pic>
      <p:pic>
        <p:nvPicPr>
          <p:cNvPr id="26" name="Graphic 25" descr="Cupcake">
            <a:extLst>
              <a:ext uri="{FF2B5EF4-FFF2-40B4-BE49-F238E27FC236}">
                <a16:creationId xmlns:a16="http://schemas.microsoft.com/office/drawing/2014/main" id="{0CBFBE56-6E46-4504-B6B3-49C185E91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4563" y="1723574"/>
            <a:ext cx="736631" cy="829347"/>
          </a:xfrm>
          <a:prstGeom prst="rect">
            <a:avLst/>
          </a:prstGeom>
        </p:spPr>
      </p:pic>
      <p:pic>
        <p:nvPicPr>
          <p:cNvPr id="29" name="Graphic 28" descr="Plate">
            <a:extLst>
              <a:ext uri="{FF2B5EF4-FFF2-40B4-BE49-F238E27FC236}">
                <a16:creationId xmlns:a16="http://schemas.microsoft.com/office/drawing/2014/main" id="{1AB88028-3E02-436F-8181-AED8EBAE7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8289242" y="2000592"/>
            <a:ext cx="1828855" cy="829348"/>
          </a:xfrm>
          <a:prstGeom prst="rect">
            <a:avLst/>
          </a:prstGeom>
        </p:spPr>
      </p:pic>
      <p:pic>
        <p:nvPicPr>
          <p:cNvPr id="30" name="Graphic 29" descr="Cupcake">
            <a:extLst>
              <a:ext uri="{FF2B5EF4-FFF2-40B4-BE49-F238E27FC236}">
                <a16:creationId xmlns:a16="http://schemas.microsoft.com/office/drawing/2014/main" id="{97E0B165-2F99-46DD-917C-0690B4AF2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59116" y="1735088"/>
            <a:ext cx="736631" cy="829347"/>
          </a:xfrm>
          <a:prstGeom prst="rect">
            <a:avLst/>
          </a:prstGeom>
        </p:spPr>
      </p:pic>
      <p:pic>
        <p:nvPicPr>
          <p:cNvPr id="31" name="Graphic 30" descr="Cupcake">
            <a:extLst>
              <a:ext uri="{FF2B5EF4-FFF2-40B4-BE49-F238E27FC236}">
                <a16:creationId xmlns:a16="http://schemas.microsoft.com/office/drawing/2014/main" id="{48BD7554-675F-4E99-A665-6D6745395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3869" y="1757952"/>
            <a:ext cx="736631" cy="82934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4A8A7D-0B23-4DFC-8EDA-1576EF0AB4D4}"/>
              </a:ext>
            </a:extLst>
          </p:cNvPr>
          <p:cNvCxnSpPr>
            <a:cxnSpLocks/>
          </p:cNvCxnSpPr>
          <p:nvPr/>
        </p:nvCxnSpPr>
        <p:spPr>
          <a:xfrm>
            <a:off x="10570411" y="1273526"/>
            <a:ext cx="491908" cy="73313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237B7F-EAFF-4EA5-9400-ED17B0BA460C}"/>
              </a:ext>
            </a:extLst>
          </p:cNvPr>
          <p:cNvCxnSpPr>
            <a:cxnSpLocks/>
          </p:cNvCxnSpPr>
          <p:nvPr/>
        </p:nvCxnSpPr>
        <p:spPr>
          <a:xfrm flipH="1">
            <a:off x="9107856" y="1267453"/>
            <a:ext cx="491908" cy="73313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FF7A26-1445-4579-8663-D23221B0A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1" y="106444"/>
            <a:ext cx="3488884" cy="37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Plate">
            <a:extLst>
              <a:ext uri="{FF2B5EF4-FFF2-40B4-BE49-F238E27FC236}">
                <a16:creationId xmlns:a16="http://schemas.microsoft.com/office/drawing/2014/main" id="{F83B6C25-3479-4B9E-A37C-9737CE0AC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10108528" y="2030854"/>
            <a:ext cx="1828855" cy="829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3F8C5-DA2C-4C4B-B94E-01E6C0EB46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>
                <a:latin typeface="Comic Sans MS" panose="030F0702030302020204" pitchFamily="66" charset="0"/>
              </a:rPr>
              <a:t>Well Done!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ADEEF-3406-4D4D-A9E2-0CF8DEA31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Now have a go at the activity sheet provided.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8E240-1E90-4B83-A3FA-CF2D8C56A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9376" y="4256664"/>
            <a:ext cx="2216471" cy="2491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85384-F978-4725-8F55-0FD07DA58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45188" y="4272088"/>
            <a:ext cx="2346812" cy="2387600"/>
          </a:xfrm>
          <a:prstGeom prst="rect">
            <a:avLst/>
          </a:prstGeom>
        </p:spPr>
      </p:pic>
      <p:pic>
        <p:nvPicPr>
          <p:cNvPr id="7" name="Graphic 6" descr="Cupcake">
            <a:extLst>
              <a:ext uri="{FF2B5EF4-FFF2-40B4-BE49-F238E27FC236}">
                <a16:creationId xmlns:a16="http://schemas.microsoft.com/office/drawing/2014/main" id="{B5259926-C17E-44D2-9218-356C5080E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289" y="524418"/>
            <a:ext cx="736631" cy="829347"/>
          </a:xfrm>
          <a:prstGeom prst="rect">
            <a:avLst/>
          </a:prstGeom>
        </p:spPr>
      </p:pic>
      <p:pic>
        <p:nvPicPr>
          <p:cNvPr id="8" name="Graphic 7" descr="Cupcake">
            <a:extLst>
              <a:ext uri="{FF2B5EF4-FFF2-40B4-BE49-F238E27FC236}">
                <a16:creationId xmlns:a16="http://schemas.microsoft.com/office/drawing/2014/main" id="{569BE124-4BD0-44DC-9F1F-D55DE62E9F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47921" y="535203"/>
            <a:ext cx="736631" cy="829347"/>
          </a:xfrm>
          <a:prstGeom prst="rect">
            <a:avLst/>
          </a:prstGeom>
        </p:spPr>
      </p:pic>
      <p:pic>
        <p:nvPicPr>
          <p:cNvPr id="10" name="Graphic 9" descr="Cupcake">
            <a:extLst>
              <a:ext uri="{FF2B5EF4-FFF2-40B4-BE49-F238E27FC236}">
                <a16:creationId xmlns:a16="http://schemas.microsoft.com/office/drawing/2014/main" id="{999562F1-BB85-4D3A-8A0C-3BFBC273C2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3820" y="517478"/>
            <a:ext cx="736631" cy="829347"/>
          </a:xfrm>
          <a:prstGeom prst="rect">
            <a:avLst/>
          </a:prstGeom>
        </p:spPr>
      </p:pic>
      <p:pic>
        <p:nvPicPr>
          <p:cNvPr id="11" name="Graphic 10" descr="Cupcake">
            <a:extLst>
              <a:ext uri="{FF2B5EF4-FFF2-40B4-BE49-F238E27FC236}">
                <a16:creationId xmlns:a16="http://schemas.microsoft.com/office/drawing/2014/main" id="{B1F6CC56-1CA9-4D8C-81A3-1CE6928362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05932" y="503236"/>
            <a:ext cx="736631" cy="82934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6797C6B-5BF6-436E-AC43-70902DE8F55C}"/>
              </a:ext>
            </a:extLst>
          </p:cNvPr>
          <p:cNvGrpSpPr/>
          <p:nvPr/>
        </p:nvGrpSpPr>
        <p:grpSpPr>
          <a:xfrm>
            <a:off x="9470818" y="-73856"/>
            <a:ext cx="1403537" cy="1540314"/>
            <a:chOff x="10511561" y="581707"/>
            <a:chExt cx="1403537" cy="1540314"/>
          </a:xfrm>
          <a:solidFill>
            <a:schemeClr val="accent2">
              <a:lumMod val="75000"/>
            </a:schemeClr>
          </a:solidFill>
        </p:grpSpPr>
        <p:pic>
          <p:nvPicPr>
            <p:cNvPr id="17" name="Graphic 16" descr="Cupcake">
              <a:extLst>
                <a:ext uri="{FF2B5EF4-FFF2-40B4-BE49-F238E27FC236}">
                  <a16:creationId xmlns:a16="http://schemas.microsoft.com/office/drawing/2014/main" id="{15C5BAF8-7629-4989-BAB8-8734EFC10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31188" y="581708"/>
              <a:ext cx="736631" cy="829347"/>
            </a:xfrm>
            <a:prstGeom prst="rect">
              <a:avLst/>
            </a:prstGeom>
          </p:spPr>
        </p:pic>
        <p:pic>
          <p:nvPicPr>
            <p:cNvPr id="18" name="Graphic 17" descr="Cupcake">
              <a:extLst>
                <a:ext uri="{FF2B5EF4-FFF2-40B4-BE49-F238E27FC236}">
                  <a16:creationId xmlns:a16="http://schemas.microsoft.com/office/drawing/2014/main" id="{FD3A28F7-B00C-4517-9666-8A641185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78467" y="581707"/>
              <a:ext cx="736631" cy="829347"/>
            </a:xfrm>
            <a:prstGeom prst="rect">
              <a:avLst/>
            </a:prstGeom>
          </p:spPr>
        </p:pic>
        <p:pic>
          <p:nvPicPr>
            <p:cNvPr id="21" name="Graphic 20" descr="Cupcake">
              <a:extLst>
                <a:ext uri="{FF2B5EF4-FFF2-40B4-BE49-F238E27FC236}">
                  <a16:creationId xmlns:a16="http://schemas.microsoft.com/office/drawing/2014/main" id="{F5318388-E7D2-4866-905A-9E807F5D8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11561" y="1292674"/>
              <a:ext cx="736631" cy="829347"/>
            </a:xfrm>
            <a:prstGeom prst="rect">
              <a:avLst/>
            </a:prstGeom>
          </p:spPr>
        </p:pic>
        <p:pic>
          <p:nvPicPr>
            <p:cNvPr id="22" name="Graphic 21" descr="Cupcake">
              <a:extLst>
                <a:ext uri="{FF2B5EF4-FFF2-40B4-BE49-F238E27FC236}">
                  <a16:creationId xmlns:a16="http://schemas.microsoft.com/office/drawing/2014/main" id="{EF142E1D-B51C-4D50-9D05-CF8A2F74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58840" y="1292673"/>
              <a:ext cx="736631" cy="829347"/>
            </a:xfrm>
            <a:prstGeom prst="rect">
              <a:avLst/>
            </a:prstGeom>
          </p:spPr>
        </p:pic>
      </p:grpSp>
      <p:pic>
        <p:nvPicPr>
          <p:cNvPr id="25" name="Graphic 24" descr="Cupcake">
            <a:extLst>
              <a:ext uri="{FF2B5EF4-FFF2-40B4-BE49-F238E27FC236}">
                <a16:creationId xmlns:a16="http://schemas.microsoft.com/office/drawing/2014/main" id="{AA2BE003-DA37-481E-A861-6F369A1D2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6324" y="1726507"/>
            <a:ext cx="736631" cy="829347"/>
          </a:xfrm>
          <a:prstGeom prst="rect">
            <a:avLst/>
          </a:prstGeom>
        </p:spPr>
      </p:pic>
      <p:pic>
        <p:nvPicPr>
          <p:cNvPr id="26" name="Graphic 25" descr="Cupcake">
            <a:extLst>
              <a:ext uri="{FF2B5EF4-FFF2-40B4-BE49-F238E27FC236}">
                <a16:creationId xmlns:a16="http://schemas.microsoft.com/office/drawing/2014/main" id="{0CBFBE56-6E46-4504-B6B3-49C185E91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4563" y="1723574"/>
            <a:ext cx="736631" cy="82934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7F69CC-2E31-4072-9335-4C1AA06BE576}"/>
              </a:ext>
            </a:extLst>
          </p:cNvPr>
          <p:cNvCxnSpPr>
            <a:cxnSpLocks/>
          </p:cNvCxnSpPr>
          <p:nvPr/>
        </p:nvCxnSpPr>
        <p:spPr>
          <a:xfrm>
            <a:off x="1847921" y="186200"/>
            <a:ext cx="0" cy="15201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Plate">
            <a:extLst>
              <a:ext uri="{FF2B5EF4-FFF2-40B4-BE49-F238E27FC236}">
                <a16:creationId xmlns:a16="http://schemas.microsoft.com/office/drawing/2014/main" id="{1AB88028-3E02-436F-8181-AED8EBAE7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8289242" y="2000592"/>
            <a:ext cx="1828855" cy="829348"/>
          </a:xfrm>
          <a:prstGeom prst="rect">
            <a:avLst/>
          </a:prstGeom>
        </p:spPr>
      </p:pic>
      <p:pic>
        <p:nvPicPr>
          <p:cNvPr id="30" name="Graphic 29" descr="Cupcake">
            <a:extLst>
              <a:ext uri="{FF2B5EF4-FFF2-40B4-BE49-F238E27FC236}">
                <a16:creationId xmlns:a16="http://schemas.microsoft.com/office/drawing/2014/main" id="{97E0B165-2F99-46DD-917C-0690B4AF2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59116" y="1735088"/>
            <a:ext cx="736631" cy="829347"/>
          </a:xfrm>
          <a:prstGeom prst="rect">
            <a:avLst/>
          </a:prstGeom>
        </p:spPr>
      </p:pic>
      <p:pic>
        <p:nvPicPr>
          <p:cNvPr id="31" name="Graphic 30" descr="Cupcake">
            <a:extLst>
              <a:ext uri="{FF2B5EF4-FFF2-40B4-BE49-F238E27FC236}">
                <a16:creationId xmlns:a16="http://schemas.microsoft.com/office/drawing/2014/main" id="{48BD7554-675F-4E99-A665-6D6745395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3869" y="1757952"/>
            <a:ext cx="736631" cy="82934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4A8A7D-0B23-4DFC-8EDA-1576EF0AB4D4}"/>
              </a:ext>
            </a:extLst>
          </p:cNvPr>
          <p:cNvCxnSpPr>
            <a:cxnSpLocks/>
          </p:cNvCxnSpPr>
          <p:nvPr/>
        </p:nvCxnSpPr>
        <p:spPr>
          <a:xfrm>
            <a:off x="10570411" y="1273526"/>
            <a:ext cx="491908" cy="73313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237B7F-EAFF-4EA5-9400-ED17B0BA460C}"/>
              </a:ext>
            </a:extLst>
          </p:cNvPr>
          <p:cNvCxnSpPr>
            <a:cxnSpLocks/>
          </p:cNvCxnSpPr>
          <p:nvPr/>
        </p:nvCxnSpPr>
        <p:spPr>
          <a:xfrm flipH="1">
            <a:off x="9107856" y="1267453"/>
            <a:ext cx="491908" cy="73313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53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BC4F-C94C-44CF-82CB-F6808D32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u="sng" dirty="0">
                <a:latin typeface="Comic Sans MS" panose="030F0702030302020204" pitchFamily="66" charset="0"/>
              </a:rPr>
              <a:t>Message to parents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16F18-072A-4A3E-9516-68C7DBC6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71662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This week the children will be sharing quantities equally. The activities provided are to be used alongside practical examples.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Reinforce the language as this will help your child to learn the concepts.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DF240-6FCE-41EE-B58B-A446CA39D54A}"/>
              </a:ext>
            </a:extLst>
          </p:cNvPr>
          <p:cNvSpPr txBox="1"/>
          <p:nvPr/>
        </p:nvSpPr>
        <p:spPr>
          <a:xfrm>
            <a:off x="7899039" y="5798705"/>
            <a:ext cx="2151551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shared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B0A287E-0A8B-4950-BF75-778244B3C80E}"/>
              </a:ext>
            </a:extLst>
          </p:cNvPr>
          <p:cNvSpPr txBox="1"/>
          <p:nvPr/>
        </p:nvSpPr>
        <p:spPr>
          <a:xfrm>
            <a:off x="1020637" y="4600163"/>
            <a:ext cx="9950160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___ shared between ___ groups is ___.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DE5C359-17E7-406F-AFE7-F6059DA463E4}"/>
              </a:ext>
            </a:extLst>
          </p:cNvPr>
          <p:cNvSpPr txBox="1"/>
          <p:nvPr/>
        </p:nvSpPr>
        <p:spPr>
          <a:xfrm>
            <a:off x="1948201" y="5822010"/>
            <a:ext cx="215155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81C0A-8B63-44C5-B722-C595DF2ECC75}"/>
              </a:ext>
            </a:extLst>
          </p:cNvPr>
          <p:cNvSpPr txBox="1"/>
          <p:nvPr/>
        </p:nvSpPr>
        <p:spPr>
          <a:xfrm>
            <a:off x="5301988" y="5825210"/>
            <a:ext cx="1646605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equal</a:t>
            </a:r>
          </a:p>
        </p:txBody>
      </p:sp>
    </p:spTree>
    <p:extLst>
      <p:ext uri="{BB962C8B-B14F-4D97-AF65-F5344CB8AC3E}">
        <p14:creationId xmlns:p14="http://schemas.microsoft.com/office/powerpoint/2010/main" val="371443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 descr="Plate">
            <a:extLst>
              <a:ext uri="{FF2B5EF4-FFF2-40B4-BE49-F238E27FC236}">
                <a16:creationId xmlns:a16="http://schemas.microsoft.com/office/drawing/2014/main" id="{B4A243E2-ED36-43ED-BBD8-6CF95C52C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8615616" y="4394165"/>
            <a:ext cx="2443319" cy="1107995"/>
          </a:xfrm>
          <a:prstGeom prst="rect">
            <a:avLst/>
          </a:prstGeom>
        </p:spPr>
      </p:pic>
      <p:pic>
        <p:nvPicPr>
          <p:cNvPr id="7" name="Graphic 6" descr="Plate">
            <a:extLst>
              <a:ext uri="{FF2B5EF4-FFF2-40B4-BE49-F238E27FC236}">
                <a16:creationId xmlns:a16="http://schemas.microsoft.com/office/drawing/2014/main" id="{87040CD4-CA5E-4AA0-BA1C-BE7B2BFF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8584793" y="2016157"/>
            <a:ext cx="2443319" cy="1107995"/>
          </a:xfrm>
          <a:prstGeom prst="rect">
            <a:avLst/>
          </a:prstGeom>
        </p:spPr>
      </p:pic>
      <p:pic>
        <p:nvPicPr>
          <p:cNvPr id="72" name="Picture 71" descr="Here's a large set of printable Numicon shapes. (con imágenes ...">
            <a:extLst>
              <a:ext uri="{FF2B5EF4-FFF2-40B4-BE49-F238E27FC236}">
                <a16:creationId xmlns:a16="http://schemas.microsoft.com/office/drawing/2014/main" id="{3F7DD54F-9D00-4D35-A973-538F17EF48D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60375" r="62415" b="4577"/>
          <a:stretch/>
        </p:blipFill>
        <p:spPr bwMode="auto">
          <a:xfrm>
            <a:off x="9413366" y="2029876"/>
            <a:ext cx="940435" cy="929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Graphic 56" descr="Plate">
            <a:extLst>
              <a:ext uri="{FF2B5EF4-FFF2-40B4-BE49-F238E27FC236}">
                <a16:creationId xmlns:a16="http://schemas.microsoft.com/office/drawing/2014/main" id="{BC4FAA0E-9339-4D25-9752-22985A1B2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1838199" y="2114306"/>
            <a:ext cx="2443319" cy="1107995"/>
          </a:xfrm>
          <a:prstGeom prst="rect">
            <a:avLst/>
          </a:prstGeom>
        </p:spPr>
      </p:pic>
      <p:pic>
        <p:nvPicPr>
          <p:cNvPr id="55" name="Graphic 54" descr="Plate">
            <a:extLst>
              <a:ext uri="{FF2B5EF4-FFF2-40B4-BE49-F238E27FC236}">
                <a16:creationId xmlns:a16="http://schemas.microsoft.com/office/drawing/2014/main" id="{5673AC43-640D-4777-ADB6-C4DC42F06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5381505" y="2063367"/>
            <a:ext cx="2443319" cy="1107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25BC4F-C94C-44CF-82CB-F6808D32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900" b="1" u="sng" dirty="0">
                <a:latin typeface="Comic Sans MS" panose="030F0702030302020204" pitchFamily="66" charset="0"/>
              </a:rPr>
              <a:t>Warm Up</a:t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>Let’s warm up our brains ready to learn.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E6C7143-CE28-42DE-9AC5-93E1D27BC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95501" y="2238447"/>
            <a:ext cx="764790" cy="8597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7E56149-9045-4C1C-AB10-C38A4E223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95501" y="4604306"/>
            <a:ext cx="723187" cy="73575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790E682-DA78-4A8C-98EA-484F940C3115}"/>
              </a:ext>
            </a:extLst>
          </p:cNvPr>
          <p:cNvSpPr txBox="1"/>
          <p:nvPr/>
        </p:nvSpPr>
        <p:spPr>
          <a:xfrm>
            <a:off x="7759031" y="1771104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/>
              <a:t>=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870020-5FAA-47A3-93DE-DCC3ED4C89FF}"/>
              </a:ext>
            </a:extLst>
          </p:cNvPr>
          <p:cNvSpPr/>
          <p:nvPr/>
        </p:nvSpPr>
        <p:spPr>
          <a:xfrm>
            <a:off x="8973716" y="1842163"/>
            <a:ext cx="2443319" cy="153879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63" name="Graphic 62" descr="Plate">
            <a:extLst>
              <a:ext uri="{FF2B5EF4-FFF2-40B4-BE49-F238E27FC236}">
                <a16:creationId xmlns:a16="http://schemas.microsoft.com/office/drawing/2014/main" id="{1D340910-7DC2-4966-88CC-75133D848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1677254" y="4398306"/>
            <a:ext cx="2443319" cy="110799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655427B-044A-4E99-8395-AED4FB1BEDE2}"/>
              </a:ext>
            </a:extLst>
          </p:cNvPr>
          <p:cNvSpPr txBox="1"/>
          <p:nvPr/>
        </p:nvSpPr>
        <p:spPr>
          <a:xfrm>
            <a:off x="4334501" y="3416415"/>
            <a:ext cx="83708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dirty="0"/>
              <a:t>-</a:t>
            </a:r>
          </a:p>
        </p:txBody>
      </p:sp>
      <p:pic>
        <p:nvPicPr>
          <p:cNvPr id="65" name="Graphic 64" descr="Plate">
            <a:extLst>
              <a:ext uri="{FF2B5EF4-FFF2-40B4-BE49-F238E27FC236}">
                <a16:creationId xmlns:a16="http://schemas.microsoft.com/office/drawing/2014/main" id="{A5EC65E8-C274-47A6-807C-0D0EDF4C0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5325585" y="4470263"/>
            <a:ext cx="2443319" cy="110799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5B4B06B-A39B-4144-8DE6-DFF60CBB7DC9}"/>
              </a:ext>
            </a:extLst>
          </p:cNvPr>
          <p:cNvSpPr txBox="1"/>
          <p:nvPr/>
        </p:nvSpPr>
        <p:spPr>
          <a:xfrm>
            <a:off x="7868296" y="4163383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26016-65AD-43FF-AC34-E85D02333574}"/>
              </a:ext>
            </a:extLst>
          </p:cNvPr>
          <p:cNvSpPr txBox="1"/>
          <p:nvPr/>
        </p:nvSpPr>
        <p:spPr>
          <a:xfrm>
            <a:off x="1131723" y="6214768"/>
            <a:ext cx="946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Can you write these sums as a number sentence?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B8228E3-FFB3-497E-95D5-4B9D8B4A617F}"/>
              </a:ext>
            </a:extLst>
          </p:cNvPr>
          <p:cNvSpPr txBox="1"/>
          <p:nvPr/>
        </p:nvSpPr>
        <p:spPr>
          <a:xfrm>
            <a:off x="4367510" y="1129463"/>
            <a:ext cx="83708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dirty="0"/>
              <a:t>-</a:t>
            </a:r>
          </a:p>
        </p:txBody>
      </p:sp>
      <p:pic>
        <p:nvPicPr>
          <p:cNvPr id="60" name="Picture 59" descr="Making 10 with Numicon | Horton Park Primary School">
            <a:extLst>
              <a:ext uri="{FF2B5EF4-FFF2-40B4-BE49-F238E27FC236}">
                <a16:creationId xmlns:a16="http://schemas.microsoft.com/office/drawing/2014/main" id="{38DD6C1E-7866-413D-AD38-BAC4AB28D594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5406" r="83215" b="25278"/>
          <a:stretch/>
        </p:blipFill>
        <p:spPr bwMode="auto">
          <a:xfrm>
            <a:off x="2555468" y="1771104"/>
            <a:ext cx="837089" cy="1918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Picture 60" descr="Numicon 6 Illustration - Twinkl">
            <a:extLst>
              <a:ext uri="{FF2B5EF4-FFF2-40B4-BE49-F238E27FC236}">
                <a16:creationId xmlns:a16="http://schemas.microsoft.com/office/drawing/2014/main" id="{578E3211-1165-438A-A40D-D976F00136B2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0" r="32951" b="1346"/>
          <a:stretch/>
        </p:blipFill>
        <p:spPr bwMode="auto">
          <a:xfrm>
            <a:off x="2570246" y="4306494"/>
            <a:ext cx="878840" cy="12833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D8259-4601-4469-98A0-2587C8B092FE}"/>
              </a:ext>
            </a:extLst>
          </p:cNvPr>
          <p:cNvSpPr txBox="1"/>
          <p:nvPr/>
        </p:nvSpPr>
        <p:spPr>
          <a:xfrm>
            <a:off x="6145418" y="1858800"/>
            <a:ext cx="1358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/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8B53B4B-63D8-44C5-8024-F78556438D8E}"/>
              </a:ext>
            </a:extLst>
          </p:cNvPr>
          <p:cNvSpPr txBox="1"/>
          <p:nvPr/>
        </p:nvSpPr>
        <p:spPr>
          <a:xfrm>
            <a:off x="6098192" y="4265728"/>
            <a:ext cx="1358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/>
              <a:t>4</a:t>
            </a:r>
          </a:p>
        </p:txBody>
      </p:sp>
      <p:pic>
        <p:nvPicPr>
          <p:cNvPr id="82" name="Picture 81" descr="Making 10 with Numicon | Horton Park Primary School">
            <a:extLst>
              <a:ext uri="{FF2B5EF4-FFF2-40B4-BE49-F238E27FC236}">
                <a16:creationId xmlns:a16="http://schemas.microsoft.com/office/drawing/2014/main" id="{53600092-4B8D-42F5-9898-4296B6A222F7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5" t="61926" r="43385" b="23463"/>
          <a:stretch/>
        </p:blipFill>
        <p:spPr bwMode="auto">
          <a:xfrm>
            <a:off x="9361965" y="4725517"/>
            <a:ext cx="791210" cy="403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3081410D-3B8C-4BF1-912B-5A82EEB045FC}"/>
              </a:ext>
            </a:extLst>
          </p:cNvPr>
          <p:cNvSpPr/>
          <p:nvPr/>
        </p:nvSpPr>
        <p:spPr>
          <a:xfrm>
            <a:off x="8869003" y="4017471"/>
            <a:ext cx="2443319" cy="153879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37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phic 56" descr="Plate">
            <a:extLst>
              <a:ext uri="{FF2B5EF4-FFF2-40B4-BE49-F238E27FC236}">
                <a16:creationId xmlns:a16="http://schemas.microsoft.com/office/drawing/2014/main" id="{BC4FAA0E-9339-4D25-9752-22985A1B2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1838199" y="2114306"/>
            <a:ext cx="2443319" cy="1107995"/>
          </a:xfrm>
          <a:prstGeom prst="rect">
            <a:avLst/>
          </a:prstGeom>
        </p:spPr>
      </p:pic>
      <p:pic>
        <p:nvPicPr>
          <p:cNvPr id="55" name="Graphic 54" descr="Plate">
            <a:extLst>
              <a:ext uri="{FF2B5EF4-FFF2-40B4-BE49-F238E27FC236}">
                <a16:creationId xmlns:a16="http://schemas.microsoft.com/office/drawing/2014/main" id="{5673AC43-640D-4777-ADB6-C4DC42F06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5381505" y="2063367"/>
            <a:ext cx="2443319" cy="1107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25BC4F-C94C-44CF-82CB-F6808D32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900" b="1" u="sng" dirty="0">
                <a:latin typeface="Comic Sans MS" panose="030F0702030302020204" pitchFamily="66" charset="0"/>
              </a:rPr>
              <a:t>Warm Up- Answer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Graphic 6" descr="Plate">
            <a:extLst>
              <a:ext uri="{FF2B5EF4-FFF2-40B4-BE49-F238E27FC236}">
                <a16:creationId xmlns:a16="http://schemas.microsoft.com/office/drawing/2014/main" id="{87040CD4-CA5E-4AA0-BA1C-BE7B2BFF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8584793" y="2016157"/>
            <a:ext cx="2443319" cy="110799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E6C7143-CE28-42DE-9AC5-93E1D27BC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5501" y="2238447"/>
            <a:ext cx="764790" cy="8597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7E56149-9045-4C1C-AB10-C38A4E223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95501" y="4604306"/>
            <a:ext cx="723187" cy="73575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790E682-DA78-4A8C-98EA-484F940C3115}"/>
              </a:ext>
            </a:extLst>
          </p:cNvPr>
          <p:cNvSpPr txBox="1"/>
          <p:nvPr/>
        </p:nvSpPr>
        <p:spPr>
          <a:xfrm>
            <a:off x="7759031" y="1771104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/>
              <a:t>=</a:t>
            </a:r>
          </a:p>
        </p:txBody>
      </p:sp>
      <p:pic>
        <p:nvPicPr>
          <p:cNvPr id="63" name="Graphic 62" descr="Plate">
            <a:extLst>
              <a:ext uri="{FF2B5EF4-FFF2-40B4-BE49-F238E27FC236}">
                <a16:creationId xmlns:a16="http://schemas.microsoft.com/office/drawing/2014/main" id="{1D340910-7DC2-4966-88CC-75133D848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1677254" y="4398306"/>
            <a:ext cx="2443319" cy="110799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655427B-044A-4E99-8395-AED4FB1BEDE2}"/>
              </a:ext>
            </a:extLst>
          </p:cNvPr>
          <p:cNvSpPr txBox="1"/>
          <p:nvPr/>
        </p:nvSpPr>
        <p:spPr>
          <a:xfrm>
            <a:off x="4334501" y="3416415"/>
            <a:ext cx="83708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dirty="0"/>
              <a:t>-</a:t>
            </a:r>
          </a:p>
        </p:txBody>
      </p:sp>
      <p:pic>
        <p:nvPicPr>
          <p:cNvPr id="65" name="Graphic 64" descr="Plate">
            <a:extLst>
              <a:ext uri="{FF2B5EF4-FFF2-40B4-BE49-F238E27FC236}">
                <a16:creationId xmlns:a16="http://schemas.microsoft.com/office/drawing/2014/main" id="{A5EC65E8-C274-47A6-807C-0D0EDF4C0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5325585" y="4470263"/>
            <a:ext cx="2443319" cy="110799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4A3725E-EDF2-4325-AC89-5D61F11F1D23}"/>
              </a:ext>
            </a:extLst>
          </p:cNvPr>
          <p:cNvSpPr txBox="1"/>
          <p:nvPr/>
        </p:nvSpPr>
        <p:spPr>
          <a:xfrm>
            <a:off x="6183701" y="4330865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highlight>
                  <a:srgbClr val="FFFF00"/>
                </a:highligh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5B4B06B-A39B-4144-8DE6-DFF60CBB7DC9}"/>
              </a:ext>
            </a:extLst>
          </p:cNvPr>
          <p:cNvSpPr txBox="1"/>
          <p:nvPr/>
        </p:nvSpPr>
        <p:spPr>
          <a:xfrm>
            <a:off x="7868296" y="4163383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/>
              <a:t>=</a:t>
            </a:r>
          </a:p>
        </p:txBody>
      </p:sp>
      <p:pic>
        <p:nvPicPr>
          <p:cNvPr id="68" name="Graphic 67" descr="Plate">
            <a:extLst>
              <a:ext uri="{FF2B5EF4-FFF2-40B4-BE49-F238E27FC236}">
                <a16:creationId xmlns:a16="http://schemas.microsoft.com/office/drawing/2014/main" id="{B4A243E2-ED36-43ED-BBD8-6CF95C52C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316" b="24668"/>
          <a:stretch/>
        </p:blipFill>
        <p:spPr>
          <a:xfrm>
            <a:off x="8615616" y="4394165"/>
            <a:ext cx="2443319" cy="110799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170228D-AE66-4D50-AB01-B806AC98906B}"/>
              </a:ext>
            </a:extLst>
          </p:cNvPr>
          <p:cNvSpPr txBox="1"/>
          <p:nvPr/>
        </p:nvSpPr>
        <p:spPr>
          <a:xfrm>
            <a:off x="6262474" y="1915106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highlight>
                  <a:srgbClr val="FFFF00"/>
                </a:highlight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048AC4-29C6-4148-B418-1BC558C07D13}"/>
              </a:ext>
            </a:extLst>
          </p:cNvPr>
          <p:cNvSpPr txBox="1"/>
          <p:nvPr/>
        </p:nvSpPr>
        <p:spPr>
          <a:xfrm>
            <a:off x="2622879" y="1915106"/>
            <a:ext cx="13821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highlight>
                  <a:srgbClr val="FFFF00"/>
                </a:highligh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6D5D110-58E1-4850-B190-FDF10608E430}"/>
              </a:ext>
            </a:extLst>
          </p:cNvPr>
          <p:cNvSpPr txBox="1"/>
          <p:nvPr/>
        </p:nvSpPr>
        <p:spPr>
          <a:xfrm>
            <a:off x="9518226" y="1909628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highlight>
                  <a:srgbClr val="FFFF00"/>
                </a:highligh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6266016-7988-44C1-B5EC-CC3FCCA27435}"/>
              </a:ext>
            </a:extLst>
          </p:cNvPr>
          <p:cNvSpPr txBox="1"/>
          <p:nvPr/>
        </p:nvSpPr>
        <p:spPr>
          <a:xfrm>
            <a:off x="2491534" y="4330865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highlight>
                  <a:srgbClr val="FFFF00"/>
                </a:highlight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174F371-2D41-4452-B310-A881B32E45C1}"/>
              </a:ext>
            </a:extLst>
          </p:cNvPr>
          <p:cNvSpPr txBox="1"/>
          <p:nvPr/>
        </p:nvSpPr>
        <p:spPr>
          <a:xfrm>
            <a:off x="9518225" y="4330865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highlight>
                  <a:srgbClr val="FFFF00"/>
                </a:highligh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FA89F9-4D83-46F9-AB65-112FBD63316A}"/>
              </a:ext>
            </a:extLst>
          </p:cNvPr>
          <p:cNvSpPr txBox="1"/>
          <p:nvPr/>
        </p:nvSpPr>
        <p:spPr>
          <a:xfrm>
            <a:off x="4350373" y="915008"/>
            <a:ext cx="83708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4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919536" y="332656"/>
            <a:ext cx="8352928" cy="62646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5797"/>
          <a:stretch>
            <a:fillRect/>
          </a:stretch>
        </p:blipFill>
        <p:spPr bwMode="auto">
          <a:xfrm>
            <a:off x="2467415" y="3991748"/>
            <a:ext cx="359092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18498">
            <a:off x="4142059" y="4062407"/>
            <a:ext cx="1446908" cy="7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446"/>
          <a:stretch>
            <a:fillRect/>
          </a:stretch>
        </p:blipFill>
        <p:spPr bwMode="auto">
          <a:xfrm>
            <a:off x="5807918" y="3889140"/>
            <a:ext cx="3600450" cy="296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0"/>
            <a:ext cx="3394795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736" y="2492897"/>
            <a:ext cx="4860032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Arial Rounded MT Bold" pitchFamily="34" charset="0"/>
              </a:rPr>
              <a:t>Sharing</a:t>
            </a:r>
            <a:endParaRPr lang="th-TH" sz="9600" dirty="0">
              <a:latin typeface="Arial Rounded MT Bold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8F3"/>
              </a:clrFrom>
              <a:clrTo>
                <a:srgbClr val="F7F8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944" y="548680"/>
            <a:ext cx="1971600" cy="19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8496" y="1484784"/>
            <a:ext cx="1008112" cy="75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t="8920"/>
          <a:stretch>
            <a:fillRect/>
          </a:stretch>
        </p:blipFill>
        <p:spPr bwMode="auto">
          <a:xfrm>
            <a:off x="8112225" y="836712"/>
            <a:ext cx="131580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23269" y="1628800"/>
            <a:ext cx="852219" cy="779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 t="8920"/>
          <a:stretch>
            <a:fillRect/>
          </a:stretch>
        </p:blipFill>
        <p:spPr bwMode="auto">
          <a:xfrm>
            <a:off x="2244081" y="2204863"/>
            <a:ext cx="131580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3593" y="2780928"/>
            <a:ext cx="1001709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DFE580-388D-4717-ADB6-02AA2BE3B707}"/>
              </a:ext>
            </a:extLst>
          </p:cNvPr>
          <p:cNvSpPr txBox="1"/>
          <p:nvPr/>
        </p:nvSpPr>
        <p:spPr>
          <a:xfrm>
            <a:off x="-93099" y="5486678"/>
            <a:ext cx="43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  <a:cs typeface="Arial" pitchFamily="34" charset="0"/>
              </a:rPr>
              <a:t>This is Meredith. </a:t>
            </a:r>
            <a:endParaRPr lang="th-TH" sz="2800" dirty="0">
              <a:latin typeface="Comic Sans MS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6DFBF-66AF-4E25-B832-9687454C4DEA}"/>
              </a:ext>
            </a:extLst>
          </p:cNvPr>
          <p:cNvSpPr txBox="1"/>
          <p:nvPr/>
        </p:nvSpPr>
        <p:spPr>
          <a:xfrm>
            <a:off x="8537848" y="5208310"/>
            <a:ext cx="3654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  <a:cs typeface="Arial" pitchFamily="34" charset="0"/>
              </a:rPr>
              <a:t>And this is her best friend, Harvey. </a:t>
            </a:r>
            <a:endParaRPr lang="th-TH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4563" y="188641"/>
            <a:ext cx="515343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35797"/>
          <a:stretch>
            <a:fillRect/>
          </a:stretch>
        </p:blipFill>
        <p:spPr bwMode="auto">
          <a:xfrm>
            <a:off x="1991545" y="3991748"/>
            <a:ext cx="359092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18498">
            <a:off x="3666189" y="4062407"/>
            <a:ext cx="1446908" cy="7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03512" y="332656"/>
            <a:ext cx="40324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Comic Sans MS" pitchFamily="66" charset="0"/>
                <a:cs typeface="Arial" pitchFamily="34" charset="0"/>
              </a:rPr>
              <a:t>Everyday, after school, Meredith and Harvey walk to Mr. Matt’s Magic Sweet Shop. </a:t>
            </a:r>
            <a:endParaRPr lang="th-TH" sz="3800" dirty="0"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2470" y="3645025"/>
            <a:ext cx="3230226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ceanic-dolphinSE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496" y="1"/>
            <a:ext cx="372505" cy="3360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CE2DF0-D1F6-46F7-B5CA-E5F77427BB62}"/>
              </a:ext>
            </a:extLst>
          </p:cNvPr>
          <p:cNvSpPr/>
          <p:nvPr/>
        </p:nvSpPr>
        <p:spPr>
          <a:xfrm>
            <a:off x="8593313" y="4928347"/>
            <a:ext cx="3776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itchFamily="66" charset="0"/>
                <a:cs typeface="Arial" pitchFamily="34" charset="0"/>
              </a:rPr>
              <a:t>Can you help Meredith and Harvey share out the sweets?</a:t>
            </a:r>
            <a:endParaRPr lang="th-TH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855640" y="116632"/>
            <a:ext cx="7812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itchFamily="66" charset="0"/>
                <a:cs typeface="Arial" pitchFamily="34" charset="0"/>
              </a:rPr>
              <a:t>In this bag of sweets, there are 6 chewy chocolate stars. How many do we have to give to Meredith and Harvey so that it is fair?</a:t>
            </a:r>
          </a:p>
          <a:p>
            <a:endParaRPr lang="th-TH" sz="2700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8920"/>
          <a:stretch>
            <a:fillRect/>
          </a:stretch>
        </p:blipFill>
        <p:spPr bwMode="auto">
          <a:xfrm>
            <a:off x="1524001" y="188640"/>
            <a:ext cx="131580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b="35797"/>
          <a:stretch>
            <a:fillRect/>
          </a:stretch>
        </p:blipFill>
        <p:spPr bwMode="auto">
          <a:xfrm>
            <a:off x="1343473" y="4711666"/>
            <a:ext cx="2675857" cy="214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18498">
            <a:off x="2591150" y="4726849"/>
            <a:ext cx="1078195" cy="55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65573" y="4331195"/>
            <a:ext cx="2682954" cy="252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/>
          <p:nvPr/>
        </p:nvGrpSpPr>
        <p:grpSpPr>
          <a:xfrm>
            <a:off x="1343473" y="2528900"/>
            <a:ext cx="9523713" cy="1152128"/>
            <a:chOff x="179512" y="2780928"/>
            <a:chExt cx="8640960" cy="1152128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179512" y="2780928"/>
              <a:ext cx="1440160" cy="864096"/>
            </a:xfrm>
            <a:prstGeom prst="wedgeRoundRectCallout">
              <a:avLst>
                <a:gd name="adj1" fmla="val 32654"/>
                <a:gd name="adj2" fmla="val 142779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mic Sans MS" pitchFamily="66" charset="0"/>
                </a:rPr>
                <a:t>Yes!</a:t>
              </a:r>
              <a:endParaRPr lang="th-TH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7452320" y="3068960"/>
              <a:ext cx="1368152" cy="864096"/>
            </a:xfrm>
            <a:prstGeom prst="wedgeRoundRectCallout">
              <a:avLst>
                <a:gd name="adj1" fmla="val 9125"/>
                <a:gd name="adj2" fmla="val 136665"/>
                <a:gd name="adj3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mic Sans MS" pitchFamily="66" charset="0"/>
                </a:rPr>
                <a:t>Yes!</a:t>
              </a:r>
              <a:endParaRPr lang="th-TH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3884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3513" y="764705"/>
            <a:ext cx="1001709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4004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2116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0228" y="2636912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78340" y="2636912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4444" y="2636912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02448 0.3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37881 0.39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14879 0.456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0" y="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10313 0.456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29062 0.44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06354 0.505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07568" y="151472"/>
            <a:ext cx="7812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omic Sans MS" pitchFamily="66" charset="0"/>
                <a:cs typeface="Arial" pitchFamily="34" charset="0"/>
              </a:rPr>
              <a:t>So, half of 6, is 3</a:t>
            </a:r>
          </a:p>
          <a:p>
            <a:pPr algn="ctr"/>
            <a:endParaRPr lang="th-TH" sz="3000" dirty="0">
              <a:latin typeface="Comic Sans MS" pitchFamily="66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524001" y="4077072"/>
            <a:ext cx="1795463" cy="1440160"/>
            <a:chOff x="0" y="4437112"/>
            <a:chExt cx="1795463" cy="144016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b="35797"/>
            <a:stretch>
              <a:fillRect/>
            </a:stretch>
          </p:blipFill>
          <p:spPr bwMode="auto">
            <a:xfrm>
              <a:off x="0" y="4437112"/>
              <a:ext cx="1795463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518498">
              <a:off x="941722" y="4492404"/>
              <a:ext cx="673790" cy="348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83824" y="4005064"/>
            <a:ext cx="1584176" cy="149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2839874" y="2204864"/>
            <a:ext cx="3312368" cy="1656184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ounded Rectangle 18"/>
          <p:cNvSpPr/>
          <p:nvPr/>
        </p:nvSpPr>
        <p:spPr>
          <a:xfrm>
            <a:off x="6255782" y="2204864"/>
            <a:ext cx="3240360" cy="1656184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99657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9777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1905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0228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0348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0468" y="2564904"/>
            <a:ext cx="87790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oceanic-dolphinSE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496" y="1"/>
            <a:ext cx="372505" cy="3360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5F5294-BE09-4CAD-830B-ED5D18D45BC6}"/>
              </a:ext>
            </a:extLst>
          </p:cNvPr>
          <p:cNvSpPr txBox="1"/>
          <p:nvPr/>
        </p:nvSpPr>
        <p:spPr>
          <a:xfrm>
            <a:off x="1702382" y="5570656"/>
            <a:ext cx="9106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omic Sans MS" pitchFamily="66" charset="0"/>
                <a:cs typeface="Arial" pitchFamily="34" charset="0"/>
              </a:rPr>
              <a:t>6 </a:t>
            </a:r>
            <a:r>
              <a:rPr lang="en-US" sz="6000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shared</a:t>
            </a:r>
            <a:r>
              <a:rPr lang="en-US" sz="6000" dirty="0">
                <a:latin typeface="Comic Sans MS" pitchFamily="66" charset="0"/>
                <a:cs typeface="Arial" pitchFamily="34" charset="0"/>
              </a:rPr>
              <a:t> between 2 is 3</a:t>
            </a:r>
          </a:p>
          <a:p>
            <a:pPr algn="ctr"/>
            <a:endParaRPr lang="th-TH" sz="3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07568" y="151473"/>
            <a:ext cx="78123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omic Sans MS" pitchFamily="66" charset="0"/>
                <a:cs typeface="Arial" pitchFamily="34" charset="0"/>
              </a:rPr>
              <a:t>Now let’s share 6 between 3 groups.</a:t>
            </a:r>
          </a:p>
          <a:p>
            <a:pPr algn="ctr"/>
            <a:endParaRPr lang="th-TH" sz="3000" dirty="0">
              <a:latin typeface="Comic Sans MS" pitchFamily="66" charset="0"/>
            </a:endParaRPr>
          </a:p>
        </p:txBody>
      </p:sp>
      <p:grpSp>
        <p:nvGrpSpPr>
          <p:cNvPr id="2" name="Group 31"/>
          <p:cNvGrpSpPr/>
          <p:nvPr/>
        </p:nvGrpSpPr>
        <p:grpSpPr>
          <a:xfrm>
            <a:off x="1524001" y="5417840"/>
            <a:ext cx="1795463" cy="1440160"/>
            <a:chOff x="0" y="4437112"/>
            <a:chExt cx="1795463" cy="144016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b="35797"/>
            <a:stretch>
              <a:fillRect/>
            </a:stretch>
          </p:blipFill>
          <p:spPr bwMode="auto">
            <a:xfrm>
              <a:off x="0" y="4437112"/>
              <a:ext cx="1795463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518498">
              <a:off x="941722" y="4492404"/>
              <a:ext cx="673790" cy="348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83824" y="5366024"/>
            <a:ext cx="1584176" cy="149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1172" y="2580829"/>
            <a:ext cx="7731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7007" y="2580829"/>
            <a:ext cx="7731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7141" y="2580829"/>
            <a:ext cx="7731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8043" y="2580829"/>
            <a:ext cx="7731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1988" y="2580829"/>
            <a:ext cx="7731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2360" y="2585936"/>
            <a:ext cx="7731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71+ Similar Images Bab... Baby Toy Clipart | ClipartLook">
            <a:hlinkClick r:id="rId6" tgtFrame="&quot;_blank&quot;"/>
            <a:extLst>
              <a:ext uri="{FF2B5EF4-FFF2-40B4-BE49-F238E27FC236}">
                <a16:creationId xmlns:a16="http://schemas.microsoft.com/office/drawing/2014/main" id="{EB6C44B9-ECB9-4E30-BE2D-01A9E977B61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53" y="5366024"/>
            <a:ext cx="1795161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0CD525-8F65-45BC-AD5F-8EBE08EDCA1F}"/>
              </a:ext>
            </a:extLst>
          </p:cNvPr>
          <p:cNvSpPr/>
          <p:nvPr/>
        </p:nvSpPr>
        <p:spPr>
          <a:xfrm>
            <a:off x="3167458" y="4131608"/>
            <a:ext cx="6332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shared between 3 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A32D30-5DEF-4A0D-A34C-9D9A7B9D30AC}"/>
              </a:ext>
            </a:extLst>
          </p:cNvPr>
          <p:cNvSpPr/>
          <p:nvPr/>
        </p:nvSpPr>
        <p:spPr>
          <a:xfrm>
            <a:off x="9499961" y="413160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FCA8A-8174-42DE-8D60-42C8AEBEE19F}"/>
              </a:ext>
            </a:extLst>
          </p:cNvPr>
          <p:cNvSpPr/>
          <p:nvPr/>
        </p:nvSpPr>
        <p:spPr>
          <a:xfrm>
            <a:off x="9470949" y="4131608"/>
            <a:ext cx="1097958" cy="92333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19036 0.334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02408 0.334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3556 0.436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3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36875 0.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6654 0.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08451 0.404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203</Words>
  <Application>Microsoft Office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Angsana New</vt:lpstr>
      <vt:lpstr>Arial</vt:lpstr>
      <vt:lpstr>Arial Rounded MT Bold</vt:lpstr>
      <vt:lpstr>Calibri</vt:lpstr>
      <vt:lpstr>Calibri Light</vt:lpstr>
      <vt:lpstr>Comic Sans MS</vt:lpstr>
      <vt:lpstr>Cordia New</vt:lpstr>
      <vt:lpstr>Office Theme</vt:lpstr>
      <vt:lpstr>EYFS Maths</vt:lpstr>
      <vt:lpstr>Message to parents</vt:lpstr>
      <vt:lpstr>Warm Up Let’s warm up our brains ready to learn.</vt:lpstr>
      <vt:lpstr>Warm Up- Answer</vt:lpstr>
      <vt:lpstr>Sharing</vt:lpstr>
      <vt:lpstr>PowerPoint Presentation</vt:lpstr>
      <vt:lpstr>PowerPoint Presentation</vt:lpstr>
      <vt:lpstr>PowerPoint Presentation</vt:lpstr>
      <vt:lpstr>PowerPoint Presentation</vt:lpstr>
      <vt:lpstr>Well Done!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 Spring Section 3 – Multiplication</dc:title>
  <dc:creator>Laura Whitehouse</dc:creator>
  <cp:lastModifiedBy>Charlotte Portman</cp:lastModifiedBy>
  <cp:revision>32</cp:revision>
  <dcterms:created xsi:type="dcterms:W3CDTF">2020-03-20T11:22:32Z</dcterms:created>
  <dcterms:modified xsi:type="dcterms:W3CDTF">2020-04-28T12:56:21Z</dcterms:modified>
</cp:coreProperties>
</file>