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14/05/2020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14/05/2020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14/05/2020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14/05/2020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14/05/2020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14/05/2020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14/05/2020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14/05/2020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4 Measurement</a:t>
            </a:r>
          </a:p>
        </p:txBody>
      </p:sp>
      <p:sp>
        <p:nvSpPr>
          <p:cNvPr id="4" name="Subtitle 2">
            <a:extLst>
              <a:ext uri="{FF2B5EF4-FFF2-40B4-BE49-F238E27FC236}">
                <a16:creationId xmlns:a16="http://schemas.microsoft.com/office/drawing/2014/main" id="{F59068A2-26A9-4B1D-86B6-6AB5C28F8528}"/>
              </a:ext>
            </a:extLst>
          </p:cNvPr>
          <p:cNvSpPr txBox="1">
            <a:spLocks/>
          </p:cNvSpPr>
          <p:nvPr/>
        </p:nvSpPr>
        <p:spPr>
          <a:xfrm>
            <a:off x="2832306" y="4108679"/>
            <a:ext cx="6831673" cy="1086237"/>
          </a:xfrm>
          <a:prstGeom prst="rect">
            <a:avLst/>
          </a:prstGeom>
        </p:spPr>
        <p:txBody>
          <a:bodyPr vert="horz" lIns="91440" tIns="45720" rIns="91440" bIns="45720" rtlCol="0" anchor="ctr">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GB" b="0" i="0" dirty="0">
                <a:solidFill>
                  <a:srgbClr val="000000"/>
                </a:solidFill>
                <a:effectLst/>
                <a:latin typeface="Calibri" panose="020F0502020204030204" pitchFamily="34" charset="0"/>
              </a:rPr>
              <a:t>Lesson 19 Measurement Lesson #</a:t>
            </a:r>
            <a:r>
              <a:rPr lang="en-GB" dirty="0">
                <a:solidFill>
                  <a:srgbClr val="000000"/>
                </a:solidFill>
                <a:latin typeface="Calibri" panose="020F0502020204030204" pitchFamily="34" charset="0"/>
              </a:rPr>
              <a:t>3</a:t>
            </a:r>
            <a:r>
              <a:rPr lang="en-GB" b="0" i="0" dirty="0">
                <a:solidFill>
                  <a:srgbClr val="000000"/>
                </a:solidFill>
                <a:effectLst/>
                <a:latin typeface="Calibri" panose="020F0502020204030204" pitchFamily="34" charset="0"/>
              </a:rPr>
              <a:t> Ordering</a:t>
            </a:r>
            <a:r>
              <a:rPr lang="en-GB" dirty="0">
                <a:solidFill>
                  <a:srgbClr val="000000"/>
                </a:solidFill>
                <a:latin typeface="Calibri" panose="020F0502020204030204" pitchFamily="34" charset="0"/>
              </a:rPr>
              <a:t> Mass</a:t>
            </a:r>
            <a:endParaRPr lang="en-GB" dirty="0"/>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3FDC5D-D18B-4BF5-8C49-CE187C28379F}"/>
              </a:ext>
            </a:extLst>
          </p:cNvPr>
          <p:cNvSpPr txBox="1"/>
          <p:nvPr/>
        </p:nvSpPr>
        <p:spPr>
          <a:xfrm>
            <a:off x="996197" y="298276"/>
            <a:ext cx="9062203" cy="55707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t>To order mass we need to compare several different weights.</a:t>
            </a:r>
          </a:p>
          <a:p>
            <a:endParaRPr lang="en-GB" sz="2000" dirty="0"/>
          </a:p>
          <a:p>
            <a:r>
              <a:rPr lang="en-GB" sz="2000" dirty="0"/>
              <a:t>If the weights are in the same unit of measure, we can just compare which number is larger by first looking at digit largest in value (the digit furthest left), and then working our way across to the right.</a:t>
            </a:r>
          </a:p>
          <a:p>
            <a:endParaRPr lang="en-GB" sz="2000" dirty="0"/>
          </a:p>
          <a:p>
            <a:r>
              <a:rPr lang="en-GB" sz="2000" dirty="0"/>
              <a:t>For example: 0.</a:t>
            </a:r>
            <a:r>
              <a:rPr lang="en-GB" sz="2000" dirty="0">
                <a:solidFill>
                  <a:srgbClr val="FF0000"/>
                </a:solidFill>
              </a:rPr>
              <a:t>0</a:t>
            </a:r>
            <a:r>
              <a:rPr lang="en-GB" sz="2000" dirty="0"/>
              <a:t>6 kg and 0.</a:t>
            </a:r>
            <a:r>
              <a:rPr lang="en-GB" sz="2000" dirty="0">
                <a:solidFill>
                  <a:srgbClr val="FF0000"/>
                </a:solidFill>
              </a:rPr>
              <a:t>6</a:t>
            </a:r>
            <a:r>
              <a:rPr lang="en-GB" sz="2000" dirty="0"/>
              <a:t>0 kg.</a:t>
            </a:r>
          </a:p>
          <a:p>
            <a:endParaRPr lang="en-GB" sz="2000" dirty="0"/>
          </a:p>
          <a:p>
            <a:r>
              <a:rPr lang="en-GB" sz="2000" b="1" dirty="0"/>
              <a:t>0.60 kg is larger </a:t>
            </a:r>
            <a:r>
              <a:rPr lang="en-GB" sz="2000" dirty="0"/>
              <a:t>because they starting from the largest value, they both have zero in the ones column, but then 0.</a:t>
            </a:r>
            <a:r>
              <a:rPr lang="en-GB" sz="2000" dirty="0">
                <a:solidFill>
                  <a:srgbClr val="FF0000"/>
                </a:solidFill>
              </a:rPr>
              <a:t>6</a:t>
            </a:r>
            <a:r>
              <a:rPr lang="en-GB" sz="2000" dirty="0"/>
              <a:t>0 kg has </a:t>
            </a:r>
            <a:r>
              <a:rPr lang="en-GB" sz="2000" dirty="0">
                <a:solidFill>
                  <a:srgbClr val="FF0000"/>
                </a:solidFill>
              </a:rPr>
              <a:t>6 tenths </a:t>
            </a:r>
            <a:r>
              <a:rPr lang="en-GB" sz="2000" dirty="0"/>
              <a:t>whereas 0.</a:t>
            </a:r>
            <a:r>
              <a:rPr lang="en-GB" sz="2000" dirty="0">
                <a:solidFill>
                  <a:srgbClr val="FF0000"/>
                </a:solidFill>
              </a:rPr>
              <a:t>0</a:t>
            </a:r>
            <a:r>
              <a:rPr lang="en-GB" sz="2000" dirty="0"/>
              <a:t>6 kg has </a:t>
            </a:r>
            <a:r>
              <a:rPr lang="en-GB" sz="2000" dirty="0">
                <a:solidFill>
                  <a:srgbClr val="FF0000"/>
                </a:solidFill>
              </a:rPr>
              <a:t>zero tenths </a:t>
            </a:r>
            <a:r>
              <a:rPr lang="en-GB" sz="2000" dirty="0"/>
              <a:t>so 0.60 kg is larger.</a:t>
            </a:r>
          </a:p>
          <a:p>
            <a:endParaRPr lang="en-GB" sz="2000" dirty="0"/>
          </a:p>
          <a:p>
            <a:r>
              <a:rPr lang="en-GB" sz="2000" dirty="0"/>
              <a:t>So if I wanted to order: 6kg, 0.06kg, 0.6kg, 0.006 kg and 60kg </a:t>
            </a:r>
            <a:r>
              <a:rPr lang="en-GB" sz="2000" b="1" dirty="0"/>
              <a:t>from smallest to largest </a:t>
            </a:r>
            <a:r>
              <a:rPr lang="en-GB" sz="2000" dirty="0"/>
              <a:t>it would be:</a:t>
            </a:r>
          </a:p>
          <a:p>
            <a:endParaRPr lang="en-GB" sz="2000" b="1" dirty="0"/>
          </a:p>
          <a:p>
            <a:r>
              <a:rPr lang="en-GB" sz="2000" dirty="0"/>
              <a:t>0.006kg, 0.06 kg, 0.6kg, 6kg, 6.6kg</a:t>
            </a:r>
          </a:p>
          <a:p>
            <a:endParaRPr lang="en-GB" dirty="0"/>
          </a:p>
          <a:p>
            <a:endParaRPr lang="en-GB" dirty="0"/>
          </a:p>
        </p:txBody>
      </p:sp>
    </p:spTree>
    <p:extLst>
      <p:ext uri="{BB962C8B-B14F-4D97-AF65-F5344CB8AC3E}">
        <p14:creationId xmlns:p14="http://schemas.microsoft.com/office/powerpoint/2010/main" val="324904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3FDC5D-D18B-4BF5-8C49-CE187C28379F}"/>
              </a:ext>
            </a:extLst>
          </p:cNvPr>
          <p:cNvSpPr txBox="1"/>
          <p:nvPr/>
        </p:nvSpPr>
        <p:spPr>
          <a:xfrm>
            <a:off x="984738" y="197346"/>
            <a:ext cx="10902462" cy="646330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a:t>If we are looking at two different units of measure (e.g. grams and kilograms), then we must first convert some of the weights so that they are all in the same unit of measure.</a:t>
            </a:r>
          </a:p>
          <a:p>
            <a:endParaRPr lang="en-GB" dirty="0"/>
          </a:p>
          <a:p>
            <a:r>
              <a:rPr lang="en-GB" dirty="0"/>
              <a:t>E.g. 4 kg, 0.004 kg, 40g, 4500 g, 5 kg</a:t>
            </a:r>
            <a:br>
              <a:rPr lang="en-GB" dirty="0"/>
            </a:br>
            <a:br>
              <a:rPr lang="en-GB" dirty="0"/>
            </a:br>
            <a:r>
              <a:rPr lang="en-GB" dirty="0"/>
              <a:t>As there are less weights in grams, it may be easiest to convert the grams into kilograms first.</a:t>
            </a:r>
          </a:p>
          <a:p>
            <a:endParaRPr lang="en-GB" dirty="0"/>
          </a:p>
          <a:p>
            <a:endParaRPr lang="en-GB" dirty="0"/>
          </a:p>
          <a:p>
            <a:endParaRPr lang="en-GB" dirty="0"/>
          </a:p>
          <a:p>
            <a:endParaRPr lang="en-GB" dirty="0"/>
          </a:p>
          <a:p>
            <a:endParaRPr lang="en-GB" dirty="0"/>
          </a:p>
          <a:p>
            <a:endParaRPr lang="en-GB" dirty="0"/>
          </a:p>
          <a:p>
            <a:r>
              <a:rPr lang="en-GB" dirty="0"/>
              <a:t>Now that all of the weights are in the same unit of measure, I can order them from smallest to largest:</a:t>
            </a:r>
            <a:br>
              <a:rPr lang="en-GB" dirty="0"/>
            </a:br>
            <a:br>
              <a:rPr lang="en-GB" dirty="0"/>
            </a:br>
            <a:r>
              <a:rPr lang="en-GB" b="1" dirty="0"/>
              <a:t>0.004kg, 0.04kg, 4kg, 4.5kg, 5kg</a:t>
            </a:r>
            <a:br>
              <a:rPr lang="en-GB" dirty="0"/>
            </a:br>
            <a:br>
              <a:rPr lang="en-GB" dirty="0"/>
            </a:br>
            <a:r>
              <a:rPr lang="en-GB" dirty="0"/>
              <a:t>So looking at the original numbers: </a:t>
            </a:r>
            <a:r>
              <a:rPr lang="en-GB" b="1" dirty="0"/>
              <a:t>0.004kg, 40g,  4kg, 4500g, 5kg</a:t>
            </a:r>
            <a:br>
              <a:rPr lang="en-GB" dirty="0"/>
            </a:br>
            <a:br>
              <a:rPr lang="en-GB" dirty="0"/>
            </a:br>
            <a:endParaRPr lang="en-GB" dirty="0"/>
          </a:p>
          <a:p>
            <a:r>
              <a:rPr lang="en-GB" dirty="0"/>
              <a:t>If you are confident, you may be able to tell without converting which weight is greater.</a:t>
            </a:r>
          </a:p>
          <a:p>
            <a:endParaRPr lang="en-GB" dirty="0"/>
          </a:p>
          <a:p>
            <a:r>
              <a:rPr lang="en-GB" dirty="0"/>
              <a:t> E.g. 970 g or 1 kg. We should know there are 1000 g in every 1 kg, so 970 g must be smaller than 1 kg. This is something you could practise as you get more confident.</a:t>
            </a:r>
          </a:p>
        </p:txBody>
      </p:sp>
      <p:graphicFrame>
        <p:nvGraphicFramePr>
          <p:cNvPr id="12" name="Table 7">
            <a:extLst>
              <a:ext uri="{FF2B5EF4-FFF2-40B4-BE49-F238E27FC236}">
                <a16:creationId xmlns:a16="http://schemas.microsoft.com/office/drawing/2014/main" id="{A0985A4F-EE43-4A2E-80A8-997B3CAF316E}"/>
              </a:ext>
            </a:extLst>
          </p:cNvPr>
          <p:cNvGraphicFramePr>
            <a:graphicFrameLocks noGrp="1"/>
          </p:cNvGraphicFramePr>
          <p:nvPr>
            <p:extLst>
              <p:ext uri="{D42A27DB-BD31-4B8C-83A1-F6EECF244321}">
                <p14:modId xmlns:p14="http://schemas.microsoft.com/office/powerpoint/2010/main" val="1165933585"/>
              </p:ext>
            </p:extLst>
          </p:nvPr>
        </p:nvGraphicFramePr>
        <p:xfrm>
          <a:off x="6096000" y="2188969"/>
          <a:ext cx="5357205" cy="1341120"/>
        </p:xfrm>
        <a:graphic>
          <a:graphicData uri="http://schemas.openxmlformats.org/drawingml/2006/table">
            <a:tbl>
              <a:tblPr firstRow="1" bandRow="1">
                <a:tableStyleId>{5C22544A-7EE6-4342-B048-85BDC9FD1C3A}</a:tableStyleId>
              </a:tblPr>
              <a:tblGrid>
                <a:gridCol w="595245">
                  <a:extLst>
                    <a:ext uri="{9D8B030D-6E8A-4147-A177-3AD203B41FA5}">
                      <a16:colId xmlns:a16="http://schemas.microsoft.com/office/drawing/2014/main" val="2659275187"/>
                    </a:ext>
                  </a:extLst>
                </a:gridCol>
                <a:gridCol w="595245">
                  <a:extLst>
                    <a:ext uri="{9D8B030D-6E8A-4147-A177-3AD203B41FA5}">
                      <a16:colId xmlns:a16="http://schemas.microsoft.com/office/drawing/2014/main" val="1181718199"/>
                    </a:ext>
                  </a:extLst>
                </a:gridCol>
                <a:gridCol w="595245">
                  <a:extLst>
                    <a:ext uri="{9D8B030D-6E8A-4147-A177-3AD203B41FA5}">
                      <a16:colId xmlns:a16="http://schemas.microsoft.com/office/drawing/2014/main" val="1753874699"/>
                    </a:ext>
                  </a:extLst>
                </a:gridCol>
                <a:gridCol w="595245">
                  <a:extLst>
                    <a:ext uri="{9D8B030D-6E8A-4147-A177-3AD203B41FA5}">
                      <a16:colId xmlns:a16="http://schemas.microsoft.com/office/drawing/2014/main" val="2709824700"/>
                    </a:ext>
                  </a:extLst>
                </a:gridCol>
                <a:gridCol w="595245">
                  <a:extLst>
                    <a:ext uri="{9D8B030D-6E8A-4147-A177-3AD203B41FA5}">
                      <a16:colId xmlns:a16="http://schemas.microsoft.com/office/drawing/2014/main" val="2012290650"/>
                    </a:ext>
                  </a:extLst>
                </a:gridCol>
                <a:gridCol w="595245">
                  <a:extLst>
                    <a:ext uri="{9D8B030D-6E8A-4147-A177-3AD203B41FA5}">
                      <a16:colId xmlns:a16="http://schemas.microsoft.com/office/drawing/2014/main" val="3794360655"/>
                    </a:ext>
                  </a:extLst>
                </a:gridCol>
                <a:gridCol w="595245">
                  <a:extLst>
                    <a:ext uri="{9D8B030D-6E8A-4147-A177-3AD203B41FA5}">
                      <a16:colId xmlns:a16="http://schemas.microsoft.com/office/drawing/2014/main" val="3608085461"/>
                    </a:ext>
                  </a:extLst>
                </a:gridCol>
                <a:gridCol w="595245">
                  <a:extLst>
                    <a:ext uri="{9D8B030D-6E8A-4147-A177-3AD203B41FA5}">
                      <a16:colId xmlns:a16="http://schemas.microsoft.com/office/drawing/2014/main" val="3624763018"/>
                    </a:ext>
                  </a:extLst>
                </a:gridCol>
                <a:gridCol w="595245">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4</a:t>
                      </a:r>
                      <a:endParaRPr lang="en-US" sz="2400" dirty="0"/>
                    </a:p>
                  </a:txBody>
                  <a:tcPr/>
                </a:tc>
                <a:tc>
                  <a:txBody>
                    <a:bodyPr/>
                    <a:lstStyle/>
                    <a:p>
                      <a:pPr algn="ctr"/>
                      <a:r>
                        <a:rPr lang="en-GB" sz="2400" dirty="0"/>
                        <a:t>0</a:t>
                      </a:r>
                      <a:endParaRPr lang="en-US" sz="2400" dirty="0"/>
                    </a:p>
                  </a:txBody>
                  <a:tcPr/>
                </a:tc>
                <a:tc>
                  <a:txBody>
                    <a:bodyPr/>
                    <a:lstStyle/>
                    <a:p>
                      <a:pPr algn="ctr"/>
                      <a:r>
                        <a:rPr lang="en-GB" sz="2400" dirty="0"/>
                        <a:t>g</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r>
                        <a:rPr lang="en-GB" sz="2400" dirty="0"/>
                        <a:t>0</a:t>
                      </a:r>
                      <a:endParaRPr lang="en-US" sz="2400" dirty="0"/>
                    </a:p>
                  </a:txBody>
                  <a:tcPr/>
                </a:tc>
                <a:tc>
                  <a:txBody>
                    <a:bodyPr/>
                    <a:lstStyle/>
                    <a:p>
                      <a:pPr algn="ctr"/>
                      <a:r>
                        <a:rPr lang="en-GB" sz="2800" dirty="0"/>
                        <a:t>.</a:t>
                      </a:r>
                      <a:endParaRPr lang="en-US" sz="2800" dirty="0"/>
                    </a:p>
                  </a:txBody>
                  <a:tcPr/>
                </a:tc>
                <a:tc>
                  <a:txBody>
                    <a:bodyPr/>
                    <a:lstStyle/>
                    <a:p>
                      <a:pPr algn="ctr"/>
                      <a:r>
                        <a:rPr lang="en-GB" sz="2400" dirty="0"/>
                        <a:t>0</a:t>
                      </a:r>
                      <a:endParaRPr lang="en-US" sz="2400" dirty="0"/>
                    </a:p>
                  </a:txBody>
                  <a:tcPr/>
                </a:tc>
                <a:tc>
                  <a:txBody>
                    <a:bodyPr/>
                    <a:lstStyle/>
                    <a:p>
                      <a:pPr algn="ctr"/>
                      <a:r>
                        <a:rPr lang="en-GB" sz="2400" dirty="0"/>
                        <a:t>4</a:t>
                      </a:r>
                      <a:endParaRPr lang="en-US" sz="2400" dirty="0"/>
                    </a:p>
                  </a:txBody>
                  <a:tcPr/>
                </a:tc>
                <a:tc>
                  <a:txBody>
                    <a:bodyPr/>
                    <a:lstStyle/>
                    <a:p>
                      <a:pPr algn="ctr"/>
                      <a:r>
                        <a:rPr lang="en-GB" sz="2400" dirty="0"/>
                        <a:t>kg</a:t>
                      </a: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13" name="Table 7">
            <a:extLst>
              <a:ext uri="{FF2B5EF4-FFF2-40B4-BE49-F238E27FC236}">
                <a16:creationId xmlns:a16="http://schemas.microsoft.com/office/drawing/2014/main" id="{CED3B7F4-408C-4397-B7F3-FC4FDB68C0B2}"/>
              </a:ext>
            </a:extLst>
          </p:cNvPr>
          <p:cNvGraphicFramePr>
            <a:graphicFrameLocks noGrp="1"/>
          </p:cNvGraphicFramePr>
          <p:nvPr>
            <p:extLst>
              <p:ext uri="{D42A27DB-BD31-4B8C-83A1-F6EECF244321}">
                <p14:modId xmlns:p14="http://schemas.microsoft.com/office/powerpoint/2010/main" val="1434180299"/>
              </p:ext>
            </p:extLst>
          </p:nvPr>
        </p:nvGraphicFramePr>
        <p:xfrm>
          <a:off x="1092833" y="2185723"/>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r>
                        <a:rPr lang="en-GB" sz="2400" dirty="0"/>
                        <a:t>4</a:t>
                      </a:r>
                      <a:endParaRPr lang="en-US" sz="2400" dirty="0"/>
                    </a:p>
                  </a:txBody>
                  <a:tcPr/>
                </a:tc>
                <a:tc>
                  <a:txBody>
                    <a:bodyPr/>
                    <a:lstStyle/>
                    <a:p>
                      <a:pPr algn="ctr"/>
                      <a:r>
                        <a:rPr lang="en-GB" sz="2400" dirty="0"/>
                        <a:t>5</a:t>
                      </a:r>
                      <a:endParaRPr lang="en-US" sz="2400" dirty="0"/>
                    </a:p>
                  </a:txBody>
                  <a:tcPr/>
                </a:tc>
                <a:tc>
                  <a:txBody>
                    <a:bodyPr/>
                    <a:lstStyle/>
                    <a:p>
                      <a:pPr algn="ctr"/>
                      <a:r>
                        <a:rPr lang="en-GB" sz="2400" dirty="0"/>
                        <a:t>0</a:t>
                      </a:r>
                      <a:endParaRPr lang="en-US" sz="2400" dirty="0"/>
                    </a:p>
                  </a:txBody>
                  <a:tcPr/>
                </a:tc>
                <a:tc>
                  <a:txBody>
                    <a:bodyPr/>
                    <a:lstStyle/>
                    <a:p>
                      <a:pPr algn="ctr"/>
                      <a:r>
                        <a:rPr lang="en-GB" sz="2400" dirty="0"/>
                        <a:t>0</a:t>
                      </a:r>
                      <a:endParaRPr lang="en-US" sz="2400" dirty="0"/>
                    </a:p>
                  </a:txBody>
                  <a:tcPr/>
                </a:tc>
                <a:tc>
                  <a:txBody>
                    <a:bodyPr/>
                    <a:lstStyle/>
                    <a:p>
                      <a:pPr algn="ctr"/>
                      <a:r>
                        <a:rPr lang="en-GB" sz="2400" dirty="0"/>
                        <a:t>g</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r>
                        <a:rPr lang="en-GB" sz="2400" dirty="0"/>
                        <a:t>4</a:t>
                      </a:r>
                      <a:endParaRPr lang="en-US" sz="2400" dirty="0"/>
                    </a:p>
                  </a:txBody>
                  <a:tcPr/>
                </a:tc>
                <a:tc>
                  <a:txBody>
                    <a:bodyPr/>
                    <a:lstStyle/>
                    <a:p>
                      <a:pPr algn="ctr"/>
                      <a:r>
                        <a:rPr lang="en-GB" sz="2800" dirty="0"/>
                        <a:t>.</a:t>
                      </a:r>
                      <a:endParaRPr lang="en-US" sz="2800" dirty="0"/>
                    </a:p>
                  </a:txBody>
                  <a:tcPr/>
                </a:tc>
                <a:tc>
                  <a:txBody>
                    <a:bodyPr/>
                    <a:lstStyle/>
                    <a:p>
                      <a:pPr algn="ctr"/>
                      <a:r>
                        <a:rPr lang="en-GB" sz="2400" dirty="0"/>
                        <a:t>5</a:t>
                      </a:r>
                      <a:endParaRPr lang="en-US" sz="2400" dirty="0"/>
                    </a:p>
                  </a:txBody>
                  <a:tcPr/>
                </a:tc>
                <a:tc>
                  <a:txBody>
                    <a:bodyPr/>
                    <a:lstStyle/>
                    <a:p>
                      <a:pPr algn="ctr"/>
                      <a:r>
                        <a:rPr lang="en-GB" sz="2400" dirty="0"/>
                        <a:t>kg</a:t>
                      </a: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Tree>
    <p:extLst>
      <p:ext uri="{BB962C8B-B14F-4D97-AF65-F5344CB8AC3E}">
        <p14:creationId xmlns:p14="http://schemas.microsoft.com/office/powerpoint/2010/main" val="371794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BB3DCE-8E0D-4D80-A2A3-9DD8852B36CB}"/>
              </a:ext>
            </a:extLst>
          </p:cNvPr>
          <p:cNvSpPr txBox="1"/>
          <p:nvPr/>
        </p:nvSpPr>
        <p:spPr>
          <a:xfrm>
            <a:off x="1367156" y="337504"/>
            <a:ext cx="1020199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dirty="0"/>
              <a:t>Your Turn. Have a go at ordering these masses from smallest to largest:</a:t>
            </a:r>
          </a:p>
          <a:p>
            <a:endParaRPr lang="en-GB" sz="2400" dirty="0"/>
          </a:p>
          <a:p>
            <a:r>
              <a:rPr lang="en-GB" sz="2400" dirty="0"/>
              <a:t>3.2kg, 320g, 3400g, 3kg, 3.6kg</a:t>
            </a:r>
          </a:p>
        </p:txBody>
      </p:sp>
      <p:graphicFrame>
        <p:nvGraphicFramePr>
          <p:cNvPr id="7" name="Table 7">
            <a:extLst>
              <a:ext uri="{FF2B5EF4-FFF2-40B4-BE49-F238E27FC236}">
                <a16:creationId xmlns:a16="http://schemas.microsoft.com/office/drawing/2014/main" id="{99B3DFB4-6A22-4A43-AFD5-502BD2F0FC90}"/>
              </a:ext>
            </a:extLst>
          </p:cNvPr>
          <p:cNvGraphicFramePr>
            <a:graphicFrameLocks noGrp="1"/>
          </p:cNvGraphicFramePr>
          <p:nvPr>
            <p:extLst>
              <p:ext uri="{D42A27DB-BD31-4B8C-83A1-F6EECF244321}">
                <p14:modId xmlns:p14="http://schemas.microsoft.com/office/powerpoint/2010/main" val="274984382"/>
              </p:ext>
            </p:extLst>
          </p:nvPr>
        </p:nvGraphicFramePr>
        <p:xfrm>
          <a:off x="1367156"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8" name="Table 7">
            <a:extLst>
              <a:ext uri="{FF2B5EF4-FFF2-40B4-BE49-F238E27FC236}">
                <a16:creationId xmlns:a16="http://schemas.microsoft.com/office/drawing/2014/main" id="{7B29548B-1992-41FE-B422-CF510C5DAD16}"/>
              </a:ext>
            </a:extLst>
          </p:cNvPr>
          <p:cNvGraphicFramePr>
            <a:graphicFrameLocks noGrp="1"/>
          </p:cNvGraphicFramePr>
          <p:nvPr>
            <p:extLst>
              <p:ext uri="{D42A27DB-BD31-4B8C-83A1-F6EECF244321}">
                <p14:modId xmlns:p14="http://schemas.microsoft.com/office/powerpoint/2010/main" val="1963192956"/>
              </p:ext>
            </p:extLst>
          </p:nvPr>
        </p:nvGraphicFramePr>
        <p:xfrm>
          <a:off x="6823889"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Tree>
    <p:extLst>
      <p:ext uri="{BB962C8B-B14F-4D97-AF65-F5344CB8AC3E}">
        <p14:creationId xmlns:p14="http://schemas.microsoft.com/office/powerpoint/2010/main" val="120809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BB3DCE-8E0D-4D80-A2A3-9DD8852B36CB}"/>
              </a:ext>
            </a:extLst>
          </p:cNvPr>
          <p:cNvSpPr txBox="1"/>
          <p:nvPr/>
        </p:nvSpPr>
        <p:spPr>
          <a:xfrm>
            <a:off x="1367156" y="337504"/>
            <a:ext cx="1020199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dirty="0"/>
              <a:t>Your Turn. Have a go at ordering these masses from smallest to largest:</a:t>
            </a:r>
          </a:p>
          <a:p>
            <a:endParaRPr lang="en-GB" sz="2400" dirty="0"/>
          </a:p>
          <a:p>
            <a:r>
              <a:rPr lang="en-GB" sz="2400" dirty="0"/>
              <a:t>46g, 4.6kg, 4kg, 460g, 5kg</a:t>
            </a:r>
          </a:p>
        </p:txBody>
      </p:sp>
      <p:graphicFrame>
        <p:nvGraphicFramePr>
          <p:cNvPr id="7" name="Table 7">
            <a:extLst>
              <a:ext uri="{FF2B5EF4-FFF2-40B4-BE49-F238E27FC236}">
                <a16:creationId xmlns:a16="http://schemas.microsoft.com/office/drawing/2014/main" id="{99B3DFB4-6A22-4A43-AFD5-502BD2F0FC90}"/>
              </a:ext>
            </a:extLst>
          </p:cNvPr>
          <p:cNvGraphicFramePr>
            <a:graphicFrameLocks noGrp="1"/>
          </p:cNvGraphicFramePr>
          <p:nvPr/>
        </p:nvGraphicFramePr>
        <p:xfrm>
          <a:off x="1367156"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8" name="Table 7">
            <a:extLst>
              <a:ext uri="{FF2B5EF4-FFF2-40B4-BE49-F238E27FC236}">
                <a16:creationId xmlns:a16="http://schemas.microsoft.com/office/drawing/2014/main" id="{7B29548B-1992-41FE-B422-CF510C5DAD16}"/>
              </a:ext>
            </a:extLst>
          </p:cNvPr>
          <p:cNvGraphicFramePr>
            <a:graphicFrameLocks noGrp="1"/>
          </p:cNvGraphicFramePr>
          <p:nvPr/>
        </p:nvGraphicFramePr>
        <p:xfrm>
          <a:off x="6823889"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Tree>
    <p:extLst>
      <p:ext uri="{BB962C8B-B14F-4D97-AF65-F5344CB8AC3E}">
        <p14:creationId xmlns:p14="http://schemas.microsoft.com/office/powerpoint/2010/main" val="31661040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1211</TotalTime>
  <Words>466</Words>
  <Application>Microsoft Office PowerPoint</Application>
  <PresentationFormat>Widescreen</PresentationFormat>
  <Paragraphs>105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Franklin Gothic Book</vt:lpstr>
      <vt:lpstr>Crop</vt:lpstr>
      <vt:lpstr>Year 4 Measurement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Spring Section 3 – Multiplication</dc:title>
  <dc:creator>Laura Whitehouse</dc:creator>
  <cp:lastModifiedBy>Tom Duffy</cp:lastModifiedBy>
  <cp:revision>101</cp:revision>
  <dcterms:created xsi:type="dcterms:W3CDTF">2020-03-20T11:22:32Z</dcterms:created>
  <dcterms:modified xsi:type="dcterms:W3CDTF">2020-05-14T09:31:32Z</dcterms:modified>
</cp:coreProperties>
</file>