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9"/>
  </p:notesMasterIdLst>
  <p:handoutMasterIdLst>
    <p:handoutMasterId r:id="rId10"/>
  </p:handoutMasterIdLst>
  <p:sldIdLst>
    <p:sldId id="266" r:id="rId3"/>
    <p:sldId id="267" r:id="rId4"/>
    <p:sldId id="281" r:id="rId5"/>
    <p:sldId id="296" r:id="rId6"/>
    <p:sldId id="299" r:id="rId7"/>
    <p:sldId id="298" r:id="rId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80" d="100"/>
          <a:sy n="80" d="100"/>
        </p:scale>
        <p:origin x="29" y="35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4/16/2020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4/16/2020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4/16/2020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4/16/2020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4/16/2020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4/16/2020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4/16/2020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4/16/2020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4/16/2020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4/16/2020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4/16/2020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4/16/2020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ldbookday.com/wp-content/uploads/2018/07/Primary-Extract-Aliens-Invaded-My-Talent-Show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844" y="3068960"/>
            <a:ext cx="7008574" cy="129698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CW Cursive Writing 12" panose="03050602040000000000" pitchFamily="66" charset="0"/>
              </a:rPr>
              <a:t>Tuesday 21</a:t>
            </a:r>
            <a:r>
              <a:rPr lang="en-US" sz="4800" baseline="30000" dirty="0">
                <a:latin typeface="CCW Cursive Writing 12" panose="03050602040000000000" pitchFamily="66" charset="0"/>
              </a:rPr>
              <a:t>st</a:t>
            </a:r>
            <a:r>
              <a:rPr lang="en-US" sz="4800" dirty="0">
                <a:latin typeface="CCW Cursive Writing 12" panose="03050602040000000000" pitchFamily="66" charset="0"/>
              </a:rPr>
              <a:t> April 2020</a:t>
            </a:r>
          </a:p>
          <a:p>
            <a:endParaRPr lang="en-US" sz="4800" dirty="0">
              <a:latin typeface="CCW Cursive Writing 12" panose="03050602040000000000" pitchFamily="66" charset="0"/>
            </a:endParaRPr>
          </a:p>
          <a:p>
            <a:r>
              <a:rPr lang="en-US" sz="4800" dirty="0">
                <a:latin typeface="CCW Cursive Writing 12" panose="03050602040000000000" pitchFamily="66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8268" y="6669360"/>
            <a:ext cx="7008574" cy="1008386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dirty="0">
                <a:latin typeface="CCW Cursive Writing 12" panose="03050602040000000000" pitchFamily="66" charset="0"/>
              </a:rPr>
              <a:t>To complete today’s reading session </a:t>
            </a:r>
            <a:br>
              <a:rPr lang="en-GB" sz="3600" dirty="0">
                <a:latin typeface="CCW Cursive Writing 12" panose="03050602040000000000" pitchFamily="66" charset="0"/>
              </a:rPr>
            </a:br>
            <a:r>
              <a:rPr lang="en-GB" sz="3600" dirty="0">
                <a:latin typeface="CCW Cursive Writing 12" panose="03050602040000000000" pitchFamily="66" charset="0"/>
              </a:rPr>
              <a:t>you will need to download the extract from:</a:t>
            </a:r>
            <a:br>
              <a:rPr lang="en-GB" sz="3600" dirty="0">
                <a:latin typeface="CCW Cursive Writing 12" panose="03050602040000000000" pitchFamily="66" charset="0"/>
              </a:rPr>
            </a:br>
            <a:br>
              <a:rPr lang="en-GB" sz="3600" dirty="0">
                <a:latin typeface="CCW Cursive Writing 12" panose="03050602040000000000" pitchFamily="66" charset="0"/>
              </a:rPr>
            </a:br>
            <a:r>
              <a:rPr lang="en-GB" sz="3600" dirty="0">
                <a:latin typeface="CCW Cursive Writing 12" panose="03050602040000000000" pitchFamily="66" charset="0"/>
                <a:hlinkClick r:id="rId2"/>
              </a:rPr>
              <a:t>The World Book Day website: Extracts - Aliens invaded my talent show</a:t>
            </a:r>
            <a:br>
              <a:rPr lang="en-GB" sz="3600" dirty="0">
                <a:latin typeface="CCW Cursive Writing 12" panose="03050602040000000000" pitchFamily="66" charset="0"/>
              </a:rPr>
            </a:br>
            <a:br>
              <a:rPr lang="en-GB" sz="3600" dirty="0">
                <a:latin typeface="CCW Cursive Writing 12" panose="03050602040000000000" pitchFamily="66" charset="0"/>
              </a:rPr>
            </a:br>
            <a:br>
              <a:rPr lang="en-GB" sz="3600" dirty="0">
                <a:latin typeface="CCW Cursive Writing 12" panose="03050602040000000000" pitchFamily="66" charset="0"/>
              </a:rPr>
            </a:br>
            <a:br>
              <a:rPr lang="en-GB" sz="3600" dirty="0">
                <a:latin typeface="CCW Cursive Writing 12" panose="03050602040000000000" pitchFamily="66" charset="0"/>
              </a:rPr>
            </a:br>
            <a:br>
              <a:rPr lang="en-GB" sz="3600" dirty="0">
                <a:latin typeface="CCW Cursive Writing 12" panose="03050602040000000000" pitchFamily="66" charset="0"/>
              </a:rPr>
            </a:br>
            <a:br>
              <a:rPr lang="en-GB" sz="3600" dirty="0">
                <a:latin typeface="CCW Cursive Writing 12" panose="03050602040000000000" pitchFamily="66" charset="0"/>
              </a:rPr>
            </a:br>
            <a:br>
              <a:rPr lang="en-GB" sz="2400" dirty="0">
                <a:latin typeface="CCW Cursive Writing 12" panose="03050602040000000000" pitchFamily="66" charset="0"/>
              </a:rPr>
            </a:br>
            <a:br>
              <a:rPr lang="en-GB" sz="2400" dirty="0">
                <a:latin typeface="CCW Cursive Writing 12" panose="03050602040000000000" pitchFamily="66" charset="0"/>
              </a:rPr>
            </a:br>
            <a:br>
              <a:rPr lang="en-GB" sz="2400" dirty="0">
                <a:latin typeface="CCW Cursive Writing 12" panose="03050602040000000000" pitchFamily="66" charset="0"/>
              </a:rPr>
            </a:br>
            <a:br>
              <a:rPr lang="en-GB" sz="2400" dirty="0">
                <a:latin typeface="CCW Cursive Writing 12" panose="03050602040000000000" pitchFamily="66" charset="0"/>
              </a:rPr>
            </a:br>
            <a:endParaRPr lang="en-GB" sz="2400" dirty="0">
              <a:latin typeface="CCW Cursive Writing 12" panose="03050602040000000000" pitchFamily="66" charset="0"/>
            </a:endParaRPr>
          </a:p>
        </p:txBody>
      </p:sp>
      <p:sp>
        <p:nvSpPr>
          <p:cNvPr id="3" name="AutoShape 2" descr="Image result for we're going on a bear hu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42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909836" y="1772816"/>
            <a:ext cx="7008574" cy="1296987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7400" dirty="0">
              <a:latin typeface="CCW Cursive Writing 12" panose="03050602040000000000" pitchFamily="66" charset="0"/>
            </a:endParaRPr>
          </a:p>
          <a:p>
            <a:endParaRPr lang="en-GB" sz="7400" dirty="0">
              <a:latin typeface="CCW Cursive Writing 12" panose="03050602040000000000" pitchFamily="66" charset="0"/>
            </a:endParaRPr>
          </a:p>
          <a:p>
            <a:endParaRPr lang="en-GB" sz="7200" dirty="0">
              <a:latin typeface="CCW Cursive Writing 12" panose="03050602040000000000" pitchFamily="66" charset="0"/>
            </a:endParaRP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D2D740-BF6D-49FF-862B-8293D8E18677}"/>
              </a:ext>
            </a:extLst>
          </p:cNvPr>
          <p:cNvSpPr txBox="1"/>
          <p:nvPr/>
        </p:nvSpPr>
        <p:spPr>
          <a:xfrm>
            <a:off x="885554" y="764704"/>
            <a:ext cx="53023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start with, let’s read the extract.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is the first chapter from a book </a:t>
            </a:r>
          </a:p>
          <a:p>
            <a:r>
              <a:rPr lang="en-GB" dirty="0"/>
              <a:t>called</a:t>
            </a:r>
          </a:p>
          <a:p>
            <a:endParaRPr lang="en-GB" dirty="0"/>
          </a:p>
          <a:p>
            <a:r>
              <a:rPr lang="en-GB" dirty="0"/>
              <a:t>Aliens invaded my talent show by Matt Brown.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In it, we meet the two main characters from out story Eric and Vinnie.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791876-A83D-451F-A04C-F4F620DFF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1792795"/>
            <a:ext cx="1889887" cy="341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2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0196" y="-2255147"/>
            <a:ext cx="9217024" cy="3298825"/>
          </a:xfrm>
        </p:spPr>
        <p:txBody>
          <a:bodyPr>
            <a:normAutofit/>
          </a:bodyPr>
          <a:lstStyle/>
          <a:p>
            <a:r>
              <a:rPr lang="en-GB" sz="2400" dirty="0"/>
              <a:t>Today we are going to focus on our retrieval skills.</a:t>
            </a:r>
            <a:br>
              <a:rPr lang="en-GB" sz="2400" dirty="0"/>
            </a:br>
            <a:endParaRPr lang="en-US" sz="2400" dirty="0">
              <a:effectLst/>
            </a:endParaRPr>
          </a:p>
        </p:txBody>
      </p:sp>
      <p:pic>
        <p:nvPicPr>
          <p:cNvPr id="2055" name="Picture 4" descr="boy-catching-big-fish-with-fishing-rod-clipart-6212.jpg">
            <a:extLst>
              <a:ext uri="{FF2B5EF4-FFF2-40B4-BE49-F238E27FC236}">
                <a16:creationId xmlns:a16="http://schemas.microsoft.com/office/drawing/2014/main" id="{F6AE7531-E89D-4D61-8C7A-944F985A2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910" y="1908324"/>
            <a:ext cx="2568487" cy="186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ardrop 4">
            <a:extLst>
              <a:ext uri="{FF2B5EF4-FFF2-40B4-BE49-F238E27FC236}">
                <a16:creationId xmlns:a16="http://schemas.microsoft.com/office/drawing/2014/main" id="{90BF1EB4-3071-4589-93D8-15F150A54018}"/>
              </a:ext>
            </a:extLst>
          </p:cNvPr>
          <p:cNvSpPr/>
          <p:nvPr/>
        </p:nvSpPr>
        <p:spPr>
          <a:xfrm>
            <a:off x="6797278" y="7398534"/>
            <a:ext cx="1216025" cy="349250"/>
          </a:xfrm>
          <a:prstGeom prst="teardrop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Teardrop 3">
            <a:extLst>
              <a:ext uri="{FF2B5EF4-FFF2-40B4-BE49-F238E27FC236}">
                <a16:creationId xmlns:a16="http://schemas.microsoft.com/office/drawing/2014/main" id="{B156897F-2807-4797-96A1-ED3FF23D4346}"/>
              </a:ext>
            </a:extLst>
          </p:cNvPr>
          <p:cNvSpPr/>
          <p:nvPr/>
        </p:nvSpPr>
        <p:spPr>
          <a:xfrm flipH="1">
            <a:off x="5907008" y="7399169"/>
            <a:ext cx="1216025" cy="236220"/>
          </a:xfrm>
          <a:custGeom>
            <a:avLst/>
            <a:gdLst>
              <a:gd name="connsiteX0" fmla="*/ 0 w 1216025"/>
              <a:gd name="connsiteY0" fmla="*/ 174625 h 349250"/>
              <a:gd name="connsiteX1" fmla="*/ 608013 w 1216025"/>
              <a:gd name="connsiteY1" fmla="*/ 0 h 349250"/>
              <a:gd name="connsiteX2" fmla="*/ 1216025 w 1216025"/>
              <a:gd name="connsiteY2" fmla="*/ 0 h 349250"/>
              <a:gd name="connsiteX3" fmla="*/ 1216025 w 1216025"/>
              <a:gd name="connsiteY3" fmla="*/ 174625 h 349250"/>
              <a:gd name="connsiteX4" fmla="*/ 608012 w 1216025"/>
              <a:gd name="connsiteY4" fmla="*/ 349250 h 349250"/>
              <a:gd name="connsiteX5" fmla="*/ -1 w 1216025"/>
              <a:gd name="connsiteY5" fmla="*/ 174625 h 349250"/>
              <a:gd name="connsiteX6" fmla="*/ 0 w 1216025"/>
              <a:gd name="connsiteY6" fmla="*/ 174625 h 349250"/>
              <a:gd name="connsiteX0" fmla="*/ 1 w 1216026"/>
              <a:gd name="connsiteY0" fmla="*/ 174625 h 236739"/>
              <a:gd name="connsiteX1" fmla="*/ 608014 w 1216026"/>
              <a:gd name="connsiteY1" fmla="*/ 0 h 236739"/>
              <a:gd name="connsiteX2" fmla="*/ 1216026 w 1216026"/>
              <a:gd name="connsiteY2" fmla="*/ 0 h 236739"/>
              <a:gd name="connsiteX3" fmla="*/ 1216026 w 1216026"/>
              <a:gd name="connsiteY3" fmla="*/ 174625 h 236739"/>
              <a:gd name="connsiteX4" fmla="*/ 614837 w 1216026"/>
              <a:gd name="connsiteY4" fmla="*/ 226420 h 236739"/>
              <a:gd name="connsiteX5" fmla="*/ 0 w 1216026"/>
              <a:gd name="connsiteY5" fmla="*/ 174625 h 236739"/>
              <a:gd name="connsiteX6" fmla="*/ 1 w 1216026"/>
              <a:gd name="connsiteY6" fmla="*/ 174625 h 23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6026" h="236739">
                <a:moveTo>
                  <a:pt x="1" y="174625"/>
                </a:moveTo>
                <a:cubicBezTo>
                  <a:pt x="1" y="78182"/>
                  <a:pt x="272218" y="0"/>
                  <a:pt x="608014" y="0"/>
                </a:cubicBezTo>
                <a:lnTo>
                  <a:pt x="1216026" y="0"/>
                </a:lnTo>
                <a:lnTo>
                  <a:pt x="1216026" y="174625"/>
                </a:lnTo>
                <a:cubicBezTo>
                  <a:pt x="1216026" y="271068"/>
                  <a:pt x="950633" y="226420"/>
                  <a:pt x="614837" y="226420"/>
                </a:cubicBezTo>
                <a:cubicBezTo>
                  <a:pt x="279041" y="226420"/>
                  <a:pt x="0" y="271068"/>
                  <a:pt x="0" y="174625"/>
                </a:cubicBezTo>
                <a:lnTo>
                  <a:pt x="1" y="174625"/>
                </a:lnTo>
                <a:close/>
              </a:path>
            </a:pathLst>
          </a:cu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5FB31ABF-A306-4708-9639-E9DDC73C1940}"/>
              </a:ext>
            </a:extLst>
          </p:cNvPr>
          <p:cNvSpPr/>
          <p:nvPr/>
        </p:nvSpPr>
        <p:spPr>
          <a:xfrm flipV="1">
            <a:off x="5706983" y="7604274"/>
            <a:ext cx="1216025" cy="34925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2412676D-C5D7-4E99-9F03-8C586425B289}"/>
              </a:ext>
            </a:extLst>
          </p:cNvPr>
          <p:cNvSpPr/>
          <p:nvPr/>
        </p:nvSpPr>
        <p:spPr>
          <a:xfrm rot="9272888" flipV="1">
            <a:off x="7826613" y="7479814"/>
            <a:ext cx="1216025" cy="34925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F1F8A956-7E32-4441-8C39-A7B9DDA335AD}"/>
              </a:ext>
            </a:extLst>
          </p:cNvPr>
          <p:cNvSpPr/>
          <p:nvPr/>
        </p:nvSpPr>
        <p:spPr>
          <a:xfrm rot="4851231" flipV="1">
            <a:off x="8013620" y="7631897"/>
            <a:ext cx="1216025" cy="34925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Teardrop 8">
            <a:extLst>
              <a:ext uri="{FF2B5EF4-FFF2-40B4-BE49-F238E27FC236}">
                <a16:creationId xmlns:a16="http://schemas.microsoft.com/office/drawing/2014/main" id="{E936BFBA-39FF-410C-A39D-CEA735FA2525}"/>
              </a:ext>
            </a:extLst>
          </p:cNvPr>
          <p:cNvSpPr/>
          <p:nvPr/>
        </p:nvSpPr>
        <p:spPr>
          <a:xfrm rot="21025033">
            <a:off x="6902688" y="7380754"/>
            <a:ext cx="1482090" cy="346710"/>
          </a:xfrm>
          <a:custGeom>
            <a:avLst/>
            <a:gdLst>
              <a:gd name="connsiteX0" fmla="*/ 0 w 1252855"/>
              <a:gd name="connsiteY0" fmla="*/ 174625 h 349250"/>
              <a:gd name="connsiteX1" fmla="*/ 626428 w 1252855"/>
              <a:gd name="connsiteY1" fmla="*/ 0 h 349250"/>
              <a:gd name="connsiteX2" fmla="*/ 739623 w 1252855"/>
              <a:gd name="connsiteY2" fmla="*/ 143070 h 349250"/>
              <a:gd name="connsiteX3" fmla="*/ 1252855 w 1252855"/>
              <a:gd name="connsiteY3" fmla="*/ 174625 h 349250"/>
              <a:gd name="connsiteX4" fmla="*/ 626427 w 1252855"/>
              <a:gd name="connsiteY4" fmla="*/ 349250 h 349250"/>
              <a:gd name="connsiteX5" fmla="*/ -1 w 1252855"/>
              <a:gd name="connsiteY5" fmla="*/ 174625 h 349250"/>
              <a:gd name="connsiteX6" fmla="*/ 0 w 1252855"/>
              <a:gd name="connsiteY6" fmla="*/ 174625 h 349250"/>
              <a:gd name="connsiteX0" fmla="*/ 0 w 1302845"/>
              <a:gd name="connsiteY0" fmla="*/ 199114 h 350216"/>
              <a:gd name="connsiteX1" fmla="*/ 676418 w 1302845"/>
              <a:gd name="connsiteY1" fmla="*/ 966 h 350216"/>
              <a:gd name="connsiteX2" fmla="*/ 789613 w 1302845"/>
              <a:gd name="connsiteY2" fmla="*/ 144036 h 350216"/>
              <a:gd name="connsiteX3" fmla="*/ 1302845 w 1302845"/>
              <a:gd name="connsiteY3" fmla="*/ 175591 h 350216"/>
              <a:gd name="connsiteX4" fmla="*/ 676417 w 1302845"/>
              <a:gd name="connsiteY4" fmla="*/ 350216 h 350216"/>
              <a:gd name="connsiteX5" fmla="*/ 49989 w 1302845"/>
              <a:gd name="connsiteY5" fmla="*/ 175591 h 350216"/>
              <a:gd name="connsiteX6" fmla="*/ 0 w 1302845"/>
              <a:gd name="connsiteY6" fmla="*/ 199114 h 350216"/>
              <a:gd name="connsiteX0" fmla="*/ 146752 w 1449597"/>
              <a:gd name="connsiteY0" fmla="*/ 199114 h 350216"/>
              <a:gd name="connsiteX1" fmla="*/ 823170 w 1449597"/>
              <a:gd name="connsiteY1" fmla="*/ 966 h 350216"/>
              <a:gd name="connsiteX2" fmla="*/ 936365 w 1449597"/>
              <a:gd name="connsiteY2" fmla="*/ 144036 h 350216"/>
              <a:gd name="connsiteX3" fmla="*/ 1449597 w 1449597"/>
              <a:gd name="connsiteY3" fmla="*/ 175591 h 350216"/>
              <a:gd name="connsiteX4" fmla="*/ 823169 w 1449597"/>
              <a:gd name="connsiteY4" fmla="*/ 350216 h 350216"/>
              <a:gd name="connsiteX5" fmla="*/ 0 w 1449597"/>
              <a:gd name="connsiteY5" fmla="*/ 90682 h 350216"/>
              <a:gd name="connsiteX6" fmla="*/ 146752 w 1449597"/>
              <a:gd name="connsiteY6" fmla="*/ 199114 h 35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9597" h="350216">
                <a:moveTo>
                  <a:pt x="146752" y="199114"/>
                </a:moveTo>
                <a:cubicBezTo>
                  <a:pt x="146752" y="102671"/>
                  <a:pt x="691568" y="10146"/>
                  <a:pt x="823170" y="966"/>
                </a:cubicBezTo>
                <a:cubicBezTo>
                  <a:pt x="954772" y="-8214"/>
                  <a:pt x="898633" y="48656"/>
                  <a:pt x="936365" y="144036"/>
                </a:cubicBezTo>
                <a:cubicBezTo>
                  <a:pt x="1278520" y="154555"/>
                  <a:pt x="1449597" y="165073"/>
                  <a:pt x="1449597" y="175591"/>
                </a:cubicBezTo>
                <a:cubicBezTo>
                  <a:pt x="1449597" y="272034"/>
                  <a:pt x="1169136" y="350216"/>
                  <a:pt x="823169" y="350216"/>
                </a:cubicBezTo>
                <a:cubicBezTo>
                  <a:pt x="477202" y="350216"/>
                  <a:pt x="0" y="187125"/>
                  <a:pt x="0" y="90682"/>
                </a:cubicBezTo>
                <a:lnTo>
                  <a:pt x="146752" y="199114"/>
                </a:lnTo>
                <a:close/>
              </a:path>
            </a:pathLst>
          </a:cu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C1A7F05-008F-4062-9127-4E06B453B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141" y="1043678"/>
            <a:ext cx="424128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Retrieve and record information</a:t>
            </a:r>
            <a:endParaRPr kumimoji="0" lang="en-GB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A111593-517E-4E80-90C6-908253B6D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2778" y="1679724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6AF9512F-9D3B-4B13-BEA7-55AD8882E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481" y="3473764"/>
            <a:ext cx="696819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you be a </a:t>
            </a:r>
            <a:r>
              <a:rPr kumimoji="0" lang="en-GB" altLang="en-US" sz="18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Reading Angler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kumimoji="0" lang="en-GB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Skim and scan what you have read to find answers to questions?</a:t>
            </a:r>
            <a:endParaRPr kumimoji="0" lang="en-GB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Fish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key words?</a:t>
            </a:r>
            <a:endParaRPr kumimoji="0" lang="en-GB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 important details from a text and show me where you found it?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36A52E-A37B-495E-938E-EF9EFE9B5F2E}"/>
              </a:ext>
            </a:extLst>
          </p:cNvPr>
          <p:cNvSpPr/>
          <p:nvPr/>
        </p:nvSpPr>
        <p:spPr>
          <a:xfrm>
            <a:off x="4006180" y="1049138"/>
            <a:ext cx="7128792" cy="42219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86BA35-F31A-4463-91A6-C90A8F4C9D76}"/>
              </a:ext>
            </a:extLst>
          </p:cNvPr>
          <p:cNvSpPr txBox="1"/>
          <p:nvPr/>
        </p:nvSpPr>
        <p:spPr>
          <a:xfrm>
            <a:off x="4582244" y="5589240"/>
            <a:ext cx="6104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Reggie. Our reading character for </a:t>
            </a:r>
          </a:p>
          <a:p>
            <a:r>
              <a:rPr lang="en-GB" dirty="0"/>
              <a:t>Retrieval. He helps us to fish out the answer as it is right there in the text.</a:t>
            </a:r>
          </a:p>
        </p:txBody>
      </p:sp>
    </p:spTree>
    <p:extLst>
      <p:ext uri="{BB962C8B-B14F-4D97-AF65-F5344CB8AC3E}">
        <p14:creationId xmlns:p14="http://schemas.microsoft.com/office/powerpoint/2010/main" val="120698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39E15-B11D-4992-BE37-E677D537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-436364"/>
            <a:ext cx="10157354" cy="1397000"/>
          </a:xfrm>
        </p:spPr>
        <p:txBody>
          <a:bodyPr/>
          <a:lstStyle/>
          <a:p>
            <a:r>
              <a:rPr lang="en-GB" dirty="0"/>
              <a:t>Tips from Reggie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6057-6E83-4E3D-A121-7AD69F9A8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28" y="1193800"/>
            <a:ext cx="10157354" cy="5331544"/>
          </a:xfrm>
        </p:spPr>
        <p:txBody>
          <a:bodyPr>
            <a:normAutofit fontScale="25000" lnSpcReduction="20000"/>
          </a:bodyPr>
          <a:lstStyle/>
          <a:p>
            <a:r>
              <a:rPr lang="en-GB" sz="6400" dirty="0"/>
              <a:t>Once you’ve read the text, you can skim and scan for key words to help you find the answer.</a:t>
            </a:r>
          </a:p>
          <a:p>
            <a:pPr marL="0" indent="0">
              <a:buNone/>
            </a:pPr>
            <a:endParaRPr lang="en-GB" sz="6400" dirty="0"/>
          </a:p>
          <a:p>
            <a:pPr marL="0" indent="0">
              <a:buNone/>
            </a:pPr>
            <a:r>
              <a:rPr lang="en-GB" sz="8000" dirty="0"/>
              <a:t>For example: Who was the pizza menu actually addressed to?</a:t>
            </a:r>
          </a:p>
          <a:p>
            <a:pPr marL="0" indent="0">
              <a:buNone/>
            </a:pPr>
            <a:r>
              <a:rPr lang="en-GB" sz="6400" dirty="0"/>
              <a:t>I would scan for the words pizza menu and addressed. These then sign post me to the answer.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4400" dirty="0"/>
              <a:t> </a:t>
            </a:r>
            <a:r>
              <a:rPr lang="en-GB" sz="7200" dirty="0"/>
              <a:t>In the whole of his entire, actual life, Eric Doomsday </a:t>
            </a:r>
          </a:p>
          <a:p>
            <a:pPr marL="0" indent="0">
              <a:buNone/>
            </a:pPr>
            <a:r>
              <a:rPr lang="en-GB" sz="7200" dirty="0"/>
              <a:t>had never got anything through the post.  No letters, no postcards, no parcels, no nothing. </a:t>
            </a:r>
          </a:p>
          <a:p>
            <a:pPr marL="0" indent="0">
              <a:buNone/>
            </a:pPr>
            <a:r>
              <a:rPr lang="en-GB" sz="7200" dirty="0"/>
              <a:t>He did get a </a:t>
            </a:r>
            <a:r>
              <a:rPr lang="en-GB" sz="7200" dirty="0">
                <a:highlight>
                  <a:srgbClr val="FFFF00"/>
                </a:highlight>
              </a:rPr>
              <a:t>pizza menu </a:t>
            </a:r>
            <a:r>
              <a:rPr lang="en-GB" sz="7200" dirty="0"/>
              <a:t>once, although, as it  had been </a:t>
            </a:r>
            <a:r>
              <a:rPr lang="en-GB" sz="7200" dirty="0">
                <a:highlight>
                  <a:srgbClr val="FFFF00"/>
                </a:highlight>
              </a:rPr>
              <a:t>addressed</a:t>
            </a:r>
            <a:r>
              <a:rPr lang="en-GB" sz="7200" dirty="0"/>
              <a:t> to a </a:t>
            </a:r>
            <a:r>
              <a:rPr lang="en-GB" sz="7200" dirty="0">
                <a:highlight>
                  <a:srgbClr val="00FF00"/>
                </a:highlight>
              </a:rPr>
              <a:t>Mrs Eric </a:t>
            </a:r>
            <a:r>
              <a:rPr lang="en-GB" sz="7200" dirty="0" err="1">
                <a:highlight>
                  <a:srgbClr val="00FF00"/>
                </a:highlight>
              </a:rPr>
              <a:t>Dumsday</a:t>
            </a:r>
            <a:r>
              <a:rPr lang="en-GB" sz="7200" dirty="0"/>
              <a:t>, he </a:t>
            </a:r>
          </a:p>
          <a:p>
            <a:pPr marL="0" indent="0">
              <a:buNone/>
            </a:pPr>
            <a:r>
              <a:rPr lang="en-GB" sz="7200" dirty="0"/>
              <a:t>didn’t think it counted.</a:t>
            </a:r>
          </a:p>
          <a:p>
            <a:pPr marL="0" indent="0">
              <a:buNone/>
            </a:pPr>
            <a:endParaRPr lang="en-GB" sz="7200" dirty="0"/>
          </a:p>
          <a:p>
            <a:pPr marL="0" indent="0">
              <a:buNone/>
            </a:pPr>
            <a:r>
              <a:rPr lang="en-GB" sz="8000" dirty="0"/>
              <a:t>Answer: The pizza menu was addressed to Mrs Eric </a:t>
            </a:r>
            <a:r>
              <a:rPr lang="en-GB" sz="8000" dirty="0" err="1"/>
              <a:t>Dumsday</a:t>
            </a:r>
            <a:r>
              <a:rPr lang="en-GB" sz="8000" dirty="0"/>
              <a:t>.</a:t>
            </a:r>
          </a:p>
        </p:txBody>
      </p:sp>
      <p:pic>
        <p:nvPicPr>
          <p:cNvPr id="4" name="Picture 4" descr="boy-catching-big-fish-with-fishing-rod-clipart-6212.jpg">
            <a:extLst>
              <a:ext uri="{FF2B5EF4-FFF2-40B4-BE49-F238E27FC236}">
                <a16:creationId xmlns:a16="http://schemas.microsoft.com/office/drawing/2014/main" id="{D9D57837-90C4-424B-9742-EE3A02B7E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740" y="4941168"/>
            <a:ext cx="2304257" cy="167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1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6260" y="-747463"/>
            <a:ext cx="7008574" cy="3024336"/>
          </a:xfrm>
        </p:spPr>
        <p:txBody>
          <a:bodyPr>
            <a:normAutofit/>
          </a:bodyPr>
          <a:lstStyle/>
          <a:p>
            <a:r>
              <a:rPr lang="en-GB" sz="2400" dirty="0"/>
              <a:t>Use your copy of the extract to answer </a:t>
            </a:r>
            <a:br>
              <a:rPr lang="en-GB" sz="2400" dirty="0"/>
            </a:br>
            <a:r>
              <a:rPr lang="en-GB" sz="2400" dirty="0"/>
              <a:t>these retrieval questions.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Write the answers in </a:t>
            </a:r>
            <a:r>
              <a:rPr lang="en-GB" sz="2400" dirty="0">
                <a:highlight>
                  <a:srgbClr val="00FF00"/>
                </a:highlight>
              </a:rPr>
              <a:t>full sentences </a:t>
            </a:r>
            <a:r>
              <a:rPr lang="en-GB" sz="2400" dirty="0"/>
              <a:t>in your</a:t>
            </a:r>
            <a:br>
              <a:rPr lang="en-GB" sz="2400" dirty="0"/>
            </a:br>
            <a:r>
              <a:rPr lang="en-GB" sz="2400" dirty="0"/>
              <a:t>green book.</a:t>
            </a:r>
            <a:br>
              <a:rPr lang="en-GB" sz="2400" dirty="0"/>
            </a:br>
            <a:endParaRPr lang="en-US" sz="24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FF75C-2619-4F46-AAE6-000C9D277491}"/>
              </a:ext>
            </a:extLst>
          </p:cNvPr>
          <p:cNvSpPr txBox="1"/>
          <p:nvPr/>
        </p:nvSpPr>
        <p:spPr>
          <a:xfrm>
            <a:off x="3286100" y="2636912"/>
            <a:ext cx="89747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GB" sz="2000" dirty="0"/>
              <a:t>Whose Birthday Party had Eric been invited to? </a:t>
            </a:r>
            <a:r>
              <a:rPr lang="en-GB" sz="1100" dirty="0"/>
              <a:t>(Page 7)</a:t>
            </a:r>
          </a:p>
          <a:p>
            <a:pPr marL="457200" indent="-457200">
              <a:buAutoNum type="arabicParenR"/>
            </a:pPr>
            <a:endParaRPr lang="en-GB" sz="2000" dirty="0"/>
          </a:p>
          <a:p>
            <a:pPr marL="457200" indent="-457200">
              <a:buAutoNum type="arabicParenR"/>
            </a:pPr>
            <a:r>
              <a:rPr lang="en-GB" sz="2000" dirty="0"/>
              <a:t>Who else has received and invite and who are they to Eric? </a:t>
            </a:r>
            <a:r>
              <a:rPr lang="en-GB" sz="1200" dirty="0"/>
              <a:t>(Page 8)</a:t>
            </a:r>
          </a:p>
          <a:p>
            <a:endParaRPr lang="en-GB" sz="2000" dirty="0"/>
          </a:p>
          <a:p>
            <a:r>
              <a:rPr lang="en-GB" sz="2000" dirty="0"/>
              <a:t>3) How does Eric end up sat on his cornflakes? </a:t>
            </a:r>
            <a:r>
              <a:rPr lang="en-GB" sz="1200" dirty="0"/>
              <a:t>(Page 9)</a:t>
            </a:r>
          </a:p>
          <a:p>
            <a:endParaRPr lang="en-GB" sz="1200" dirty="0"/>
          </a:p>
          <a:p>
            <a:r>
              <a:rPr lang="en-GB" dirty="0"/>
              <a:t>4) </a:t>
            </a:r>
            <a:r>
              <a:rPr lang="en-GB" sz="2000" dirty="0"/>
              <a:t>What was Eric playing when he got the waste paper bin stuck to his head? </a:t>
            </a:r>
            <a:r>
              <a:rPr lang="en-GB" sz="1200" dirty="0"/>
              <a:t>(Page 10)</a:t>
            </a:r>
          </a:p>
          <a:p>
            <a:endParaRPr lang="en-GB" sz="1200" dirty="0"/>
          </a:p>
          <a:p>
            <a:r>
              <a:rPr lang="en-GB" sz="1200" dirty="0"/>
              <a:t>5) </a:t>
            </a:r>
            <a:r>
              <a:rPr lang="en-GB" sz="2000" dirty="0"/>
              <a:t>What did Vinnie get top marks for at school? </a:t>
            </a:r>
            <a:r>
              <a:rPr lang="en-GB" sz="1200" dirty="0"/>
              <a:t>(Page 12)</a:t>
            </a:r>
          </a:p>
          <a:p>
            <a:endParaRPr lang="en-GB" sz="1200" dirty="0"/>
          </a:p>
          <a:p>
            <a:r>
              <a:rPr lang="en-GB" sz="1200" dirty="0"/>
              <a:t>6) </a:t>
            </a:r>
            <a:r>
              <a:rPr lang="en-GB" sz="2000" dirty="0"/>
              <a:t>What is Eric and Vinnie’s secret smile</a:t>
            </a:r>
            <a:r>
              <a:rPr lang="en-GB" sz="1200" dirty="0"/>
              <a:t>? </a:t>
            </a:r>
            <a:r>
              <a:rPr lang="en-GB" sz="1200"/>
              <a:t>(Page 12) </a:t>
            </a:r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5112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329</Words>
  <Application>Microsoft Office PowerPoint</Application>
  <PresentationFormat>Custom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Bodoni MT</vt:lpstr>
      <vt:lpstr>Calibri</vt:lpstr>
      <vt:lpstr>CCW Cursive Writing 12</vt:lpstr>
      <vt:lpstr>Century Gothic</vt:lpstr>
      <vt:lpstr>Times New Roman</vt:lpstr>
      <vt:lpstr>Books 16x9</vt:lpstr>
      <vt:lpstr>PowerPoint Presentation</vt:lpstr>
      <vt:lpstr>To complete today’s reading session  you will need to download the extract from:  The World Book Day website: Extracts - Aliens invaded my talent show          </vt:lpstr>
      <vt:lpstr>PowerPoint Presentation</vt:lpstr>
      <vt:lpstr>Today we are going to focus on our retrieval skills. </vt:lpstr>
      <vt:lpstr>Tips from Reggie</vt:lpstr>
      <vt:lpstr>Use your copy of the extract to answer  these retrieval questions.  Write the answers in full sentences in your green book.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2015-03-01T20:28:27Z</dcterms:created>
  <dcterms:modified xsi:type="dcterms:W3CDTF">2020-04-16T17:35:57Z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