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390" r:id="rId2"/>
    <p:sldId id="391" r:id="rId3"/>
    <p:sldId id="405" r:id="rId4"/>
    <p:sldId id="296" r:id="rId5"/>
    <p:sldId id="298" r:id="rId6"/>
    <p:sldId id="299" r:id="rId7"/>
    <p:sldId id="300" r:id="rId8"/>
    <p:sldId id="301" r:id="rId9"/>
    <p:sldId id="314" r:id="rId10"/>
    <p:sldId id="315" r:id="rId11"/>
    <p:sldId id="316" r:id="rId12"/>
    <p:sldId id="317" r:id="rId13"/>
    <p:sldId id="319" r:id="rId14"/>
    <p:sldId id="320" r:id="rId15"/>
    <p:sldId id="321" r:id="rId16"/>
    <p:sldId id="398" r:id="rId17"/>
    <p:sldId id="307" r:id="rId18"/>
    <p:sldId id="308" r:id="rId19"/>
    <p:sldId id="399" r:id="rId20"/>
    <p:sldId id="400" r:id="rId21"/>
    <p:sldId id="402" r:id="rId22"/>
    <p:sldId id="312" r:id="rId23"/>
    <p:sldId id="403" r:id="rId24"/>
    <p:sldId id="404" r:id="rId25"/>
    <p:sldId id="389" r:id="rId26"/>
    <p:sldId id="302" r:id="rId27"/>
    <p:sldId id="395" r:id="rId28"/>
    <p:sldId id="396" r:id="rId29"/>
    <p:sldId id="397" r:id="rId30"/>
    <p:sldId id="40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69"/>
    <p:restoredTop sz="87094"/>
  </p:normalViewPr>
  <p:slideViewPr>
    <p:cSldViewPr snapToGrid="0" snapToObjects="1">
      <p:cViewPr varScale="1">
        <p:scale>
          <a:sx n="75" d="100"/>
          <a:sy n="75" d="100"/>
        </p:scale>
        <p:origin x="1133"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2</a:t>
            </a:fld>
            <a:endParaRPr lang="en-US"/>
          </a:p>
        </p:txBody>
      </p:sp>
    </p:spTree>
    <p:extLst>
      <p:ext uri="{BB962C8B-B14F-4D97-AF65-F5344CB8AC3E}">
        <p14:creationId xmlns:p14="http://schemas.microsoft.com/office/powerpoint/2010/main" val="424164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 although there are other pronouns too.</a:t>
            </a:r>
          </a:p>
        </p:txBody>
      </p:sp>
      <p:sp>
        <p:nvSpPr>
          <p:cNvPr id="4" name="Slide Number Placeholder 3"/>
          <p:cNvSpPr>
            <a:spLocks noGrp="1"/>
          </p:cNvSpPr>
          <p:nvPr>
            <p:ph type="sldNum" sz="quarter" idx="5"/>
          </p:nvPr>
        </p:nvSpPr>
        <p:spPr/>
        <p:txBody>
          <a:bodyPr/>
          <a:lstStyle/>
          <a:p>
            <a:fld id="{48243A15-3835-D041-BBC0-8305408061B1}" type="slidenum">
              <a:rPr lang="en-US" smtClean="0"/>
              <a:t>11</a:t>
            </a:fld>
            <a:endParaRPr lang="en-US"/>
          </a:p>
        </p:txBody>
      </p:sp>
    </p:spTree>
    <p:extLst>
      <p:ext uri="{BB962C8B-B14F-4D97-AF65-F5344CB8AC3E}">
        <p14:creationId xmlns:p14="http://schemas.microsoft.com/office/powerpoint/2010/main" val="101755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essential, but definitely encouraged</a:t>
            </a:r>
          </a:p>
        </p:txBody>
      </p:sp>
      <p:sp>
        <p:nvSpPr>
          <p:cNvPr id="4" name="Slide Number Placeholder 3"/>
          <p:cNvSpPr>
            <a:spLocks noGrp="1"/>
          </p:cNvSpPr>
          <p:nvPr>
            <p:ph type="sldNum" sz="quarter" idx="5"/>
          </p:nvPr>
        </p:nvSpPr>
        <p:spPr/>
        <p:txBody>
          <a:bodyPr/>
          <a:lstStyle/>
          <a:p>
            <a:fld id="{48243A15-3835-D041-BBC0-8305408061B1}" type="slidenum">
              <a:rPr lang="en-US" smtClean="0"/>
              <a:t>12</a:t>
            </a:fld>
            <a:endParaRPr lang="en-US"/>
          </a:p>
        </p:txBody>
      </p:sp>
    </p:spTree>
    <p:extLst>
      <p:ext uri="{BB962C8B-B14F-4D97-AF65-F5344CB8AC3E}">
        <p14:creationId xmlns:p14="http://schemas.microsoft.com/office/powerpoint/2010/main" val="4211541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all relative clauses but they have</a:t>
            </a:r>
            <a:r>
              <a:rPr lang="en-GB" baseline="0" dirty="0"/>
              <a:t> different punctuation separating them. Tell chn that usually, brackets are for aside and dashes are for dramatic moments whilst commas are the norm. </a:t>
            </a:r>
          </a:p>
          <a:p>
            <a:r>
              <a:rPr lang="en-GB" baseline="0" dirty="0"/>
              <a:t>When teaching children the three different pieces of punctuation we use to separate relative clauses, whilst any can be used, we would mainly use dashes if the sentence was dramatic,</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13</a:t>
            </a:fld>
            <a:endParaRPr lang="en-GB"/>
          </a:p>
        </p:txBody>
      </p:sp>
    </p:spTree>
    <p:extLst>
      <p:ext uri="{BB962C8B-B14F-4D97-AF65-F5344CB8AC3E}">
        <p14:creationId xmlns:p14="http://schemas.microsoft.com/office/powerpoint/2010/main" val="161022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a:t>
            </a:r>
            <a:r>
              <a:rPr lang="en-GB" dirty="0" err="1"/>
              <a:t>chn</a:t>
            </a:r>
            <a:r>
              <a:rPr lang="en-GB" dirty="0"/>
              <a:t> that these</a:t>
            </a:r>
            <a:r>
              <a:rPr lang="en-GB" baseline="0" dirty="0"/>
              <a:t> are all grammatically correct (pick them apart) but commas or brackets would be the best decision here because this is not a dramatic sentence.</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14</a:t>
            </a:fld>
            <a:endParaRPr lang="en-GB"/>
          </a:p>
        </p:txBody>
      </p:sp>
    </p:spTree>
    <p:extLst>
      <p:ext uri="{BB962C8B-B14F-4D97-AF65-F5344CB8AC3E}">
        <p14:creationId xmlns:p14="http://schemas.microsoft.com/office/powerpoint/2010/main" val="69458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15</a:t>
            </a:fld>
            <a:endParaRPr lang="en-GB"/>
          </a:p>
        </p:txBody>
      </p:sp>
    </p:spTree>
    <p:extLst>
      <p:ext uri="{BB962C8B-B14F-4D97-AF65-F5344CB8AC3E}">
        <p14:creationId xmlns:p14="http://schemas.microsoft.com/office/powerpoint/2010/main" val="935462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is the error. Explain/discuss why.</a:t>
            </a:r>
          </a:p>
        </p:txBody>
      </p:sp>
      <p:sp>
        <p:nvSpPr>
          <p:cNvPr id="4" name="Slide Number Placeholder 3"/>
          <p:cNvSpPr>
            <a:spLocks noGrp="1"/>
          </p:cNvSpPr>
          <p:nvPr>
            <p:ph type="sldNum" sz="quarter" idx="10"/>
          </p:nvPr>
        </p:nvSpPr>
        <p:spPr/>
        <p:txBody>
          <a:bodyPr/>
          <a:lstStyle/>
          <a:p>
            <a:fld id="{1CFC01A4-4B27-4317-9F46-469E18D57763}" type="slidenum">
              <a:rPr lang="en-GB" smtClean="0"/>
              <a:t>17</a:t>
            </a:fld>
            <a:endParaRPr lang="en-GB"/>
          </a:p>
        </p:txBody>
      </p:sp>
    </p:spTree>
    <p:extLst>
      <p:ext uri="{BB962C8B-B14F-4D97-AF65-F5344CB8AC3E}">
        <p14:creationId xmlns:p14="http://schemas.microsoft.com/office/powerpoint/2010/main" val="4033434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18</a:t>
            </a:fld>
            <a:endParaRPr lang="en-GB"/>
          </a:p>
        </p:txBody>
      </p:sp>
    </p:spTree>
    <p:extLst>
      <p:ext uri="{BB962C8B-B14F-4D97-AF65-F5344CB8AC3E}">
        <p14:creationId xmlns:p14="http://schemas.microsoft.com/office/powerpoint/2010/main" val="1091563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subject of the sentence has been unnecessarily repeated. </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19</a:t>
            </a:fld>
            <a:endParaRPr lang="en-GB"/>
          </a:p>
        </p:txBody>
      </p:sp>
    </p:spTree>
    <p:extLst>
      <p:ext uri="{BB962C8B-B14F-4D97-AF65-F5344CB8AC3E}">
        <p14:creationId xmlns:p14="http://schemas.microsoft.com/office/powerpoint/2010/main" val="1501836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20</a:t>
            </a:fld>
            <a:endParaRPr lang="en-GB"/>
          </a:p>
        </p:txBody>
      </p:sp>
    </p:spTree>
    <p:extLst>
      <p:ext uri="{BB962C8B-B14F-4D97-AF65-F5344CB8AC3E}">
        <p14:creationId xmlns:p14="http://schemas.microsoft.com/office/powerpoint/2010/main" val="3563980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punctuation!</a:t>
            </a:r>
          </a:p>
        </p:txBody>
      </p:sp>
      <p:sp>
        <p:nvSpPr>
          <p:cNvPr id="4" name="Slide Number Placeholder 3"/>
          <p:cNvSpPr>
            <a:spLocks noGrp="1"/>
          </p:cNvSpPr>
          <p:nvPr>
            <p:ph type="sldNum" sz="quarter" idx="10"/>
          </p:nvPr>
        </p:nvSpPr>
        <p:spPr/>
        <p:txBody>
          <a:bodyPr/>
          <a:lstStyle/>
          <a:p>
            <a:fld id="{1CFC01A4-4B27-4317-9F46-469E18D57763}" type="slidenum">
              <a:rPr lang="en-GB" smtClean="0"/>
              <a:t>21</a:t>
            </a:fld>
            <a:endParaRPr lang="en-GB"/>
          </a:p>
        </p:txBody>
      </p:sp>
    </p:spTree>
    <p:extLst>
      <p:ext uri="{BB962C8B-B14F-4D97-AF65-F5344CB8AC3E}">
        <p14:creationId xmlns:p14="http://schemas.microsoft.com/office/powerpoint/2010/main" val="211488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3</a:t>
            </a:fld>
            <a:endParaRPr lang="en-US"/>
          </a:p>
        </p:txBody>
      </p:sp>
    </p:spTree>
    <p:extLst>
      <p:ext uri="{BB962C8B-B14F-4D97-AF65-F5344CB8AC3E}">
        <p14:creationId xmlns:p14="http://schemas.microsoft.com/office/powerpoint/2010/main" val="1287701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punctuation!</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22</a:t>
            </a:fld>
            <a:endParaRPr lang="en-GB"/>
          </a:p>
        </p:txBody>
      </p:sp>
    </p:spTree>
    <p:extLst>
      <p:ext uri="{BB962C8B-B14F-4D97-AF65-F5344CB8AC3E}">
        <p14:creationId xmlns:p14="http://schemas.microsoft.com/office/powerpoint/2010/main" val="745219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of relative clause</a:t>
            </a:r>
            <a:r>
              <a:rPr lang="en-GB" baseline="0" dirty="0"/>
              <a:t> learning. Unpick each box + the vocab that goes with it (subject/noun/relative pronoun/verb etc). Then, rearrange the boxes (will need correct punctuation at the end of the sentence.</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23</a:t>
            </a:fld>
            <a:endParaRPr lang="en-GB"/>
          </a:p>
        </p:txBody>
      </p:sp>
    </p:spTree>
    <p:extLst>
      <p:ext uri="{BB962C8B-B14F-4D97-AF65-F5344CB8AC3E}">
        <p14:creationId xmlns:p14="http://schemas.microsoft.com/office/powerpoint/2010/main" val="2569944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24</a:t>
            </a:fld>
            <a:endParaRPr lang="en-GB"/>
          </a:p>
        </p:txBody>
      </p:sp>
    </p:spTree>
    <p:extLst>
      <p:ext uri="{BB962C8B-B14F-4D97-AF65-F5344CB8AC3E}">
        <p14:creationId xmlns:p14="http://schemas.microsoft.com/office/powerpoint/2010/main" val="648002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following slides will be SATS questions based on what they have just learnt</a:t>
            </a:r>
          </a:p>
        </p:txBody>
      </p:sp>
      <p:sp>
        <p:nvSpPr>
          <p:cNvPr id="4" name="Slide Number Placeholder 3"/>
          <p:cNvSpPr>
            <a:spLocks noGrp="1"/>
          </p:cNvSpPr>
          <p:nvPr>
            <p:ph type="sldNum" sz="quarter" idx="5"/>
          </p:nvPr>
        </p:nvSpPr>
        <p:spPr/>
        <p:txBody>
          <a:bodyPr/>
          <a:lstStyle/>
          <a:p>
            <a:fld id="{48243A15-3835-D041-BBC0-8305408061B1}" type="slidenum">
              <a:rPr lang="en-US" smtClean="0"/>
              <a:t>25</a:t>
            </a:fld>
            <a:endParaRPr lang="en-US"/>
          </a:p>
        </p:txBody>
      </p:sp>
    </p:spTree>
    <p:extLst>
      <p:ext uri="{BB962C8B-B14F-4D97-AF65-F5344CB8AC3E}">
        <p14:creationId xmlns:p14="http://schemas.microsoft.com/office/powerpoint/2010/main" val="1643162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is next to our school</a:t>
            </a:r>
          </a:p>
          <a:p>
            <a:r>
              <a:rPr lang="en-GB" dirty="0"/>
              <a:t>Encourage children to check the rest of the sentence makes sense if the relative clause is removed.</a:t>
            </a:r>
          </a:p>
        </p:txBody>
      </p:sp>
      <p:sp>
        <p:nvSpPr>
          <p:cNvPr id="4" name="Slide Number Placeholder 3"/>
          <p:cNvSpPr>
            <a:spLocks noGrp="1"/>
          </p:cNvSpPr>
          <p:nvPr>
            <p:ph type="sldNum" sz="quarter" idx="10"/>
          </p:nvPr>
        </p:nvSpPr>
        <p:spPr/>
        <p:txBody>
          <a:bodyPr/>
          <a:lstStyle/>
          <a:p>
            <a:fld id="{1CFC01A4-4B27-4317-9F46-469E18D57763}" type="slidenum">
              <a:rPr lang="en-GB" smtClean="0"/>
              <a:t>26</a:t>
            </a:fld>
            <a:endParaRPr lang="en-GB"/>
          </a:p>
        </p:txBody>
      </p:sp>
    </p:spTree>
    <p:extLst>
      <p:ext uri="{BB962C8B-B14F-4D97-AF65-F5344CB8AC3E}">
        <p14:creationId xmlns:p14="http://schemas.microsoft.com/office/powerpoint/2010/main" val="3082919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Correct answer is the first one. Encourage children to pick sentence apart – main clause, relative clause, relative pronoun. Just because it doesn’t have the punctuation, it can still be a relative clause.</a:t>
            </a:r>
          </a:p>
          <a:p>
            <a:r>
              <a:rPr lang="en-GB" dirty="0"/>
              <a:t>Take</a:t>
            </a:r>
            <a:r>
              <a:rPr lang="en-GB" baseline="0" dirty="0"/>
              <a:t> care with the 3</a:t>
            </a:r>
            <a:r>
              <a:rPr lang="en-GB" baseline="30000" dirty="0"/>
              <a:t>rd</a:t>
            </a:r>
            <a:r>
              <a:rPr lang="en-GB" baseline="0" dirty="0"/>
              <a:t> one down – why might some children think that it is correct? (It has the word THAT in the sentence). </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27</a:t>
            </a:fld>
            <a:endParaRPr lang="en-GB"/>
          </a:p>
        </p:txBody>
      </p:sp>
    </p:spTree>
    <p:extLst>
      <p:ext uri="{BB962C8B-B14F-4D97-AF65-F5344CB8AC3E}">
        <p14:creationId xmlns:p14="http://schemas.microsoft.com/office/powerpoint/2010/main" val="969343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children that it is the whole clause, not just the pronoun.</a:t>
            </a:r>
          </a:p>
          <a:p>
            <a:r>
              <a:rPr lang="en-GB" dirty="0"/>
              <a:t>1. that came to our town</a:t>
            </a:r>
          </a:p>
          <a:p>
            <a:r>
              <a:rPr lang="en-GB" dirty="0"/>
              <a:t>2. Who lives in Australia</a:t>
            </a:r>
          </a:p>
          <a:p>
            <a:r>
              <a:rPr lang="en-GB" dirty="0"/>
              <a:t>3. Whose rabbit I look after</a:t>
            </a:r>
          </a:p>
        </p:txBody>
      </p:sp>
      <p:sp>
        <p:nvSpPr>
          <p:cNvPr id="4" name="Slide Number Placeholder 3"/>
          <p:cNvSpPr>
            <a:spLocks noGrp="1"/>
          </p:cNvSpPr>
          <p:nvPr>
            <p:ph type="sldNum" sz="quarter" idx="10"/>
          </p:nvPr>
        </p:nvSpPr>
        <p:spPr/>
        <p:txBody>
          <a:bodyPr/>
          <a:lstStyle/>
          <a:p>
            <a:fld id="{1CFC01A4-4B27-4317-9F46-469E18D57763}" type="slidenum">
              <a:rPr lang="en-GB" smtClean="0"/>
              <a:t>28</a:t>
            </a:fld>
            <a:endParaRPr lang="en-GB"/>
          </a:p>
        </p:txBody>
      </p:sp>
    </p:spTree>
    <p:extLst>
      <p:ext uri="{BB962C8B-B14F-4D97-AF65-F5344CB8AC3E}">
        <p14:creationId xmlns:p14="http://schemas.microsoft.com/office/powerpoint/2010/main" val="3241035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Box 1 is the subject/noun. Box 2 is the relative clause. Box 3 is a phrase. Box 4 is an adverbial. See if children can explain any of these. </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29</a:t>
            </a:fld>
            <a:endParaRPr lang="en-GB"/>
          </a:p>
        </p:txBody>
      </p:sp>
    </p:spTree>
    <p:extLst>
      <p:ext uri="{BB962C8B-B14F-4D97-AF65-F5344CB8AC3E}">
        <p14:creationId xmlns:p14="http://schemas.microsoft.com/office/powerpoint/2010/main" val="2417562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Green, who is in my class, went to Spain over the summer.</a:t>
            </a:r>
          </a:p>
        </p:txBody>
      </p:sp>
      <p:sp>
        <p:nvSpPr>
          <p:cNvPr id="4" name="Slide Number Placeholder 3"/>
          <p:cNvSpPr>
            <a:spLocks noGrp="1"/>
          </p:cNvSpPr>
          <p:nvPr>
            <p:ph type="sldNum" sz="quarter" idx="10"/>
          </p:nvPr>
        </p:nvSpPr>
        <p:spPr/>
        <p:txBody>
          <a:bodyPr/>
          <a:lstStyle/>
          <a:p>
            <a:fld id="{1CFC01A4-4B27-4317-9F46-469E18D57763}" type="slidenum">
              <a:rPr lang="en-GB" smtClean="0"/>
              <a:t>30</a:t>
            </a:fld>
            <a:endParaRPr lang="en-GB"/>
          </a:p>
        </p:txBody>
      </p:sp>
    </p:spTree>
    <p:extLst>
      <p:ext uri="{BB962C8B-B14F-4D97-AF65-F5344CB8AC3E}">
        <p14:creationId xmlns:p14="http://schemas.microsoft.com/office/powerpoint/2010/main" val="122393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now recapped all essential year 5 grammar and punctuation. Today’s focus is a recap of relative clauses. I have found that children are able to identify them and accurately use them in our SPAG lessons, but are not using them often enough in their writing. Also, they should be familiar with the relative clause and the relative pronoun.</a:t>
            </a:r>
          </a:p>
          <a:p>
            <a:endParaRPr lang="en-GB" dirty="0"/>
          </a:p>
          <a:p>
            <a:r>
              <a:rPr lang="en-GB" dirty="0"/>
              <a:t>Subject</a:t>
            </a:r>
            <a:r>
              <a:rPr lang="en-GB" baseline="0" dirty="0"/>
              <a:t> knowledge – you can have clauses within sentences that do not use who, which or that but they are not relative. Other types of words may be: where, when, whose. </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4</a:t>
            </a:fld>
            <a:endParaRPr lang="en-GB"/>
          </a:p>
        </p:txBody>
      </p:sp>
    </p:spTree>
    <p:extLst>
      <p:ext uri="{BB962C8B-B14F-4D97-AF65-F5344CB8AC3E}">
        <p14:creationId xmlns:p14="http://schemas.microsoft.com/office/powerpoint/2010/main" val="124954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 if this is</a:t>
            </a:r>
            <a:r>
              <a:rPr lang="en-GB" baseline="0" dirty="0"/>
              <a:t> a complete sentence and how do they know. Tell children that this does not have a relative clause in it yet because it does not have a relative pronoun (who, which, that).</a:t>
            </a:r>
          </a:p>
          <a:p>
            <a:r>
              <a:rPr lang="en-GB" baseline="0" dirty="0"/>
              <a:t>Show relative clause and completely unpick, demonstrating that if we take the clause out again, the sentence still makes sense. Identify the relative pronoun and show the purpose of the commas. </a:t>
            </a:r>
          </a:p>
          <a:p>
            <a:r>
              <a:rPr lang="en-GB" baseline="0" dirty="0"/>
              <a:t>Subject knowledge – the commas separate the main clause (the part that makes sense) from the relative clause. </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5</a:t>
            </a:fld>
            <a:endParaRPr lang="en-GB"/>
          </a:p>
        </p:txBody>
      </p:sp>
    </p:spTree>
    <p:extLst>
      <p:ext uri="{BB962C8B-B14F-4D97-AF65-F5344CB8AC3E}">
        <p14:creationId xmlns:p14="http://schemas.microsoft.com/office/powerpoint/2010/main" val="4263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as last slide. ‘Who’ is relative pronoun. Why are the commas important? Does the clause</a:t>
            </a:r>
            <a:r>
              <a:rPr lang="en-GB" baseline="0" dirty="0"/>
              <a:t> make sense on its own – no! Continually emphasise the expected vocab i.e. subject, verb, object. </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6</a:t>
            </a:fld>
            <a:endParaRPr lang="en-GB"/>
          </a:p>
        </p:txBody>
      </p:sp>
    </p:spTree>
    <p:extLst>
      <p:ext uri="{BB962C8B-B14F-4D97-AF65-F5344CB8AC3E}">
        <p14:creationId xmlns:p14="http://schemas.microsoft.com/office/powerpoint/2010/main" val="220814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discussion. </a:t>
            </a:r>
          </a:p>
          <a:p>
            <a:r>
              <a:rPr lang="en-GB" dirty="0"/>
              <a:t>This time, relative pronoun - which</a:t>
            </a:r>
          </a:p>
        </p:txBody>
      </p:sp>
      <p:sp>
        <p:nvSpPr>
          <p:cNvPr id="4" name="Slide Number Placeholder 3"/>
          <p:cNvSpPr>
            <a:spLocks noGrp="1"/>
          </p:cNvSpPr>
          <p:nvPr>
            <p:ph type="sldNum" sz="quarter" idx="10"/>
          </p:nvPr>
        </p:nvSpPr>
        <p:spPr/>
        <p:txBody>
          <a:bodyPr/>
          <a:lstStyle/>
          <a:p>
            <a:fld id="{1CFC01A4-4B27-4317-9F46-469E18D57763}" type="slidenum">
              <a:rPr lang="en-GB" smtClean="0"/>
              <a:t>7</a:t>
            </a:fld>
            <a:endParaRPr lang="en-GB"/>
          </a:p>
        </p:txBody>
      </p:sp>
    </p:spTree>
    <p:extLst>
      <p:ext uri="{BB962C8B-B14F-4D97-AF65-F5344CB8AC3E}">
        <p14:creationId xmlns:p14="http://schemas.microsoft.com/office/powerpoint/2010/main" val="276847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to complete the sentences (discussion welcomed). On the last example, children to insert the commas too.</a:t>
            </a:r>
          </a:p>
          <a:p>
            <a:r>
              <a:rPr lang="en-GB" dirty="0"/>
              <a:t>There are no right/wrong answers as long as they make sense.</a:t>
            </a:r>
          </a:p>
          <a:p>
            <a:r>
              <a:rPr lang="en-GB" dirty="0"/>
              <a:t>People – should start with who as relative pronoun</a:t>
            </a:r>
          </a:p>
          <a:p>
            <a:r>
              <a:rPr lang="en-GB" dirty="0"/>
              <a:t>Encourage children to pick apart and explain sentence after. What is the main clause? What is the relative clause? What is the relative pronoun? Subject? Verb? Has it got an object&gt;</a:t>
            </a:r>
          </a:p>
        </p:txBody>
      </p:sp>
      <p:sp>
        <p:nvSpPr>
          <p:cNvPr id="4" name="Slide Number Placeholder 3"/>
          <p:cNvSpPr>
            <a:spLocks noGrp="1"/>
          </p:cNvSpPr>
          <p:nvPr>
            <p:ph type="sldNum" sz="quarter" idx="10"/>
          </p:nvPr>
        </p:nvSpPr>
        <p:spPr/>
        <p:txBody>
          <a:bodyPr/>
          <a:lstStyle/>
          <a:p>
            <a:fld id="{1CFC01A4-4B27-4317-9F46-469E18D57763}" type="slidenum">
              <a:rPr lang="en-GB" smtClean="0"/>
              <a:t>8</a:t>
            </a:fld>
            <a:endParaRPr lang="en-GB"/>
          </a:p>
        </p:txBody>
      </p:sp>
    </p:spTree>
    <p:extLst>
      <p:ext uri="{BB962C8B-B14F-4D97-AF65-F5344CB8AC3E}">
        <p14:creationId xmlns:p14="http://schemas.microsoft.com/office/powerpoint/2010/main" val="25522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a:t>
            </a:r>
          </a:p>
        </p:txBody>
      </p:sp>
      <p:sp>
        <p:nvSpPr>
          <p:cNvPr id="4" name="Slide Number Placeholder 3"/>
          <p:cNvSpPr>
            <a:spLocks noGrp="1"/>
          </p:cNvSpPr>
          <p:nvPr>
            <p:ph type="sldNum" sz="quarter" idx="5"/>
          </p:nvPr>
        </p:nvSpPr>
        <p:spPr/>
        <p:txBody>
          <a:bodyPr/>
          <a:lstStyle/>
          <a:p>
            <a:fld id="{48243A15-3835-D041-BBC0-8305408061B1}" type="slidenum">
              <a:rPr lang="en-US" smtClean="0"/>
              <a:t>9</a:t>
            </a:fld>
            <a:endParaRPr lang="en-US"/>
          </a:p>
        </p:txBody>
      </p:sp>
    </p:spTree>
    <p:extLst>
      <p:ext uri="{BB962C8B-B14F-4D97-AF65-F5344CB8AC3E}">
        <p14:creationId xmlns:p14="http://schemas.microsoft.com/office/powerpoint/2010/main" val="207443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a:t>
            </a:r>
          </a:p>
        </p:txBody>
      </p:sp>
      <p:sp>
        <p:nvSpPr>
          <p:cNvPr id="4" name="Slide Number Placeholder 3"/>
          <p:cNvSpPr>
            <a:spLocks noGrp="1"/>
          </p:cNvSpPr>
          <p:nvPr>
            <p:ph type="sldNum" sz="quarter" idx="5"/>
          </p:nvPr>
        </p:nvSpPr>
        <p:spPr/>
        <p:txBody>
          <a:bodyPr/>
          <a:lstStyle/>
          <a:p>
            <a:fld id="{48243A15-3835-D041-BBC0-8305408061B1}" type="slidenum">
              <a:rPr lang="en-US" smtClean="0"/>
              <a:t>10</a:t>
            </a:fld>
            <a:endParaRPr lang="en-US"/>
          </a:p>
        </p:txBody>
      </p:sp>
    </p:spTree>
    <p:extLst>
      <p:ext uri="{BB962C8B-B14F-4D97-AF65-F5344CB8AC3E}">
        <p14:creationId xmlns:p14="http://schemas.microsoft.com/office/powerpoint/2010/main" val="80559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5/14/2020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5/14/2020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Bzq6gx6veAhXJIsAKHd5ADugQjRx6BAgBEAU&amp;url=https://openclipart.org/tags/steam%20train&amp;psig=AOvVaw1GPTsYA6ZnYNakWmwuWsOQ&amp;ust=154089926780083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L_PC-2MneAhXLy6QKHR3mBkwQjRx6BAgBEAU&amp;url=https://www.pinterest.com/pin/323625923207349909/&amp;psig=AOvVaw0obqMJpuxtmfWuzNO2xOED&amp;ust=154193469105562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L_PC-2MneAhXLy6QKHR3mBkwQjRx6BAgBEAU&amp;url=https://www.pinterest.com/pin/323625923207349909/&amp;psig=AOvVaw0obqMJpuxtmfWuzNO2xOED&amp;ust=154193469105562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L_PC-2MneAhXLy6QKHR3mBkwQjRx6BAgBEAU&amp;url=https://www.pinterest.com/pin/323625923207349909/&amp;psig=AOvVaw0obqMJpuxtmfWuzNO2xOED&amp;ust=154193469105562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L_PC-2MneAhXLy6QKHR3mBkwQjRx6BAgBEAU&amp;url=https://www.pinterest.com/pin/323625923207349909/&amp;psig=AOvVaw0obqMJpuxtmfWuzNO2xOED&amp;ust=15419346910556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L_PC-2MneAhXLy6QKHR3mBkwQjRx6BAgBEAU&amp;url=https://www.pinterest.com/pin/323625923207349909/&amp;psig=AOvVaw0obqMJpuxtmfWuzNO2xOED&amp;ust=154193469105562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L_PC-2MneAhXLy6QKHR3mBkwQjRx6BAgBEAU&amp;url=https://www.pinterest.com/pin/323625923207349909/&amp;psig=AOvVaw0obqMJpuxtmfWuzNO2xOED&amp;ust=154193469105562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yvO_H5N3eAhVNxYUKHaAWACoQjRx6BAgBEAU&amp;url=https://marysdrawing.me/2018/07/02/clipart-of-writing/free-writing-clipart-writers-clip-art-free-clipart-panda-free-clipart-images-clipart-16-clipart-of-writing/&amp;psig=AOvVaw1Rr6o6s6NDoHYPQU5G-4aH&amp;ust=154262512611619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Bo-u_xaveAhVMK8AKHTjzBvsQjRx6BAgBEAU&amp;url=https://melbournechapter.net/explore/grammar-clipart/&amp;psig=AOvVaw0557f2XfJXHDttINiCc9ji&amp;ust=154089879917083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A picture containing drawing, mirror&#10;&#10;Description automatically generated">
            <a:extLst>
              <a:ext uri="{FF2B5EF4-FFF2-40B4-BE49-F238E27FC236}">
                <a16:creationId xmlns:a16="http://schemas.microsoft.com/office/drawing/2014/main" id="{E7934DB3-9A8F-1649-A1A8-B2E318B86A36}"/>
              </a:ext>
            </a:extLst>
          </p:cNvPr>
          <p:cNvPicPr>
            <a:picLocks noChangeAspect="1"/>
          </p:cNvPicPr>
          <p:nvPr/>
        </p:nvPicPr>
        <p:blipFill rotWithShape="1">
          <a:blip r:embed="rId7"/>
          <a:srcRect b="6250"/>
          <a:stretch/>
        </p:blipFill>
        <p:spPr>
          <a:xfrm>
            <a:off x="20" y="10"/>
            <a:ext cx="12191980" cy="6857990"/>
          </a:xfrm>
          <a:prstGeom prst="rect">
            <a:avLst/>
          </a:prstGeom>
        </p:spPr>
      </p:pic>
    </p:spTree>
    <p:extLst>
      <p:ext uri="{BB962C8B-B14F-4D97-AF65-F5344CB8AC3E}">
        <p14:creationId xmlns:p14="http://schemas.microsoft.com/office/powerpoint/2010/main" val="345968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True or false?</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Relative clauses are a sentence. </a:t>
            </a:r>
          </a:p>
        </p:txBody>
      </p:sp>
      <p:pic>
        <p:nvPicPr>
          <p:cNvPr id="4098" name="Picture 2" descr="Image result for gramma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3677601"/>
            <a:ext cx="3366558" cy="296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True or false?</a:t>
            </a:r>
          </a:p>
        </p:txBody>
      </p:sp>
      <p:sp>
        <p:nvSpPr>
          <p:cNvPr id="3" name="Content Placeholder 2"/>
          <p:cNvSpPr>
            <a:spLocks noGrp="1"/>
          </p:cNvSpPr>
          <p:nvPr>
            <p:ph idx="1"/>
          </p:nvPr>
        </p:nvSpPr>
        <p:spPr>
          <a:xfrm>
            <a:off x="1103312" y="2052918"/>
            <a:ext cx="9581621" cy="4195481"/>
          </a:xfrm>
        </p:spPr>
        <p:txBody>
          <a:bodyPr>
            <a:normAutofit/>
          </a:bodyPr>
          <a:lstStyle/>
          <a:p>
            <a:pPr marL="0" indent="0">
              <a:buNone/>
            </a:pPr>
            <a:r>
              <a:rPr lang="en-GB" sz="3200" dirty="0">
                <a:latin typeface="Arial Rounded MT Bold" panose="020F0704030504030204" pitchFamily="34" charset="0"/>
              </a:rPr>
              <a:t>Relative clauses start with who, which or that.</a:t>
            </a:r>
          </a:p>
        </p:txBody>
      </p:sp>
      <p:pic>
        <p:nvPicPr>
          <p:cNvPr id="7170" name="Picture 2" descr="Image result for gramma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17" y="3717032"/>
            <a:ext cx="67532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3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True or false?</a:t>
            </a:r>
          </a:p>
        </p:txBody>
      </p:sp>
      <p:sp>
        <p:nvSpPr>
          <p:cNvPr id="3" name="Content Placeholder 2"/>
          <p:cNvSpPr>
            <a:spLocks noGrp="1"/>
          </p:cNvSpPr>
          <p:nvPr>
            <p:ph idx="1"/>
          </p:nvPr>
        </p:nvSpPr>
        <p:spPr/>
        <p:txBody>
          <a:bodyPr>
            <a:normAutofit/>
          </a:bodyPr>
          <a:lstStyle/>
          <a:p>
            <a:pPr marL="0" indent="0">
              <a:buNone/>
            </a:pPr>
            <a:r>
              <a:rPr lang="en-GB" sz="2800" dirty="0">
                <a:latin typeface="Arial Rounded MT Bold" panose="020F0704030504030204" pitchFamily="34" charset="0"/>
              </a:rPr>
              <a:t>Relative clauses need punctuation to separate them from the other part of the sentence.</a:t>
            </a:r>
          </a:p>
        </p:txBody>
      </p:sp>
      <p:pic>
        <p:nvPicPr>
          <p:cNvPr id="6146" name="Picture 2" descr="Image result for gramma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7" y="3573017"/>
            <a:ext cx="3838575"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65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Are these all relative clauses?</a:t>
            </a:r>
          </a:p>
        </p:txBody>
      </p:sp>
      <p:sp>
        <p:nvSpPr>
          <p:cNvPr id="3" name="Content Placeholder 2"/>
          <p:cNvSpPr>
            <a:spLocks noGrp="1"/>
          </p:cNvSpPr>
          <p:nvPr>
            <p:ph idx="1"/>
          </p:nvPr>
        </p:nvSpPr>
        <p:spPr>
          <a:xfrm>
            <a:off x="1524000" y="1600200"/>
            <a:ext cx="9144000" cy="5257800"/>
          </a:xfrm>
        </p:spPr>
        <p:txBody>
          <a:bodyPr>
            <a:normAutofit/>
          </a:bodyPr>
          <a:lstStyle/>
          <a:p>
            <a:pPr marL="0" indent="0" algn="ctr">
              <a:buNone/>
            </a:pPr>
            <a:endParaRPr lang="en-GB" sz="2400" dirty="0">
              <a:latin typeface="SassoonCRInfant" panose="02010503020300020003" pitchFamily="2" charset="0"/>
            </a:endParaRPr>
          </a:p>
          <a:p>
            <a:pPr marL="0" indent="0" algn="ctr">
              <a:buNone/>
            </a:pPr>
            <a:r>
              <a:rPr lang="en-GB" sz="2400" dirty="0">
                <a:latin typeface="SassoonCRInfant" panose="02010503020300020003" pitchFamily="2" charset="0"/>
              </a:rPr>
              <a:t>Makayla, who needed the money, took on a second job.</a:t>
            </a:r>
          </a:p>
          <a:p>
            <a:pPr marL="0" indent="0" algn="ctr">
              <a:buNone/>
            </a:pPr>
            <a:endParaRPr lang="en-GB" sz="2400" dirty="0">
              <a:latin typeface="SassoonCRInfant" panose="02010503020300020003" pitchFamily="2" charset="0"/>
            </a:endParaRPr>
          </a:p>
          <a:p>
            <a:pPr marL="0" indent="0" algn="ctr">
              <a:buNone/>
            </a:pPr>
            <a:r>
              <a:rPr lang="en-GB" sz="2400" dirty="0">
                <a:latin typeface="SassoonCRInfant" panose="02010503020300020003" pitchFamily="2" charset="0"/>
              </a:rPr>
              <a:t>Makayla (who needed the money) took on a second job.</a:t>
            </a:r>
          </a:p>
          <a:p>
            <a:pPr marL="0" indent="0" algn="ctr">
              <a:buNone/>
            </a:pPr>
            <a:endParaRPr lang="en-GB" sz="2400" dirty="0">
              <a:latin typeface="SassoonCRInfant" panose="02010503020300020003" pitchFamily="2" charset="0"/>
            </a:endParaRPr>
          </a:p>
          <a:p>
            <a:pPr marL="0" indent="0" algn="ctr">
              <a:buNone/>
            </a:pPr>
            <a:r>
              <a:rPr lang="en-GB" sz="2400" dirty="0">
                <a:latin typeface="SassoonCRInfant" panose="02010503020300020003" pitchFamily="2" charset="0"/>
              </a:rPr>
              <a:t>Makayla – who needed the money – took on a second job.</a:t>
            </a:r>
          </a:p>
        </p:txBody>
      </p:sp>
      <p:pic>
        <p:nvPicPr>
          <p:cNvPr id="5" name="Picture 4" descr="A close up of a keyboard&#10;&#10;Description automatically generated">
            <a:extLst>
              <a:ext uri="{FF2B5EF4-FFF2-40B4-BE49-F238E27FC236}">
                <a16:creationId xmlns:a16="http://schemas.microsoft.com/office/drawing/2014/main" id="{020534EF-BF56-FB4A-9001-50E8A6C6A0E0}"/>
              </a:ext>
            </a:extLst>
          </p:cNvPr>
          <p:cNvPicPr>
            <a:picLocks noChangeAspect="1"/>
          </p:cNvPicPr>
          <p:nvPr/>
        </p:nvPicPr>
        <p:blipFill>
          <a:blip r:embed="rId3"/>
          <a:stretch>
            <a:fillRect/>
          </a:stretch>
        </p:blipFill>
        <p:spPr>
          <a:xfrm>
            <a:off x="4478867" y="4568470"/>
            <a:ext cx="3234266" cy="2156177"/>
          </a:xfrm>
          <a:prstGeom prst="rect">
            <a:avLst/>
          </a:prstGeom>
        </p:spPr>
      </p:pic>
    </p:spTree>
    <p:extLst>
      <p:ext uri="{BB962C8B-B14F-4D97-AF65-F5344CB8AC3E}">
        <p14:creationId xmlns:p14="http://schemas.microsoft.com/office/powerpoint/2010/main" val="142369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Punctuation decision</a:t>
            </a:r>
          </a:p>
        </p:txBody>
      </p:sp>
      <p:sp>
        <p:nvSpPr>
          <p:cNvPr id="3" name="Content Placeholder 2"/>
          <p:cNvSpPr>
            <a:spLocks noGrp="1"/>
          </p:cNvSpPr>
          <p:nvPr>
            <p:ph idx="1"/>
          </p:nvPr>
        </p:nvSpPr>
        <p:spPr>
          <a:xfrm>
            <a:off x="1524000" y="1600200"/>
            <a:ext cx="9144000" cy="5257800"/>
          </a:xfrm>
        </p:spPr>
        <p:txBody>
          <a:bodyPr>
            <a:normAutofit/>
          </a:bodyPr>
          <a:lstStyle/>
          <a:p>
            <a:pPr marL="0" indent="0" algn="ctr">
              <a:buNone/>
            </a:pPr>
            <a:endParaRPr lang="en-GB" sz="2400" dirty="0">
              <a:latin typeface="SassoonCRInfant" panose="02010503020300020003" pitchFamily="2" charset="0"/>
            </a:endParaRPr>
          </a:p>
          <a:p>
            <a:pPr marL="0" indent="0" algn="ctr">
              <a:buNone/>
            </a:pPr>
            <a:r>
              <a:rPr lang="en-GB" dirty="0">
                <a:latin typeface="SassoonCRInfant" panose="02010503020300020003" pitchFamily="2" charset="0"/>
              </a:rPr>
              <a:t>Mr. </a:t>
            </a:r>
            <a:r>
              <a:rPr lang="en-GB" dirty="0" err="1">
                <a:latin typeface="SassoonCRInfant" panose="02010503020300020003" pitchFamily="2" charset="0"/>
              </a:rPr>
              <a:t>Podgett</a:t>
            </a:r>
            <a:r>
              <a:rPr lang="en-GB" dirty="0">
                <a:latin typeface="SassoonCRInfant" panose="02010503020300020003" pitchFamily="2" charset="0"/>
              </a:rPr>
              <a:t>, who travelled from King’s Cross Station, stopped to get his shoes shined.</a:t>
            </a:r>
          </a:p>
          <a:p>
            <a:pPr marL="0" indent="0" algn="ctr">
              <a:buNone/>
            </a:pPr>
            <a:endParaRPr lang="en-GB" dirty="0">
              <a:latin typeface="SassoonCRInfant" panose="02010503020300020003" pitchFamily="2" charset="0"/>
            </a:endParaRPr>
          </a:p>
          <a:p>
            <a:pPr marL="0" indent="0" algn="ctr">
              <a:buNone/>
            </a:pPr>
            <a:r>
              <a:rPr lang="en-GB" dirty="0">
                <a:latin typeface="SassoonCRInfant" panose="02010503020300020003" pitchFamily="2" charset="0"/>
              </a:rPr>
              <a:t>Mr. </a:t>
            </a:r>
            <a:r>
              <a:rPr lang="en-GB" dirty="0" err="1">
                <a:latin typeface="SassoonCRInfant" panose="02010503020300020003" pitchFamily="2" charset="0"/>
              </a:rPr>
              <a:t>Podgett</a:t>
            </a:r>
            <a:r>
              <a:rPr lang="en-GB" dirty="0">
                <a:latin typeface="SassoonCRInfant" panose="02010503020300020003" pitchFamily="2" charset="0"/>
              </a:rPr>
              <a:t> (who travelled from King’s Cross Station) stopped to get his shoes shined. </a:t>
            </a:r>
          </a:p>
          <a:p>
            <a:pPr marL="0" indent="0" algn="ctr">
              <a:buNone/>
            </a:pPr>
            <a:endParaRPr lang="en-GB" dirty="0">
              <a:latin typeface="SassoonCRInfant" panose="02010503020300020003" pitchFamily="2" charset="0"/>
            </a:endParaRPr>
          </a:p>
          <a:p>
            <a:pPr marL="0" indent="0" algn="ctr">
              <a:buNone/>
            </a:pPr>
            <a:r>
              <a:rPr lang="en-GB" sz="1900" dirty="0">
                <a:latin typeface="SassoonCRInfant" panose="02010503020300020003" pitchFamily="2" charset="0"/>
              </a:rPr>
              <a:t>Mr. </a:t>
            </a:r>
            <a:r>
              <a:rPr lang="en-GB" sz="1900" dirty="0" err="1">
                <a:latin typeface="SassoonCRInfant" panose="02010503020300020003" pitchFamily="2" charset="0"/>
              </a:rPr>
              <a:t>Podgett</a:t>
            </a:r>
            <a:r>
              <a:rPr lang="en-GB" sz="1900" dirty="0">
                <a:latin typeface="SassoonCRInfant" panose="02010503020300020003" pitchFamily="2" charset="0"/>
              </a:rPr>
              <a:t> – who travelled from King’s Cross Station – stopped to get his shoes shined. </a:t>
            </a:r>
          </a:p>
          <a:p>
            <a:pPr marL="0" indent="0" algn="ctr">
              <a:buNone/>
            </a:pPr>
            <a:r>
              <a:rPr lang="en-GB" dirty="0">
                <a:latin typeface="SassoonCRInfant" panose="02010503020300020003" pitchFamily="2" charset="0"/>
              </a:rPr>
              <a:t> </a:t>
            </a:r>
          </a:p>
        </p:txBody>
      </p:sp>
      <p:sp>
        <p:nvSpPr>
          <p:cNvPr id="4" name="AutoShape 2" descr="Image result for steam train clipart">
            <a:hlinkClick r:id="rId3"/>
          </p:cNvPr>
          <p:cNvSpPr>
            <a:spLocks noChangeAspect="1" noChangeArrowheads="1"/>
          </p:cNvSpPr>
          <p:nvPr/>
        </p:nvSpPr>
        <p:spPr bwMode="auto">
          <a:xfrm>
            <a:off x="1562101" y="-2217738"/>
            <a:ext cx="5438775" cy="4619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2" y="4653137"/>
            <a:ext cx="23241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74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80728"/>
          </a:xfrm>
        </p:spPr>
        <p:txBody>
          <a:bodyPr/>
          <a:lstStyle/>
          <a:p>
            <a:r>
              <a:rPr lang="en-GB" dirty="0">
                <a:latin typeface="Arial Rounded MT Bold" panose="020F0704030504030204" pitchFamily="34" charset="0"/>
              </a:rPr>
              <a:t>Your turn</a:t>
            </a:r>
          </a:p>
        </p:txBody>
      </p:sp>
      <p:sp>
        <p:nvSpPr>
          <p:cNvPr id="3" name="Content Placeholder 2"/>
          <p:cNvSpPr>
            <a:spLocks noGrp="1"/>
          </p:cNvSpPr>
          <p:nvPr>
            <p:ph idx="1"/>
          </p:nvPr>
        </p:nvSpPr>
        <p:spPr>
          <a:xfrm>
            <a:off x="524933" y="1044187"/>
            <a:ext cx="11226800" cy="4525963"/>
          </a:xfrm>
        </p:spPr>
        <p:txBody>
          <a:bodyPr>
            <a:normAutofit/>
          </a:bodyPr>
          <a:lstStyle/>
          <a:p>
            <a:pPr marL="0" indent="0">
              <a:buNone/>
            </a:pPr>
            <a:r>
              <a:rPr lang="en-GB" dirty="0">
                <a:latin typeface="Arial Rounded MT Bold" panose="020F0704030504030204" pitchFamily="34" charset="0"/>
              </a:rPr>
              <a:t>Write three grammatically correct sentences, each containing a relative clause.</a:t>
            </a:r>
          </a:p>
          <a:p>
            <a:pPr marL="0" indent="0">
              <a:buNone/>
            </a:pPr>
            <a:r>
              <a:rPr lang="en-GB" dirty="0">
                <a:latin typeface="Arial Rounded MT Bold" panose="020F0704030504030204" pitchFamily="34" charset="0"/>
              </a:rPr>
              <a:t>I would like each sentence to use a different pieces of punctuation to represent the relative clause.</a:t>
            </a:r>
          </a:p>
        </p:txBody>
      </p:sp>
      <p:pic>
        <p:nvPicPr>
          <p:cNvPr id="5" name="Picture 4" descr="A close up of a logo&#10;&#10;Description automatically generated">
            <a:extLst>
              <a:ext uri="{FF2B5EF4-FFF2-40B4-BE49-F238E27FC236}">
                <a16:creationId xmlns:a16="http://schemas.microsoft.com/office/drawing/2014/main" id="{413523D0-98F1-C14C-88C4-15E6AEA550FB}"/>
              </a:ext>
            </a:extLst>
          </p:cNvPr>
          <p:cNvPicPr>
            <a:picLocks noChangeAspect="1"/>
          </p:cNvPicPr>
          <p:nvPr/>
        </p:nvPicPr>
        <p:blipFill>
          <a:blip r:embed="rId3"/>
          <a:stretch>
            <a:fillRect/>
          </a:stretch>
        </p:blipFill>
        <p:spPr>
          <a:xfrm>
            <a:off x="2706245" y="1906382"/>
            <a:ext cx="7118175" cy="4626814"/>
          </a:xfrm>
          <a:prstGeom prst="rect">
            <a:avLst/>
          </a:prstGeom>
        </p:spPr>
      </p:pic>
    </p:spTree>
    <p:extLst>
      <p:ext uri="{BB962C8B-B14F-4D97-AF65-F5344CB8AC3E}">
        <p14:creationId xmlns:p14="http://schemas.microsoft.com/office/powerpoint/2010/main" val="419879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rawing of a cartoon character&#10;&#10;Description automatically generated">
            <a:extLst>
              <a:ext uri="{FF2B5EF4-FFF2-40B4-BE49-F238E27FC236}">
                <a16:creationId xmlns:a16="http://schemas.microsoft.com/office/drawing/2014/main" id="{30297821-057C-E945-ADAB-75664B8694FD}"/>
              </a:ext>
            </a:extLst>
          </p:cNvPr>
          <p:cNvPicPr>
            <a:picLocks noChangeAspect="1"/>
          </p:cNvPicPr>
          <p:nvPr/>
        </p:nvPicPr>
        <p:blipFill>
          <a:blip r:embed="rId2"/>
          <a:stretch>
            <a:fillRect/>
          </a:stretch>
        </p:blipFill>
        <p:spPr>
          <a:xfrm>
            <a:off x="1473200" y="756181"/>
            <a:ext cx="9245600" cy="5345638"/>
          </a:xfrm>
          <a:prstGeom prst="rect">
            <a:avLst/>
          </a:prstGeom>
        </p:spPr>
      </p:pic>
    </p:spTree>
    <p:extLst>
      <p:ext uri="{BB962C8B-B14F-4D97-AF65-F5344CB8AC3E}">
        <p14:creationId xmlns:p14="http://schemas.microsoft.com/office/powerpoint/2010/main" val="197167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What’s wrong with the relative clause?</a:t>
            </a:r>
          </a:p>
        </p:txBody>
      </p:sp>
      <p:sp>
        <p:nvSpPr>
          <p:cNvPr id="3" name="Content Placeholder 2"/>
          <p:cNvSpPr>
            <a:spLocks noGrp="1"/>
          </p:cNvSpPr>
          <p:nvPr>
            <p:ph idx="1"/>
          </p:nvPr>
        </p:nvSpPr>
        <p:spPr>
          <a:xfrm>
            <a:off x="1524000" y="1600201"/>
            <a:ext cx="9144000" cy="4525963"/>
          </a:xfrm>
        </p:spPr>
        <p:txBody>
          <a:bodyPr>
            <a:normAutofit/>
          </a:bodyPr>
          <a:lstStyle/>
          <a:p>
            <a:pPr marL="0" indent="0">
              <a:buNone/>
            </a:pPr>
            <a:endParaRPr lang="en-GB" sz="4000" dirty="0"/>
          </a:p>
          <a:p>
            <a:pPr marL="0" indent="0">
              <a:buNone/>
            </a:pPr>
            <a:r>
              <a:rPr lang="en-GB" sz="4000" dirty="0">
                <a:latin typeface="SassoonCRInfant" panose="02010503020300020003" pitchFamily="2" charset="0"/>
              </a:rPr>
              <a:t>My sunglasses, that were really expensive, they fit me really well. </a:t>
            </a:r>
          </a:p>
        </p:txBody>
      </p:sp>
      <p:sp>
        <p:nvSpPr>
          <p:cNvPr id="4" name="AutoShape 2" descr="Image result for sunglasses clipart">
            <a:hlinkClick r:id="rId3"/>
          </p:cNvPr>
          <p:cNvSpPr>
            <a:spLocks noChangeAspect="1" noChangeArrowheads="1"/>
          </p:cNvSpPr>
          <p:nvPr/>
        </p:nvSpPr>
        <p:spPr bwMode="auto">
          <a:xfrm>
            <a:off x="1562100" y="-7239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32" y="4581129"/>
            <a:ext cx="4037062" cy="201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036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Write your own relative clause about sunglasses</a:t>
            </a:r>
          </a:p>
        </p:txBody>
      </p:sp>
      <p:sp>
        <p:nvSpPr>
          <p:cNvPr id="4" name="AutoShape 2" descr="Image result for sunglasses clipart">
            <a:hlinkClick r:id="rId3"/>
          </p:cNvPr>
          <p:cNvSpPr>
            <a:spLocks noChangeAspect="1" noChangeArrowheads="1"/>
          </p:cNvSpPr>
          <p:nvPr/>
        </p:nvSpPr>
        <p:spPr bwMode="auto">
          <a:xfrm>
            <a:off x="1562100" y="-7239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32" y="4581129"/>
            <a:ext cx="4037062" cy="201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30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What’s wrong with the relative clause?</a:t>
            </a:r>
          </a:p>
        </p:txBody>
      </p:sp>
      <p:sp>
        <p:nvSpPr>
          <p:cNvPr id="3" name="Content Placeholder 2"/>
          <p:cNvSpPr>
            <a:spLocks noGrp="1"/>
          </p:cNvSpPr>
          <p:nvPr>
            <p:ph idx="1"/>
          </p:nvPr>
        </p:nvSpPr>
        <p:spPr>
          <a:xfrm>
            <a:off x="1524000" y="1600201"/>
            <a:ext cx="9144000" cy="4525963"/>
          </a:xfrm>
        </p:spPr>
        <p:txBody>
          <a:bodyPr>
            <a:normAutofit/>
          </a:bodyPr>
          <a:lstStyle/>
          <a:p>
            <a:pPr marL="0" indent="0">
              <a:buNone/>
            </a:pPr>
            <a:endParaRPr lang="en-GB" sz="4000" dirty="0"/>
          </a:p>
          <a:p>
            <a:pPr marL="0" indent="0">
              <a:buNone/>
            </a:pPr>
            <a:r>
              <a:rPr lang="en-GB" sz="4000" dirty="0">
                <a:latin typeface="SassoonCRInfant" panose="02010503020300020003" pitchFamily="2" charset="0"/>
              </a:rPr>
              <a:t>My blanket, which is really cosy, my blanket is brown and green. </a:t>
            </a:r>
          </a:p>
        </p:txBody>
      </p:sp>
      <p:sp>
        <p:nvSpPr>
          <p:cNvPr id="4" name="AutoShape 2" descr="Image result for sunglasses clipart">
            <a:hlinkClick r:id="rId3"/>
          </p:cNvPr>
          <p:cNvSpPr>
            <a:spLocks noChangeAspect="1" noChangeArrowheads="1"/>
          </p:cNvSpPr>
          <p:nvPr/>
        </p:nvSpPr>
        <p:spPr bwMode="auto">
          <a:xfrm>
            <a:off x="1562100" y="-7239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blanket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948" y="4077072"/>
            <a:ext cx="4870681" cy="257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5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16CFE-ED9E-B14A-8986-0FF5A6254363}"/>
              </a:ext>
            </a:extLst>
          </p:cNvPr>
          <p:cNvSpPr txBox="1"/>
          <p:nvPr/>
        </p:nvSpPr>
        <p:spPr>
          <a:xfrm>
            <a:off x="282632" y="149632"/>
            <a:ext cx="10523913" cy="6647974"/>
          </a:xfrm>
          <a:prstGeom prst="rect">
            <a:avLst/>
          </a:prstGeom>
          <a:noFill/>
        </p:spPr>
        <p:txBody>
          <a:bodyPr wrap="square" rtlCol="0">
            <a:spAutoFit/>
          </a:bodyPr>
          <a:lstStyle/>
          <a:p>
            <a:r>
              <a:rPr lang="en-US" sz="3000" dirty="0">
                <a:solidFill>
                  <a:schemeClr val="tx2"/>
                </a:solidFill>
                <a:latin typeface="Arial Rounded MT Bold" panose="020F0704030504030204" pitchFamily="34" charset="77"/>
              </a:rPr>
              <a:t>Answer the following questions:</a:t>
            </a:r>
          </a:p>
          <a:p>
            <a:pPr marL="285750" indent="-285750">
              <a:buFont typeface="Arial" panose="020B0604020202020204" pitchFamily="34" charset="0"/>
              <a:buChar char="•"/>
            </a:pPr>
            <a:r>
              <a:rPr lang="en-US" sz="4400" dirty="0">
                <a:latin typeface="Arial Rounded MT Bold" panose="020F0704030504030204" pitchFamily="34" charset="77"/>
              </a:rPr>
              <a:t>What is a preposition? What examples can you remember?</a:t>
            </a:r>
          </a:p>
          <a:p>
            <a:endParaRPr lang="en-US" sz="4400" dirty="0">
              <a:latin typeface="Arial Rounded MT Bold" panose="020F0704030504030204" pitchFamily="34" charset="77"/>
            </a:endParaRPr>
          </a:p>
          <a:p>
            <a:pPr marL="285750" indent="-285750">
              <a:buFont typeface="Arial" panose="020B0604020202020204" pitchFamily="34" charset="0"/>
              <a:buChar char="•"/>
            </a:pPr>
            <a:r>
              <a:rPr lang="en-US" sz="4400" dirty="0">
                <a:latin typeface="Arial Rounded MT Bold" panose="020F0704030504030204" pitchFamily="34" charset="77"/>
              </a:rPr>
              <a:t>What is a fronted adverbial? Can you remember the four different types?</a:t>
            </a:r>
          </a:p>
          <a:p>
            <a:endParaRPr lang="en-US" sz="4400" dirty="0">
              <a:latin typeface="Arial Rounded MT Bold" panose="020F0704030504030204" pitchFamily="34" charset="77"/>
            </a:endParaRPr>
          </a:p>
          <a:p>
            <a:pPr marL="285750" indent="-285750">
              <a:buFont typeface="Arial" panose="020B0604020202020204" pitchFamily="34" charset="0"/>
              <a:buChar char="•"/>
            </a:pPr>
            <a:r>
              <a:rPr lang="en-US" sz="4400" dirty="0">
                <a:latin typeface="Arial Rounded MT Bold" panose="020F0704030504030204" pitchFamily="34" charset="77"/>
              </a:rPr>
              <a:t>When might we use ellipsis? What does this piece of punctuation look like?</a:t>
            </a:r>
          </a:p>
        </p:txBody>
      </p:sp>
      <p:pic>
        <p:nvPicPr>
          <p:cNvPr id="6" name="Picture 5">
            <a:extLst>
              <a:ext uri="{FF2B5EF4-FFF2-40B4-BE49-F238E27FC236}">
                <a16:creationId xmlns:a16="http://schemas.microsoft.com/office/drawing/2014/main" id="{0D79F3BD-2EB6-C94F-86C8-DB1FFF60E5D7}"/>
              </a:ext>
            </a:extLst>
          </p:cNvPr>
          <p:cNvPicPr>
            <a:picLocks noChangeAspect="1"/>
          </p:cNvPicPr>
          <p:nvPr/>
        </p:nvPicPr>
        <p:blipFill>
          <a:blip r:embed="rId3"/>
          <a:stretch>
            <a:fillRect/>
          </a:stretch>
        </p:blipFill>
        <p:spPr>
          <a:xfrm>
            <a:off x="10391504" y="4980214"/>
            <a:ext cx="1548539" cy="1548539"/>
          </a:xfrm>
          <a:prstGeom prst="rect">
            <a:avLst/>
          </a:prstGeom>
        </p:spPr>
      </p:pic>
    </p:spTree>
    <p:extLst>
      <p:ext uri="{BB962C8B-B14F-4D97-AF65-F5344CB8AC3E}">
        <p14:creationId xmlns:p14="http://schemas.microsoft.com/office/powerpoint/2010/main" val="10370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Write your own relative clause about a blanket. </a:t>
            </a:r>
          </a:p>
        </p:txBody>
      </p:sp>
      <p:sp>
        <p:nvSpPr>
          <p:cNvPr id="4" name="AutoShape 2" descr="Image result for sunglasses clipart">
            <a:hlinkClick r:id="rId3"/>
          </p:cNvPr>
          <p:cNvSpPr>
            <a:spLocks noChangeAspect="1" noChangeArrowheads="1"/>
          </p:cNvSpPr>
          <p:nvPr/>
        </p:nvSpPr>
        <p:spPr bwMode="auto">
          <a:xfrm>
            <a:off x="1562100" y="-7239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blanket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948" y="4077072"/>
            <a:ext cx="4870681" cy="257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5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What’s wrong with the relative clause?</a:t>
            </a:r>
          </a:p>
        </p:txBody>
      </p:sp>
      <p:sp>
        <p:nvSpPr>
          <p:cNvPr id="3" name="Content Placeholder 2"/>
          <p:cNvSpPr>
            <a:spLocks noGrp="1"/>
          </p:cNvSpPr>
          <p:nvPr>
            <p:ph idx="1"/>
          </p:nvPr>
        </p:nvSpPr>
        <p:spPr>
          <a:xfrm>
            <a:off x="1524000" y="1600201"/>
            <a:ext cx="9144000" cy="4525963"/>
          </a:xfrm>
        </p:spPr>
        <p:txBody>
          <a:bodyPr>
            <a:normAutofit/>
          </a:bodyPr>
          <a:lstStyle/>
          <a:p>
            <a:pPr marL="0" indent="0">
              <a:buNone/>
            </a:pPr>
            <a:endParaRPr lang="en-GB" sz="4000" dirty="0"/>
          </a:p>
          <a:p>
            <a:pPr marL="0" indent="0">
              <a:buNone/>
            </a:pPr>
            <a:r>
              <a:rPr lang="en-GB" sz="4000" dirty="0">
                <a:latin typeface="SassoonCRInfant" panose="02010503020300020003" pitchFamily="2" charset="0"/>
              </a:rPr>
              <a:t>The scarf which I am wearing cost a lot of money.</a:t>
            </a:r>
          </a:p>
        </p:txBody>
      </p:sp>
      <p:sp>
        <p:nvSpPr>
          <p:cNvPr id="4" name="AutoShape 2" descr="Image result for sunglasses clipart">
            <a:hlinkClick r:id="rId3"/>
          </p:cNvPr>
          <p:cNvSpPr>
            <a:spLocks noChangeAspect="1" noChangeArrowheads="1"/>
          </p:cNvSpPr>
          <p:nvPr/>
        </p:nvSpPr>
        <p:spPr bwMode="auto">
          <a:xfrm>
            <a:off x="1562100" y="-7239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Image result for scarf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5" y="3573016"/>
            <a:ext cx="2603443" cy="301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62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Relative clauses</a:t>
            </a:r>
          </a:p>
        </p:txBody>
      </p:sp>
      <p:sp>
        <p:nvSpPr>
          <p:cNvPr id="3" name="Content Placeholder 2"/>
          <p:cNvSpPr>
            <a:spLocks noGrp="1"/>
          </p:cNvSpPr>
          <p:nvPr>
            <p:ph idx="1"/>
          </p:nvPr>
        </p:nvSpPr>
        <p:spPr>
          <a:xfrm>
            <a:off x="1524000" y="1600201"/>
            <a:ext cx="9144000" cy="4525963"/>
          </a:xfrm>
        </p:spPr>
        <p:txBody>
          <a:bodyPr>
            <a:normAutofit/>
          </a:bodyPr>
          <a:lstStyle/>
          <a:p>
            <a:pPr marL="0" indent="0">
              <a:buNone/>
            </a:pPr>
            <a:endParaRPr lang="en-GB" sz="4000" dirty="0"/>
          </a:p>
          <a:p>
            <a:pPr marL="0" indent="0">
              <a:buNone/>
            </a:pPr>
            <a:r>
              <a:rPr lang="en-GB" sz="4000" dirty="0">
                <a:latin typeface="SassoonCRInfant" panose="02010503020300020003" pitchFamily="2" charset="0"/>
              </a:rPr>
              <a:t>Write your own relative clause about a scarf.</a:t>
            </a:r>
          </a:p>
        </p:txBody>
      </p:sp>
      <p:sp>
        <p:nvSpPr>
          <p:cNvPr id="4" name="AutoShape 2" descr="Image result for sunglasses clipart">
            <a:hlinkClick r:id="rId3"/>
          </p:cNvPr>
          <p:cNvSpPr>
            <a:spLocks noChangeAspect="1" noChangeArrowheads="1"/>
          </p:cNvSpPr>
          <p:nvPr/>
        </p:nvSpPr>
        <p:spPr bwMode="auto">
          <a:xfrm>
            <a:off x="1562100" y="-7239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Image result for scarf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5" y="3573016"/>
            <a:ext cx="2603443" cy="301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2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108"/>
            <a:ext cx="9144000" cy="1143000"/>
          </a:xfrm>
        </p:spPr>
        <p:txBody>
          <a:bodyPr>
            <a:normAutofit/>
          </a:bodyPr>
          <a:lstStyle/>
          <a:p>
            <a:r>
              <a:rPr lang="en-GB" dirty="0">
                <a:latin typeface="Arial Rounded MT Bold" panose="020F0704030504030204" pitchFamily="34" charset="0"/>
              </a:rPr>
              <a:t>Punctuation in relative clauses</a:t>
            </a:r>
          </a:p>
        </p:txBody>
      </p:sp>
      <p:sp>
        <p:nvSpPr>
          <p:cNvPr id="3" name="Content Placeholder 2"/>
          <p:cNvSpPr>
            <a:spLocks noGrp="1"/>
          </p:cNvSpPr>
          <p:nvPr>
            <p:ph idx="1"/>
          </p:nvPr>
        </p:nvSpPr>
        <p:spPr>
          <a:xfrm>
            <a:off x="1524000" y="1340768"/>
            <a:ext cx="9178506" cy="1656184"/>
          </a:xfrm>
        </p:spPr>
        <p:txBody>
          <a:bodyPr>
            <a:normAutofit/>
          </a:bodyPr>
          <a:lstStyle/>
          <a:p>
            <a:pPr marL="0" indent="0">
              <a:buNone/>
            </a:pPr>
            <a:r>
              <a:rPr lang="en-GB" dirty="0">
                <a:latin typeface="Arial Rounded MT Bold" panose="020F0704030504030204" pitchFamily="34" charset="0"/>
              </a:rPr>
              <a:t>Look at these boxes of words that you have been given. Re-arrange the boxes so that they make a full sentence and then punctuate them correctly.</a:t>
            </a:r>
          </a:p>
          <a:p>
            <a:pPr marL="0" indent="0">
              <a:buNone/>
            </a:pPr>
            <a:endParaRPr lang="en-GB" dirty="0">
              <a:latin typeface="Arial Rounded MT Bold" panose="020F07040305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05949172"/>
              </p:ext>
            </p:extLst>
          </p:nvPr>
        </p:nvGraphicFramePr>
        <p:xfrm>
          <a:off x="1559496" y="3068960"/>
          <a:ext cx="9036496" cy="883920"/>
        </p:xfrm>
        <a:graphic>
          <a:graphicData uri="http://schemas.openxmlformats.org/drawingml/2006/table">
            <a:tbl>
              <a:tblPr firstRow="1" bandRow="1">
                <a:tableStyleId>{5C22544A-7EE6-4342-B048-85BDC9FD1C3A}</a:tableStyleId>
              </a:tblPr>
              <a:tblGrid>
                <a:gridCol w="4518248">
                  <a:extLst>
                    <a:ext uri="{9D8B030D-6E8A-4147-A177-3AD203B41FA5}">
                      <a16:colId xmlns:a16="http://schemas.microsoft.com/office/drawing/2014/main" val="20000"/>
                    </a:ext>
                  </a:extLst>
                </a:gridCol>
                <a:gridCol w="4518248">
                  <a:extLst>
                    <a:ext uri="{9D8B030D-6E8A-4147-A177-3AD203B41FA5}">
                      <a16:colId xmlns:a16="http://schemas.microsoft.com/office/drawing/2014/main" val="20001"/>
                    </a:ext>
                  </a:extLst>
                </a:gridCol>
              </a:tblGrid>
              <a:tr h="370840">
                <a:tc>
                  <a:txBody>
                    <a:bodyPr/>
                    <a:lstStyle/>
                    <a:p>
                      <a:pPr algn="ctr"/>
                      <a:r>
                        <a:rPr lang="en-GB" sz="2300" b="0" dirty="0">
                          <a:solidFill>
                            <a:schemeClr val="tx1"/>
                          </a:solidFill>
                          <a:latin typeface="SassoonCRInfant" panose="02010503020300020003" pitchFamily="2" charset="0"/>
                        </a:rPr>
                        <a:t>enjoys helping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0" dirty="0">
                          <a:solidFill>
                            <a:schemeClr val="tx1"/>
                          </a:solidFill>
                          <a:latin typeface="SassoonCRInfant" panose="02010503020300020003" pitchFamily="2" charset="0"/>
                        </a:rPr>
                        <a:t>who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GB" sz="2300" b="0" dirty="0">
                          <a:solidFill>
                            <a:schemeClr val="tx1"/>
                          </a:solidFill>
                          <a:latin typeface="SassoonCRInfant" panose="02010503020300020003" pitchFamily="2" charset="0"/>
                        </a:rPr>
                        <a:t>is very caring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0" dirty="0">
                          <a:solidFill>
                            <a:schemeClr val="tx1"/>
                          </a:solidFill>
                          <a:latin typeface="SassoonCRInfant" panose="02010503020300020003" pitchFamily="2" charset="0"/>
                        </a:rPr>
                        <a:t>Mrs. 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4"/>
          <p:cNvSpPr txBox="1"/>
          <p:nvPr/>
        </p:nvSpPr>
        <p:spPr>
          <a:xfrm>
            <a:off x="1524000" y="4293096"/>
            <a:ext cx="9144000" cy="1754326"/>
          </a:xfrm>
          <a:prstGeom prst="rect">
            <a:avLst/>
          </a:prstGeom>
          <a:noFill/>
        </p:spPr>
        <p:txBody>
          <a:bodyPr wrap="square" rtlCol="0">
            <a:spAutoFit/>
          </a:bodyPr>
          <a:lstStyle/>
          <a:p>
            <a:r>
              <a:rPr lang="en-GB" sz="3600" dirty="0"/>
              <a:t>_____________________________________________________________________________________________________________________</a:t>
            </a:r>
          </a:p>
        </p:txBody>
      </p:sp>
    </p:spTree>
    <p:extLst>
      <p:ext uri="{BB962C8B-B14F-4D97-AF65-F5344CB8AC3E}">
        <p14:creationId xmlns:p14="http://schemas.microsoft.com/office/powerpoint/2010/main" val="339811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108"/>
            <a:ext cx="9144000" cy="1143000"/>
          </a:xfrm>
        </p:spPr>
        <p:txBody>
          <a:bodyPr>
            <a:normAutofit/>
          </a:bodyPr>
          <a:lstStyle/>
          <a:p>
            <a:r>
              <a:rPr lang="en-GB" dirty="0">
                <a:latin typeface="Arial Rounded MT Bold" panose="020F0704030504030204" pitchFamily="34" charset="0"/>
              </a:rPr>
              <a:t>Your turn…</a:t>
            </a:r>
          </a:p>
        </p:txBody>
      </p:sp>
      <p:sp>
        <p:nvSpPr>
          <p:cNvPr id="3" name="Content Placeholder 2"/>
          <p:cNvSpPr>
            <a:spLocks noGrp="1"/>
          </p:cNvSpPr>
          <p:nvPr>
            <p:ph idx="1"/>
          </p:nvPr>
        </p:nvSpPr>
        <p:spPr>
          <a:xfrm>
            <a:off x="1524000" y="1340768"/>
            <a:ext cx="9178506" cy="1656184"/>
          </a:xfrm>
        </p:spPr>
        <p:txBody>
          <a:bodyPr>
            <a:normAutofit/>
          </a:bodyPr>
          <a:lstStyle/>
          <a:p>
            <a:pPr marL="0" indent="0">
              <a:buNone/>
            </a:pPr>
            <a:r>
              <a:rPr lang="en-GB" dirty="0">
                <a:latin typeface="Arial Rounded MT Bold" panose="020F0704030504030204" pitchFamily="34" charset="0"/>
              </a:rPr>
              <a:t>Look at these boxes of words that you have been given. Re-arrange the boxes so that they make a full sentence and then punctuate them correctly.</a:t>
            </a:r>
          </a:p>
          <a:p>
            <a:pPr marL="0" indent="0">
              <a:buNone/>
            </a:pPr>
            <a:endParaRPr lang="en-GB" dirty="0">
              <a:latin typeface="Arial Rounded MT Bold" panose="020F0704030504030204" pitchFamily="34" charset="0"/>
            </a:endParaRPr>
          </a:p>
        </p:txBody>
      </p:sp>
      <p:graphicFrame>
        <p:nvGraphicFramePr>
          <p:cNvPr id="4" name="Table 3"/>
          <p:cNvGraphicFramePr>
            <a:graphicFrameLocks noGrp="1"/>
          </p:cNvGraphicFramePr>
          <p:nvPr/>
        </p:nvGraphicFramePr>
        <p:xfrm>
          <a:off x="1559496" y="2996952"/>
          <a:ext cx="9036496" cy="1280160"/>
        </p:xfrm>
        <a:graphic>
          <a:graphicData uri="http://schemas.openxmlformats.org/drawingml/2006/table">
            <a:tbl>
              <a:tblPr firstRow="1" bandRow="1">
                <a:tableStyleId>{5C22544A-7EE6-4342-B048-85BDC9FD1C3A}</a:tableStyleId>
              </a:tblPr>
              <a:tblGrid>
                <a:gridCol w="4518248">
                  <a:extLst>
                    <a:ext uri="{9D8B030D-6E8A-4147-A177-3AD203B41FA5}">
                      <a16:colId xmlns:a16="http://schemas.microsoft.com/office/drawing/2014/main" val="20000"/>
                    </a:ext>
                  </a:extLst>
                </a:gridCol>
                <a:gridCol w="4518248">
                  <a:extLst>
                    <a:ext uri="{9D8B030D-6E8A-4147-A177-3AD203B41FA5}">
                      <a16:colId xmlns:a16="http://schemas.microsoft.com/office/drawing/2014/main" val="20001"/>
                    </a:ext>
                  </a:extLst>
                </a:gridCol>
              </a:tblGrid>
              <a:tr h="370840">
                <a:tc>
                  <a:txBody>
                    <a:bodyPr/>
                    <a:lstStyle/>
                    <a:p>
                      <a:pPr algn="ctr"/>
                      <a:r>
                        <a:rPr lang="en-GB" sz="2400" b="0" dirty="0">
                          <a:solidFill>
                            <a:schemeClr val="tx1"/>
                          </a:solidFill>
                          <a:latin typeface="SassoonCRInfant" panose="02010503020300020003" pitchFamily="2" charset="0"/>
                        </a:rPr>
                        <a:t>that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SassoonCRInfant" panose="02010503020300020003" pitchFamily="2" charset="0"/>
                        </a:rPr>
                        <a:t>the naval 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GB" sz="2400" b="0" dirty="0">
                          <a:solidFill>
                            <a:schemeClr val="tx1"/>
                          </a:solidFill>
                          <a:latin typeface="SassoonCRInfant" panose="02010503020300020003" pitchFamily="2" charset="0"/>
                        </a:rPr>
                        <a:t>was a race to build the most dreadnoughts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SassoonCRInfant" panose="02010503020300020003" pitchFamily="2" charset="0"/>
                        </a:rPr>
                        <a:t>began</a:t>
                      </a:r>
                      <a:r>
                        <a:rPr lang="en-GB" sz="2400" b="0" baseline="0" dirty="0">
                          <a:solidFill>
                            <a:schemeClr val="tx1"/>
                          </a:solidFill>
                          <a:latin typeface="SassoonCRInfant" panose="02010503020300020003" pitchFamily="2" charset="0"/>
                        </a:rPr>
                        <a:t> in 1906</a:t>
                      </a:r>
                      <a:endParaRPr lang="en-GB" sz="2400" b="0" dirty="0">
                        <a:solidFill>
                          <a:schemeClr val="tx1"/>
                        </a:solidFill>
                        <a:latin typeface="SassoonCRInfant" panose="020105030203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4"/>
          <p:cNvSpPr txBox="1"/>
          <p:nvPr/>
        </p:nvSpPr>
        <p:spPr>
          <a:xfrm>
            <a:off x="1524000" y="4293096"/>
            <a:ext cx="9144000" cy="1754326"/>
          </a:xfrm>
          <a:prstGeom prst="rect">
            <a:avLst/>
          </a:prstGeom>
          <a:noFill/>
        </p:spPr>
        <p:txBody>
          <a:bodyPr wrap="square" rtlCol="0">
            <a:spAutoFit/>
          </a:bodyPr>
          <a:lstStyle/>
          <a:p>
            <a:r>
              <a:rPr lang="en-GB" sz="3600" dirty="0"/>
              <a:t>_____________________________________________________________________________________________________________________</a:t>
            </a:r>
          </a:p>
        </p:txBody>
      </p:sp>
      <p:sp>
        <p:nvSpPr>
          <p:cNvPr id="6" name="AutoShape 2" descr="Image result for writing clipart">
            <a:hlinkClick r:id="rId3"/>
          </p:cNvPr>
          <p:cNvSpPr>
            <a:spLocks noChangeAspect="1" noChangeArrowheads="1"/>
          </p:cNvSpPr>
          <p:nvPr/>
        </p:nvSpPr>
        <p:spPr bwMode="auto">
          <a:xfrm>
            <a:off x="1625601" y="-2324100"/>
            <a:ext cx="3800475" cy="4848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7" y="100012"/>
            <a:ext cx="947737" cy="120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91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irror&#10;&#10;Description automatically generated">
            <a:extLst>
              <a:ext uri="{FF2B5EF4-FFF2-40B4-BE49-F238E27FC236}">
                <a16:creationId xmlns:a16="http://schemas.microsoft.com/office/drawing/2014/main" id="{5DD2A602-842A-C444-95CD-B5D5CA959F97}"/>
              </a:ext>
            </a:extLst>
          </p:cNvPr>
          <p:cNvPicPr>
            <a:picLocks noChangeAspect="1"/>
          </p:cNvPicPr>
          <p:nvPr/>
        </p:nvPicPr>
        <p:blipFill rotWithShape="1">
          <a:blip r:embed="rId3"/>
          <a:srcRect l="13472" t="9510" r="11250" b="8977"/>
          <a:stretch/>
        </p:blipFill>
        <p:spPr>
          <a:xfrm>
            <a:off x="696986" y="0"/>
            <a:ext cx="10935964" cy="6779490"/>
          </a:xfrm>
          <a:prstGeom prst="rect">
            <a:avLst/>
          </a:prstGeom>
        </p:spPr>
      </p:pic>
    </p:spTree>
    <p:extLst>
      <p:ext uri="{BB962C8B-B14F-4D97-AF65-F5344CB8AC3E}">
        <p14:creationId xmlns:p14="http://schemas.microsoft.com/office/powerpoint/2010/main" val="403942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Can you do this SATs question?</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44" t="27723" r="14413" b="57235"/>
          <a:stretch/>
        </p:blipFill>
        <p:spPr bwMode="auto">
          <a:xfrm>
            <a:off x="1524000" y="2132856"/>
            <a:ext cx="879677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37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Can you do this SATs question?</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709" t="28298" r="14407" b="28092"/>
          <a:stretch/>
        </p:blipFill>
        <p:spPr bwMode="auto">
          <a:xfrm>
            <a:off x="1847528" y="1484784"/>
            <a:ext cx="8424936" cy="460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991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Can you do this SATs question?</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96" t="25609" r="13915" b="44199"/>
          <a:stretch/>
        </p:blipFill>
        <p:spPr bwMode="auto">
          <a:xfrm>
            <a:off x="1524001" y="1556792"/>
            <a:ext cx="902499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177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Can you do this SATs question?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15" t="26725" r="14905" b="46550"/>
          <a:stretch/>
        </p:blipFill>
        <p:spPr bwMode="auto">
          <a:xfrm>
            <a:off x="1537617" y="1700808"/>
            <a:ext cx="916168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80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16CFE-ED9E-B14A-8986-0FF5A6254363}"/>
              </a:ext>
            </a:extLst>
          </p:cNvPr>
          <p:cNvSpPr txBox="1"/>
          <p:nvPr/>
        </p:nvSpPr>
        <p:spPr>
          <a:xfrm>
            <a:off x="282632" y="149632"/>
            <a:ext cx="10523913" cy="5970865"/>
          </a:xfrm>
          <a:prstGeom prst="rect">
            <a:avLst/>
          </a:prstGeom>
          <a:noFill/>
        </p:spPr>
        <p:txBody>
          <a:bodyPr wrap="square" rtlCol="0">
            <a:spAutoFit/>
          </a:bodyPr>
          <a:lstStyle/>
          <a:p>
            <a:r>
              <a:rPr lang="en-US" dirty="0">
                <a:solidFill>
                  <a:schemeClr val="tx2"/>
                </a:solidFill>
                <a:latin typeface="Arial Rounded MT Bold" panose="020F0704030504030204" pitchFamily="34" charset="77"/>
              </a:rPr>
              <a:t>Answer the following questions:</a:t>
            </a:r>
          </a:p>
          <a:p>
            <a:pPr marL="285750" indent="-285750">
              <a:buFont typeface="Arial" panose="020B0604020202020204" pitchFamily="34" charset="0"/>
              <a:buChar char="•"/>
            </a:pPr>
            <a:r>
              <a:rPr lang="en-US" sz="2800" dirty="0">
                <a:latin typeface="Arial Rounded MT Bold" panose="020F0704030504030204" pitchFamily="34" charset="77"/>
              </a:rPr>
              <a:t>What is a preposition? What examples can you remember?</a:t>
            </a:r>
          </a:p>
          <a:p>
            <a:r>
              <a:rPr lang="en-US" sz="2800" dirty="0">
                <a:solidFill>
                  <a:srgbClr val="0070C0"/>
                </a:solidFill>
                <a:latin typeface="Arial Rounded MT Bold" panose="020F0704030504030204" pitchFamily="34" charset="77"/>
              </a:rPr>
              <a:t>It tells you where or when something is in relation to something else.</a:t>
            </a:r>
          </a:p>
          <a:p>
            <a:r>
              <a:rPr lang="en-US" sz="2800" dirty="0">
                <a:solidFill>
                  <a:srgbClr val="0070C0"/>
                </a:solidFill>
                <a:latin typeface="Arial Rounded MT Bold" panose="020F0704030504030204" pitchFamily="34" charset="77"/>
              </a:rPr>
              <a:t>E.g. under, next to, beneath</a:t>
            </a:r>
          </a:p>
          <a:p>
            <a:pPr marL="285750" indent="-285750">
              <a:buFont typeface="Arial" panose="020B0604020202020204" pitchFamily="34" charset="0"/>
              <a:buChar char="•"/>
            </a:pPr>
            <a:r>
              <a:rPr lang="en-US" sz="2800" dirty="0">
                <a:latin typeface="Arial Rounded MT Bold" panose="020F0704030504030204" pitchFamily="34" charset="77"/>
              </a:rPr>
              <a:t>What is a fronted adverbial? Can you remember the four different types?</a:t>
            </a:r>
          </a:p>
          <a:p>
            <a:r>
              <a:rPr lang="en-US" sz="2800" dirty="0">
                <a:solidFill>
                  <a:srgbClr val="0070C0"/>
                </a:solidFill>
                <a:latin typeface="Arial Rounded MT Bold" panose="020F0704030504030204" pitchFamily="34" charset="77"/>
              </a:rPr>
              <a:t>Phrase or words at the start of a sentence which are used to describe the action that follows.</a:t>
            </a:r>
          </a:p>
          <a:p>
            <a:pPr marL="285750" indent="-285750">
              <a:buFont typeface="Arial" panose="020B0604020202020204" pitchFamily="34" charset="0"/>
              <a:buChar char="•"/>
            </a:pPr>
            <a:r>
              <a:rPr lang="en-US" sz="2800" dirty="0">
                <a:latin typeface="Arial Rounded MT Bold" panose="020F0704030504030204" pitchFamily="34" charset="77"/>
              </a:rPr>
              <a:t>When might we use ellipsis? What does this piece of punctuation look like?</a:t>
            </a:r>
          </a:p>
          <a:p>
            <a:r>
              <a:rPr lang="en-US" sz="2800" dirty="0">
                <a:solidFill>
                  <a:srgbClr val="0070C0"/>
                </a:solidFill>
                <a:latin typeface="Arial Rounded MT Bold" panose="020F0704030504030204" pitchFamily="34" charset="77"/>
              </a:rPr>
              <a:t>To show that words have been missed out, to show the trailing off of thoughts or to create suspense. They are three dots like …</a:t>
            </a:r>
          </a:p>
        </p:txBody>
      </p:sp>
      <p:pic>
        <p:nvPicPr>
          <p:cNvPr id="6" name="Picture 5">
            <a:extLst>
              <a:ext uri="{FF2B5EF4-FFF2-40B4-BE49-F238E27FC236}">
                <a16:creationId xmlns:a16="http://schemas.microsoft.com/office/drawing/2014/main" id="{0D79F3BD-2EB6-C94F-86C8-DB1FFF60E5D7}"/>
              </a:ext>
            </a:extLst>
          </p:cNvPr>
          <p:cNvPicPr>
            <a:picLocks noChangeAspect="1"/>
          </p:cNvPicPr>
          <p:nvPr/>
        </p:nvPicPr>
        <p:blipFill>
          <a:blip r:embed="rId3"/>
          <a:stretch>
            <a:fillRect/>
          </a:stretch>
        </p:blipFill>
        <p:spPr>
          <a:xfrm>
            <a:off x="10391504" y="4980214"/>
            <a:ext cx="1548539" cy="1548539"/>
          </a:xfrm>
          <a:prstGeom prst="rect">
            <a:avLst/>
          </a:prstGeom>
        </p:spPr>
      </p:pic>
    </p:spTree>
    <p:extLst>
      <p:ext uri="{BB962C8B-B14F-4D97-AF65-F5344CB8AC3E}">
        <p14:creationId xmlns:p14="http://schemas.microsoft.com/office/powerpoint/2010/main" val="2029782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Can you do this SATs question?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989" t="28040" r="15609" b="30745"/>
          <a:stretch/>
        </p:blipFill>
        <p:spPr bwMode="auto">
          <a:xfrm>
            <a:off x="1548977" y="1268760"/>
            <a:ext cx="903198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12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Relative clauses</a:t>
            </a:r>
          </a:p>
        </p:txBody>
      </p:sp>
      <p:sp>
        <p:nvSpPr>
          <p:cNvPr id="3" name="Content Placeholder 2"/>
          <p:cNvSpPr>
            <a:spLocks noGrp="1"/>
          </p:cNvSpPr>
          <p:nvPr>
            <p:ph idx="1"/>
          </p:nvPr>
        </p:nvSpPr>
        <p:spPr>
          <a:xfrm>
            <a:off x="1772738" y="2284357"/>
            <a:ext cx="9144000" cy="3404553"/>
          </a:xfrm>
        </p:spPr>
        <p:txBody>
          <a:bodyPr>
            <a:noAutofit/>
          </a:bodyPr>
          <a:lstStyle/>
          <a:p>
            <a:r>
              <a:rPr lang="en-GB" sz="2800" dirty="0">
                <a:latin typeface="Arial Rounded MT Bold" panose="020F0704030504030204" pitchFamily="34" charset="0"/>
              </a:rPr>
              <a:t>A relative clause is not a sentence because it does not make complete sense on its own.</a:t>
            </a:r>
          </a:p>
          <a:p>
            <a:r>
              <a:rPr lang="en-GB" sz="2800" dirty="0">
                <a:latin typeface="Arial Rounded MT Bold" panose="020F0704030504030204" pitchFamily="34" charset="0"/>
              </a:rPr>
              <a:t>A relative clause is part of a sentence which adds extra information, making the sentence more detailed, specific and interesting.</a:t>
            </a:r>
          </a:p>
          <a:p>
            <a:r>
              <a:rPr lang="en-GB" sz="2800" dirty="0">
                <a:latin typeface="Arial Rounded MT Bold" panose="020F0704030504030204" pitchFamily="34" charset="0"/>
              </a:rPr>
              <a:t>Relative clauses start with a relative pronoun – </a:t>
            </a:r>
            <a:r>
              <a:rPr lang="en-GB" sz="2800" b="1" dirty="0">
                <a:solidFill>
                  <a:srgbClr val="FF0000"/>
                </a:solidFill>
                <a:latin typeface="Arial Rounded MT Bold" panose="020F0704030504030204" pitchFamily="34" charset="0"/>
              </a:rPr>
              <a:t>who, which, that.</a:t>
            </a:r>
          </a:p>
          <a:p>
            <a:r>
              <a:rPr lang="en-GB" sz="2800" dirty="0">
                <a:latin typeface="Arial Rounded MT Bold" panose="020F0704030504030204" pitchFamily="34" charset="0"/>
              </a:rPr>
              <a:t>Relative clauses give extra information about the subject of the sentence. </a:t>
            </a:r>
          </a:p>
        </p:txBody>
      </p:sp>
      <p:pic>
        <p:nvPicPr>
          <p:cNvPr id="2050" name="Picture 2" descr="Image result for gramma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67" y="1152983"/>
            <a:ext cx="2014274" cy="12558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rammar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7920" y="0"/>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9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7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75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75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75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75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75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75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Relative clauses</a:t>
            </a:r>
          </a:p>
        </p:txBody>
      </p:sp>
      <p:sp>
        <p:nvSpPr>
          <p:cNvPr id="3" name="Content Placeholder 2"/>
          <p:cNvSpPr>
            <a:spLocks noGrp="1"/>
          </p:cNvSpPr>
          <p:nvPr>
            <p:ph idx="1"/>
          </p:nvPr>
        </p:nvSpPr>
        <p:spPr>
          <a:xfrm>
            <a:off x="3074986" y="725508"/>
            <a:ext cx="8229600" cy="2548880"/>
          </a:xfrm>
        </p:spPr>
        <p:txBody>
          <a:bodyPr>
            <a:normAutofit/>
          </a:bodyPr>
          <a:lstStyle/>
          <a:p>
            <a:pPr marL="0" indent="0">
              <a:buNone/>
            </a:pPr>
            <a:endParaRPr lang="en-GB" sz="3200" dirty="0"/>
          </a:p>
          <a:p>
            <a:pPr marL="0" indent="0">
              <a:buNone/>
            </a:pPr>
            <a:endParaRPr lang="en-GB" sz="3200" dirty="0"/>
          </a:p>
          <a:p>
            <a:pPr marL="0" indent="0">
              <a:buNone/>
            </a:pPr>
            <a:endParaRPr lang="en-GB" sz="3200" dirty="0"/>
          </a:p>
          <a:p>
            <a:pPr marL="0" indent="0" algn="ctr">
              <a:buNone/>
            </a:pPr>
            <a:r>
              <a:rPr lang="en-GB" sz="3200" dirty="0">
                <a:latin typeface="SassoonCRInfant" panose="02010503020300020003" pitchFamily="2" charset="0"/>
              </a:rPr>
              <a:t>World War One resulted in millions of deaths.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1219497"/>
            <a:ext cx="2428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39800" y="4743143"/>
            <a:ext cx="10312400" cy="523220"/>
          </a:xfrm>
          <a:prstGeom prst="rect">
            <a:avLst/>
          </a:prstGeom>
        </p:spPr>
        <p:txBody>
          <a:bodyPr wrap="square">
            <a:spAutoFit/>
          </a:bodyPr>
          <a:lstStyle/>
          <a:p>
            <a:pPr algn="ctr"/>
            <a:r>
              <a:rPr lang="en-GB" sz="2800" dirty="0">
                <a:latin typeface="SassoonCRInfant" panose="02010503020300020003" pitchFamily="2" charset="0"/>
              </a:rPr>
              <a:t>World War One</a:t>
            </a:r>
            <a:r>
              <a:rPr lang="en-GB" sz="2800" b="1" dirty="0">
                <a:solidFill>
                  <a:srgbClr val="FF0000"/>
                </a:solidFill>
                <a:latin typeface="SassoonCRInfant" panose="02010503020300020003" pitchFamily="2" charset="0"/>
              </a:rPr>
              <a:t>, which ended in 1918, </a:t>
            </a:r>
            <a:r>
              <a:rPr lang="en-GB" sz="2800" dirty="0">
                <a:latin typeface="SassoonCRInfant" panose="02010503020300020003" pitchFamily="2" charset="0"/>
              </a:rPr>
              <a:t>resulted in millions of deaths.</a:t>
            </a:r>
          </a:p>
        </p:txBody>
      </p:sp>
    </p:spTree>
    <p:extLst>
      <p:ext uri="{BB962C8B-B14F-4D97-AF65-F5344CB8AC3E}">
        <p14:creationId xmlns:p14="http://schemas.microsoft.com/office/powerpoint/2010/main" val="69210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Relative clauses</a:t>
            </a:r>
          </a:p>
        </p:txBody>
      </p:sp>
      <p:sp>
        <p:nvSpPr>
          <p:cNvPr id="3" name="Content Placeholder 2"/>
          <p:cNvSpPr>
            <a:spLocks noGrp="1"/>
          </p:cNvSpPr>
          <p:nvPr>
            <p:ph idx="1"/>
          </p:nvPr>
        </p:nvSpPr>
        <p:spPr>
          <a:xfrm>
            <a:off x="2963334" y="745033"/>
            <a:ext cx="8229600" cy="2548880"/>
          </a:xfrm>
        </p:spPr>
        <p:txBody>
          <a:bodyPr>
            <a:normAutofit/>
          </a:bodyPr>
          <a:lstStyle/>
          <a:p>
            <a:pPr marL="0" indent="0">
              <a:buNone/>
            </a:pPr>
            <a:endParaRPr lang="en-GB" sz="3200" dirty="0"/>
          </a:p>
          <a:p>
            <a:pPr marL="0" indent="0">
              <a:buNone/>
            </a:pPr>
            <a:endParaRPr lang="en-GB" sz="3200" dirty="0"/>
          </a:p>
          <a:p>
            <a:pPr marL="0" indent="0">
              <a:buNone/>
            </a:pPr>
            <a:endParaRPr lang="en-GB" sz="3200" dirty="0"/>
          </a:p>
          <a:p>
            <a:pPr marL="0" indent="0" algn="ctr">
              <a:buNone/>
            </a:pPr>
            <a:r>
              <a:rPr lang="en-GB" sz="3200" dirty="0">
                <a:latin typeface="SassoonCRInfant" panose="02010503020300020003" pitchFamily="2" charset="0"/>
              </a:rPr>
              <a:t>Miss Nicholls loves Featherstone Primary School.</a:t>
            </a:r>
          </a:p>
        </p:txBody>
      </p:sp>
      <p:sp>
        <p:nvSpPr>
          <p:cNvPr id="4" name="Rectangle 3"/>
          <p:cNvSpPr/>
          <p:nvPr/>
        </p:nvSpPr>
        <p:spPr>
          <a:xfrm>
            <a:off x="863600" y="4734579"/>
            <a:ext cx="10464800" cy="523220"/>
          </a:xfrm>
          <a:prstGeom prst="rect">
            <a:avLst/>
          </a:prstGeom>
        </p:spPr>
        <p:txBody>
          <a:bodyPr wrap="square">
            <a:spAutoFit/>
          </a:bodyPr>
          <a:lstStyle/>
          <a:p>
            <a:pPr algn="ctr"/>
            <a:r>
              <a:rPr lang="en-GB" sz="2800" dirty="0">
                <a:latin typeface="SassoonCRInfant" panose="02010503020300020003" pitchFamily="2" charset="0"/>
              </a:rPr>
              <a:t>Miss Nicholls</a:t>
            </a:r>
            <a:r>
              <a:rPr lang="en-GB" sz="2800" b="1" dirty="0">
                <a:solidFill>
                  <a:srgbClr val="FF0000"/>
                </a:solidFill>
                <a:latin typeface="SassoonCRInfant" panose="02010503020300020003" pitchFamily="2" charset="0"/>
              </a:rPr>
              <a:t>, who misses year 5, </a:t>
            </a:r>
            <a:r>
              <a:rPr lang="en-GB" sz="2800" dirty="0">
                <a:latin typeface="SassoonCRInfant" panose="02010503020300020003" pitchFamily="2" charset="0"/>
              </a:rPr>
              <a:t>loves Featherstone Primary School.</a:t>
            </a:r>
          </a:p>
        </p:txBody>
      </p:sp>
      <p:pic>
        <p:nvPicPr>
          <p:cNvPr id="7" name="Picture 6" descr="A close up of a logo&#10;&#10;Description automatically generated">
            <a:extLst>
              <a:ext uri="{FF2B5EF4-FFF2-40B4-BE49-F238E27FC236}">
                <a16:creationId xmlns:a16="http://schemas.microsoft.com/office/drawing/2014/main" id="{E2670412-09AD-F846-8010-D4F462517448}"/>
              </a:ext>
            </a:extLst>
          </p:cNvPr>
          <p:cNvPicPr>
            <a:picLocks noChangeAspect="1"/>
          </p:cNvPicPr>
          <p:nvPr/>
        </p:nvPicPr>
        <p:blipFill>
          <a:blip r:embed="rId3"/>
          <a:stretch>
            <a:fillRect/>
          </a:stretch>
        </p:blipFill>
        <p:spPr>
          <a:xfrm>
            <a:off x="646111" y="1188072"/>
            <a:ext cx="2163233" cy="2105841"/>
          </a:xfrm>
          <a:prstGeom prst="rect">
            <a:avLst/>
          </a:prstGeom>
        </p:spPr>
      </p:pic>
    </p:spTree>
    <p:extLst>
      <p:ext uri="{BB962C8B-B14F-4D97-AF65-F5344CB8AC3E}">
        <p14:creationId xmlns:p14="http://schemas.microsoft.com/office/powerpoint/2010/main" val="110526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Relative clauses</a:t>
            </a:r>
          </a:p>
        </p:txBody>
      </p:sp>
      <p:sp>
        <p:nvSpPr>
          <p:cNvPr id="3" name="Content Placeholder 2"/>
          <p:cNvSpPr>
            <a:spLocks noGrp="1"/>
          </p:cNvSpPr>
          <p:nvPr>
            <p:ph idx="1"/>
          </p:nvPr>
        </p:nvSpPr>
        <p:spPr>
          <a:xfrm>
            <a:off x="2950643" y="1124993"/>
            <a:ext cx="8229600" cy="2548880"/>
          </a:xfrm>
        </p:spPr>
        <p:txBody>
          <a:bodyPr>
            <a:normAutofit/>
          </a:bodyPr>
          <a:lstStyle/>
          <a:p>
            <a:pPr marL="0" indent="0">
              <a:buNone/>
            </a:pPr>
            <a:endParaRPr lang="en-GB" sz="3200" dirty="0"/>
          </a:p>
          <a:p>
            <a:pPr marL="0" indent="0">
              <a:buNone/>
            </a:pPr>
            <a:endParaRPr lang="en-GB" sz="3200" dirty="0"/>
          </a:p>
          <a:p>
            <a:pPr marL="0" indent="0">
              <a:buNone/>
            </a:pPr>
            <a:endParaRPr lang="en-GB" sz="3200" dirty="0"/>
          </a:p>
          <a:p>
            <a:pPr marL="0" indent="0" algn="ctr">
              <a:buNone/>
            </a:pPr>
            <a:r>
              <a:rPr lang="en-GB" sz="3200" dirty="0">
                <a:latin typeface="SassoonCRInfant" panose="02010503020300020003" pitchFamily="2" charset="0"/>
              </a:rPr>
              <a:t>The cake was impressive and delectable.</a:t>
            </a:r>
          </a:p>
        </p:txBody>
      </p:sp>
      <p:sp>
        <p:nvSpPr>
          <p:cNvPr id="4" name="Rectangle 3"/>
          <p:cNvSpPr/>
          <p:nvPr/>
        </p:nvSpPr>
        <p:spPr>
          <a:xfrm>
            <a:off x="228600" y="5010401"/>
            <a:ext cx="11734800" cy="523220"/>
          </a:xfrm>
          <a:prstGeom prst="rect">
            <a:avLst/>
          </a:prstGeom>
        </p:spPr>
        <p:txBody>
          <a:bodyPr wrap="square">
            <a:spAutoFit/>
          </a:bodyPr>
          <a:lstStyle/>
          <a:p>
            <a:pPr algn="ctr"/>
            <a:r>
              <a:rPr lang="en-GB" sz="2800" dirty="0">
                <a:latin typeface="SassoonCRInfant" panose="02010503020300020003" pitchFamily="2" charset="0"/>
              </a:rPr>
              <a:t>The cake</a:t>
            </a:r>
            <a:r>
              <a:rPr lang="en-GB" sz="2800" b="1" dirty="0">
                <a:solidFill>
                  <a:srgbClr val="FF0000"/>
                </a:solidFill>
                <a:latin typeface="SassoonCRInfant" panose="02010503020300020003" pitchFamily="2" charset="0"/>
              </a:rPr>
              <a:t>, which was covered in chocolate, </a:t>
            </a:r>
            <a:r>
              <a:rPr lang="en-GB" sz="2800" dirty="0">
                <a:latin typeface="SassoonCRInfant" panose="02010503020300020003" pitchFamily="2" charset="0"/>
              </a:rPr>
              <a:t>was impressive and delectable. </a:t>
            </a:r>
          </a:p>
        </p:txBody>
      </p:sp>
      <p:pic>
        <p:nvPicPr>
          <p:cNvPr id="6" name="Picture 5" descr="A large chocolate cake on a table&#10;&#10;Description automatically generated">
            <a:extLst>
              <a:ext uri="{FF2B5EF4-FFF2-40B4-BE49-F238E27FC236}">
                <a16:creationId xmlns:a16="http://schemas.microsoft.com/office/drawing/2014/main" id="{52454D1A-2A55-524C-83B0-0ACD310900C8}"/>
              </a:ext>
            </a:extLst>
          </p:cNvPr>
          <p:cNvPicPr>
            <a:picLocks noChangeAspect="1"/>
          </p:cNvPicPr>
          <p:nvPr/>
        </p:nvPicPr>
        <p:blipFill>
          <a:blip r:embed="rId3"/>
          <a:stretch>
            <a:fillRect/>
          </a:stretch>
        </p:blipFill>
        <p:spPr>
          <a:xfrm>
            <a:off x="436032" y="1378581"/>
            <a:ext cx="2967567" cy="2967567"/>
          </a:xfrm>
          <a:prstGeom prst="rect">
            <a:avLst/>
          </a:prstGeom>
        </p:spPr>
      </p:pic>
    </p:spTree>
    <p:extLst>
      <p:ext uri="{BB962C8B-B14F-4D97-AF65-F5344CB8AC3E}">
        <p14:creationId xmlns:p14="http://schemas.microsoft.com/office/powerpoint/2010/main" val="350789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Writing relative clauses</a:t>
            </a:r>
          </a:p>
        </p:txBody>
      </p:sp>
      <p:sp>
        <p:nvSpPr>
          <p:cNvPr id="3" name="Content Placeholder 2"/>
          <p:cNvSpPr>
            <a:spLocks noGrp="1"/>
          </p:cNvSpPr>
          <p:nvPr>
            <p:ph idx="1"/>
          </p:nvPr>
        </p:nvSpPr>
        <p:spPr>
          <a:xfrm>
            <a:off x="474133" y="1556792"/>
            <a:ext cx="11311467" cy="2439475"/>
          </a:xfrm>
        </p:spPr>
        <p:txBody>
          <a:bodyPr>
            <a:normAutofit fontScale="85000" lnSpcReduction="10000"/>
          </a:bodyPr>
          <a:lstStyle/>
          <a:p>
            <a:pPr marL="0" indent="0">
              <a:buNone/>
            </a:pPr>
            <a:r>
              <a:rPr lang="en-GB" sz="2800" dirty="0">
                <a:latin typeface="SassoonCRInfant" panose="02010503020300020003" pitchFamily="2" charset="0"/>
              </a:rPr>
              <a:t>Mr. Hunt, _____________________________, loves to play football on the weekend.</a:t>
            </a:r>
          </a:p>
          <a:p>
            <a:pPr marL="0" indent="0">
              <a:buNone/>
            </a:pPr>
            <a:endParaRPr lang="en-GB" sz="2800" dirty="0">
              <a:latin typeface="SassoonCRInfant" panose="02010503020300020003" pitchFamily="2" charset="0"/>
            </a:endParaRPr>
          </a:p>
          <a:p>
            <a:pPr marL="0" indent="0">
              <a:buNone/>
            </a:pPr>
            <a:r>
              <a:rPr lang="en-GB" sz="2800" dirty="0">
                <a:latin typeface="SassoonCRInfant" panose="02010503020300020003" pitchFamily="2" charset="0"/>
              </a:rPr>
              <a:t>The film, _____________________________, kept me gripped throughout.</a:t>
            </a:r>
          </a:p>
          <a:p>
            <a:pPr marL="0" indent="0">
              <a:buNone/>
            </a:pPr>
            <a:endParaRPr lang="en-GB" sz="2800" dirty="0">
              <a:latin typeface="SassoonCRInfant" panose="02010503020300020003" pitchFamily="2" charset="0"/>
            </a:endParaRPr>
          </a:p>
          <a:p>
            <a:pPr marL="0" indent="0">
              <a:buNone/>
            </a:pPr>
            <a:r>
              <a:rPr lang="en-GB" sz="2800" dirty="0">
                <a:latin typeface="SassoonCRInfant" panose="02010503020300020003" pitchFamily="2" charset="0"/>
              </a:rPr>
              <a:t>Roald Dahl __________________________ was a </a:t>
            </a:r>
            <a:r>
              <a:rPr lang="en-GB" sz="2800">
                <a:latin typeface="SassoonCRInfant" panose="02010503020300020003" pitchFamily="2" charset="0"/>
              </a:rPr>
              <a:t>famous author</a:t>
            </a:r>
            <a:r>
              <a:rPr lang="en-GB" sz="2800" dirty="0">
                <a:latin typeface="SassoonCRInfant" panose="02010503020300020003" pitchFamily="2" charset="0"/>
              </a:rPr>
              <a:t>. </a:t>
            </a:r>
          </a:p>
        </p:txBody>
      </p:sp>
      <p:pic>
        <p:nvPicPr>
          <p:cNvPr id="5" name="Picture 4" descr="A picture containing drawing&#10;&#10;Description automatically generated">
            <a:extLst>
              <a:ext uri="{FF2B5EF4-FFF2-40B4-BE49-F238E27FC236}">
                <a16:creationId xmlns:a16="http://schemas.microsoft.com/office/drawing/2014/main" id="{9A74C505-9CF8-3940-9768-A92796D68E3B}"/>
              </a:ext>
            </a:extLst>
          </p:cNvPr>
          <p:cNvPicPr>
            <a:picLocks noChangeAspect="1"/>
          </p:cNvPicPr>
          <p:nvPr/>
        </p:nvPicPr>
        <p:blipFill>
          <a:blip r:embed="rId3"/>
          <a:stretch>
            <a:fillRect/>
          </a:stretch>
        </p:blipFill>
        <p:spPr>
          <a:xfrm>
            <a:off x="1054003" y="4166674"/>
            <a:ext cx="4538133" cy="2269067"/>
          </a:xfrm>
          <a:prstGeom prst="rect">
            <a:avLst/>
          </a:prstGeom>
        </p:spPr>
      </p:pic>
      <p:pic>
        <p:nvPicPr>
          <p:cNvPr id="7" name="Picture 6" descr="A close up of a football ball on a field&#10;&#10;Description automatically generated">
            <a:extLst>
              <a:ext uri="{FF2B5EF4-FFF2-40B4-BE49-F238E27FC236}">
                <a16:creationId xmlns:a16="http://schemas.microsoft.com/office/drawing/2014/main" id="{F669BA6A-CB4E-1C49-8BBB-186355B63117}"/>
              </a:ext>
            </a:extLst>
          </p:cNvPr>
          <p:cNvPicPr>
            <a:picLocks noChangeAspect="1"/>
          </p:cNvPicPr>
          <p:nvPr/>
        </p:nvPicPr>
        <p:blipFill>
          <a:blip r:embed="rId4"/>
          <a:stretch>
            <a:fillRect/>
          </a:stretch>
        </p:blipFill>
        <p:spPr>
          <a:xfrm>
            <a:off x="6599865" y="4166674"/>
            <a:ext cx="4372934" cy="2269067"/>
          </a:xfrm>
          <a:prstGeom prst="rect">
            <a:avLst/>
          </a:prstGeom>
        </p:spPr>
      </p:pic>
    </p:spTree>
    <p:extLst>
      <p:ext uri="{BB962C8B-B14F-4D97-AF65-F5344CB8AC3E}">
        <p14:creationId xmlns:p14="http://schemas.microsoft.com/office/powerpoint/2010/main" val="360646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True or false?</a:t>
            </a:r>
          </a:p>
        </p:txBody>
      </p:sp>
      <p:sp>
        <p:nvSpPr>
          <p:cNvPr id="3" name="Content Placeholder 2"/>
          <p:cNvSpPr>
            <a:spLocks noGrp="1"/>
          </p:cNvSpPr>
          <p:nvPr>
            <p:ph idx="1"/>
          </p:nvPr>
        </p:nvSpPr>
        <p:spPr>
          <a:xfrm>
            <a:off x="1103312" y="2052918"/>
            <a:ext cx="9717088" cy="4195481"/>
          </a:xfrm>
        </p:spPr>
        <p:txBody>
          <a:bodyPr>
            <a:normAutofit/>
          </a:bodyPr>
          <a:lstStyle/>
          <a:p>
            <a:pPr marL="0" indent="0">
              <a:buNone/>
            </a:pPr>
            <a:r>
              <a:rPr lang="en-GB" sz="2800" dirty="0">
                <a:latin typeface="Arial Rounded MT Bold" panose="020F0704030504030204" pitchFamily="34" charset="0"/>
              </a:rPr>
              <a:t>Relative clauses make complete sense on their own. </a:t>
            </a:r>
          </a:p>
        </p:txBody>
      </p:sp>
      <p:sp>
        <p:nvSpPr>
          <p:cNvPr id="5" name="AutoShape 2" descr="Image result for grammar clipart">
            <a:hlinkClick r:id="rId3"/>
          </p:cNvPr>
          <p:cNvSpPr>
            <a:spLocks noChangeAspect="1" noChangeArrowheads="1"/>
          </p:cNvSpPr>
          <p:nvPr/>
        </p:nvSpPr>
        <p:spPr bwMode="auto">
          <a:xfrm>
            <a:off x="1679575" y="-1314450"/>
            <a:ext cx="6172200" cy="3848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grammar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672" y="2780929"/>
            <a:ext cx="617220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67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1481</Words>
  <Application>Microsoft Office PowerPoint</Application>
  <PresentationFormat>Widescreen</PresentationFormat>
  <Paragraphs>166</Paragraphs>
  <Slides>30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Rounded MT Bold</vt:lpstr>
      <vt:lpstr>Calibri</vt:lpstr>
      <vt:lpstr>Century Gothic</vt:lpstr>
      <vt:lpstr>SassoonCRInfant</vt:lpstr>
      <vt:lpstr>Wingdings 3</vt:lpstr>
      <vt:lpstr>Ion</vt:lpstr>
      <vt:lpstr>PowerPoint Presentation</vt:lpstr>
      <vt:lpstr>PowerPoint Presentation</vt:lpstr>
      <vt:lpstr>PowerPoint Presentation</vt:lpstr>
      <vt:lpstr>Relative clauses</vt:lpstr>
      <vt:lpstr>Relative clauses</vt:lpstr>
      <vt:lpstr>Relative clauses</vt:lpstr>
      <vt:lpstr>Relative clauses</vt:lpstr>
      <vt:lpstr>Writing relative clauses</vt:lpstr>
      <vt:lpstr>True or false?</vt:lpstr>
      <vt:lpstr>True or false?</vt:lpstr>
      <vt:lpstr>True or false?</vt:lpstr>
      <vt:lpstr>True or false?</vt:lpstr>
      <vt:lpstr>Are these all relative clauses?</vt:lpstr>
      <vt:lpstr>Punctuation decision</vt:lpstr>
      <vt:lpstr>Your turn</vt:lpstr>
      <vt:lpstr>PowerPoint Presentation</vt:lpstr>
      <vt:lpstr>What’s wrong with the relative clause?</vt:lpstr>
      <vt:lpstr>Write your own relative clause about sunglasses</vt:lpstr>
      <vt:lpstr>What’s wrong with the relative clause?</vt:lpstr>
      <vt:lpstr>Write your own relative clause about a blanket. </vt:lpstr>
      <vt:lpstr>What’s wrong with the relative clause?</vt:lpstr>
      <vt:lpstr>Relative clauses</vt:lpstr>
      <vt:lpstr>Punctuation in relative clauses</vt:lpstr>
      <vt:lpstr>Your turn…</vt:lpstr>
      <vt:lpstr>PowerPoint Presentation</vt:lpstr>
      <vt:lpstr>Can you do this SATs question?</vt:lpstr>
      <vt:lpstr>Can you do this SATs question?</vt:lpstr>
      <vt:lpstr>Can you do this SATs question?</vt:lpstr>
      <vt:lpstr>Can you do this SATs question?</vt:lpstr>
      <vt:lpstr>Can you do this SATs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Jay Lacey</cp:lastModifiedBy>
  <cp:revision>20</cp:revision>
  <dcterms:created xsi:type="dcterms:W3CDTF">2020-04-26T14:26:10Z</dcterms:created>
  <dcterms:modified xsi:type="dcterms:W3CDTF">2020-05-14T10:24:32Z</dcterms:modified>
</cp:coreProperties>
</file>