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"/>
  </p:notesMasterIdLst>
  <p:sldIdLst>
    <p:sldId id="256" r:id="rId2"/>
    <p:sldId id="274" r:id="rId3"/>
    <p:sldId id="257" r:id="rId4"/>
    <p:sldId id="278" r:id="rId5"/>
    <p:sldId id="281" r:id="rId6"/>
    <p:sldId id="284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/>
    <p:restoredTop sz="94599"/>
  </p:normalViewPr>
  <p:slideViewPr>
    <p:cSldViewPr snapToGrid="0" snapToObjects="1">
      <p:cViewPr varScale="1">
        <p:scale>
          <a:sx n="49" d="100"/>
          <a:sy n="49" d="100"/>
        </p:scale>
        <p:origin x="2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CC8E-7E9A-164B-A781-9144559A2B0B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4AE6-24B5-A74B-9A10-1EF2F9C8B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5 Measure</a:t>
            </a:r>
            <a:br>
              <a:rPr lang="en-GB" sz="6000" dirty="0"/>
            </a:br>
            <a:r>
              <a:rPr lang="en-GB" sz="6000" dirty="0"/>
              <a:t>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Week 4 Lesson 4 –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0E34-D686-EE46-A929-CA9134D2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1C57-1113-7448-861E-4D953ED1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mic Sans MS" panose="030F0902030302020204" pitchFamily="66" charset="0"/>
              </a:rPr>
              <a:t>We are going to apply what we learnt on lesson 3  to answer problem solving questions with ML and L. To do this we need to:</a:t>
            </a:r>
          </a:p>
          <a:p>
            <a:r>
              <a:rPr lang="en-GB" dirty="0">
                <a:latin typeface="Comic Sans MS" panose="030F0902030302020204" pitchFamily="66" charset="0"/>
              </a:rPr>
              <a:t>converting between ML and L.</a:t>
            </a:r>
          </a:p>
          <a:p>
            <a:r>
              <a:rPr lang="en-GB" dirty="0">
                <a:latin typeface="Comic Sans MS" panose="030F0902030302020204" pitchFamily="66" charset="0"/>
              </a:rPr>
              <a:t>knowing what the question is asking me to do.</a:t>
            </a:r>
          </a:p>
          <a:p>
            <a:r>
              <a:rPr lang="en-GB" dirty="0">
                <a:latin typeface="Comic Sans MS" panose="030F0902030302020204" pitchFamily="66" charset="0"/>
              </a:rPr>
              <a:t>using column methods.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0D427-A228-F241-8247-9FF4373C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34" y="3429000"/>
            <a:ext cx="1798931" cy="22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3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0B8575C-2CB5-1348-9A23-B008B4CADD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84" y="4731058"/>
            <a:ext cx="3163614" cy="1352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F8AF0-A404-6A4A-A7BC-E8F17D4FE8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87" y="4649077"/>
            <a:ext cx="3163614" cy="1352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6267263" cy="668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Buzz Lightyear has 3.1L of fuel in his jetpack. He uses 480ML followed by another 356ML. In litres, how much fuel does Buzz have left?</a:t>
            </a: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As said on the previous slide, our first step is to convert the weight so that they are the same measurement.</a:t>
            </a: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3.1L into ML</a:t>
            </a: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3.1 x 1000 = 3100</a:t>
            </a: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54127"/>
              </p:ext>
            </p:extLst>
          </p:nvPr>
        </p:nvGraphicFramePr>
        <p:xfrm>
          <a:off x="8644046" y="1722997"/>
          <a:ext cx="339108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9D33D1B-6970-604A-A984-31C24790D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742381"/>
              </p:ext>
            </p:extLst>
          </p:nvPr>
        </p:nvGraphicFramePr>
        <p:xfrm>
          <a:off x="1387513" y="2610754"/>
          <a:ext cx="5931220" cy="117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6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DFDBAE93-8B7F-7F44-B9B1-D7ABC2CAC63D}"/>
              </a:ext>
            </a:extLst>
          </p:cNvPr>
          <p:cNvSpPr/>
          <p:nvPr/>
        </p:nvSpPr>
        <p:spPr>
          <a:xfrm>
            <a:off x="4057270" y="5857967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EBFE488-FD6D-674E-A0A7-4855401FE119}"/>
              </a:ext>
            </a:extLst>
          </p:cNvPr>
          <p:cNvSpPr/>
          <p:nvPr/>
        </p:nvSpPr>
        <p:spPr>
          <a:xfrm>
            <a:off x="4150788" y="4173780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EADC0-C416-A54A-BD4E-97B82221570F}"/>
              </a:ext>
            </a:extLst>
          </p:cNvPr>
          <p:cNvSpPr txBox="1"/>
          <p:nvPr/>
        </p:nvSpPr>
        <p:spPr>
          <a:xfrm>
            <a:off x="2786589" y="5366826"/>
            <a:ext cx="3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4E6C9-FF20-E54E-9E83-70A462A55C28}"/>
              </a:ext>
            </a:extLst>
          </p:cNvPr>
          <p:cNvSpPr txBox="1"/>
          <p:nvPr/>
        </p:nvSpPr>
        <p:spPr>
          <a:xfrm>
            <a:off x="3344824" y="5366826"/>
            <a:ext cx="3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C07F8-090B-BD40-9F48-7B0247E71A49}"/>
              </a:ext>
            </a:extLst>
          </p:cNvPr>
          <p:cNvSpPr txBox="1"/>
          <p:nvPr/>
        </p:nvSpPr>
        <p:spPr>
          <a:xfrm>
            <a:off x="7278495" y="5443714"/>
            <a:ext cx="3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F595B-7545-0F40-B91B-8E66C74AD935}"/>
              </a:ext>
            </a:extLst>
          </p:cNvPr>
          <p:cNvSpPr txBox="1"/>
          <p:nvPr/>
        </p:nvSpPr>
        <p:spPr>
          <a:xfrm>
            <a:off x="7654998" y="5429978"/>
            <a:ext cx="3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CBF0FD-B1F6-AD46-AFAC-F35E3EA0CE18}"/>
              </a:ext>
            </a:extLst>
          </p:cNvPr>
          <p:cNvSpPr txBox="1"/>
          <p:nvPr/>
        </p:nvSpPr>
        <p:spPr>
          <a:xfrm>
            <a:off x="7988403" y="5429978"/>
            <a:ext cx="3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D1C92-02F4-BF48-A5ED-EDE1F449415A}"/>
              </a:ext>
            </a:extLst>
          </p:cNvPr>
          <p:cNvSpPr txBox="1"/>
          <p:nvPr/>
        </p:nvSpPr>
        <p:spPr>
          <a:xfrm>
            <a:off x="8422920" y="54437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08235D3-06CA-9144-B38C-6D1FB06B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98" y="627065"/>
            <a:ext cx="1440904" cy="14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6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6267263" cy="668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Buzz Lightyear has 3.1L of fuel in his jetpack. He uses 480ML followed by another 356ML. In litres, how much fuel does Buzz have left?</a:t>
            </a: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To work out the calculations, I am going to find the total that Buzz has lost (480ML – 356ML).</a:t>
            </a: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Once I have the total I can subtract it from the amount he has.</a:t>
            </a:r>
          </a:p>
          <a:p>
            <a:pPr marL="0" indent="0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2255ml are left. To convert this to L we need to divide by 1,000. This = 2.255L</a:t>
            </a:r>
          </a:p>
          <a:p>
            <a:pPr marL="0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20865"/>
              </p:ext>
            </p:extLst>
          </p:nvPr>
        </p:nvGraphicFramePr>
        <p:xfrm>
          <a:off x="2182276" y="1923098"/>
          <a:ext cx="339108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r>
                        <a:rPr lang="en-GB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00629DC3-E465-D449-ABA5-B5E22DFD296F}"/>
              </a:ext>
            </a:extLst>
          </p:cNvPr>
          <p:cNvSpPr/>
          <p:nvPr/>
        </p:nvSpPr>
        <p:spPr>
          <a:xfrm>
            <a:off x="2615230" y="2611369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77A91-D58D-7A40-BA6A-1BDBDB0547EE}"/>
              </a:ext>
            </a:extLst>
          </p:cNvPr>
          <p:cNvSpPr/>
          <p:nvPr/>
        </p:nvSpPr>
        <p:spPr>
          <a:xfrm>
            <a:off x="2615230" y="2981067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2CCD6B-911C-0A4E-AC62-C5473D9FE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78703"/>
              </p:ext>
            </p:extLst>
          </p:nvPr>
        </p:nvGraphicFramePr>
        <p:xfrm>
          <a:off x="7994070" y="1741866"/>
          <a:ext cx="362128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2562919-6465-9740-AD05-6F80D2C0CCCB}"/>
              </a:ext>
            </a:extLst>
          </p:cNvPr>
          <p:cNvSpPr/>
          <p:nvPr/>
        </p:nvSpPr>
        <p:spPr>
          <a:xfrm>
            <a:off x="8550592" y="2430137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26DEA-5D95-E449-9047-AFF53DC47017}"/>
              </a:ext>
            </a:extLst>
          </p:cNvPr>
          <p:cNvSpPr/>
          <p:nvPr/>
        </p:nvSpPr>
        <p:spPr>
          <a:xfrm>
            <a:off x="8550591" y="2781888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7A106B-7238-9C4C-BF04-00E6E4C387C2}"/>
              </a:ext>
            </a:extLst>
          </p:cNvPr>
          <p:cNvCxnSpPr/>
          <p:nvPr/>
        </p:nvCxnSpPr>
        <p:spPr>
          <a:xfrm flipH="1">
            <a:off x="10154914" y="1779373"/>
            <a:ext cx="224762" cy="34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872C3-3EDA-2D4E-9CDA-46BF01AC5C62}"/>
              </a:ext>
            </a:extLst>
          </p:cNvPr>
          <p:cNvCxnSpPr/>
          <p:nvPr/>
        </p:nvCxnSpPr>
        <p:spPr>
          <a:xfrm flipH="1">
            <a:off x="9673280" y="1778527"/>
            <a:ext cx="224762" cy="34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ECD6AE-B327-A74A-BB57-B82642F3CF9F}"/>
              </a:ext>
            </a:extLst>
          </p:cNvPr>
          <p:cNvCxnSpPr/>
          <p:nvPr/>
        </p:nvCxnSpPr>
        <p:spPr>
          <a:xfrm flipH="1">
            <a:off x="9221487" y="1806974"/>
            <a:ext cx="224762" cy="34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AD421E-E8B6-FB4D-950D-A0FBAB57B87C}"/>
              </a:ext>
            </a:extLst>
          </p:cNvPr>
          <p:cNvCxnSpPr/>
          <p:nvPr/>
        </p:nvCxnSpPr>
        <p:spPr>
          <a:xfrm flipH="1">
            <a:off x="8608913" y="1806973"/>
            <a:ext cx="224762" cy="34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ACD00E78-802E-6241-8CA5-B0110C1C9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151076"/>
              </p:ext>
            </p:extLst>
          </p:nvPr>
        </p:nvGraphicFramePr>
        <p:xfrm>
          <a:off x="6260780" y="5391025"/>
          <a:ext cx="5931220" cy="117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6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id="{8064058F-4308-AA4A-B722-5C511FFD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15" y="93697"/>
            <a:ext cx="1440904" cy="14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58"/>
            <a:ext cx="9144000" cy="35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A chef adds 0.35L to this measuring cup. How many ML is in the cup now?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The measuring cup is going up in 50ml for each line.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This means it is currently at 350ml.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0.35L needs to be converted to ML which = 350ml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We need to add them both together to find the total.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95526"/>
              </p:ext>
            </p:extLst>
          </p:nvPr>
        </p:nvGraphicFramePr>
        <p:xfrm>
          <a:off x="1825429" y="3619131"/>
          <a:ext cx="3105345" cy="235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8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37">
                <a:tc>
                  <a:txBody>
                    <a:bodyPr/>
                    <a:lstStyle/>
                    <a:p>
                      <a:r>
                        <a:rPr lang="en-GB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8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50AEA67-2B14-2A48-8317-A15D0A8A6108}"/>
              </a:ext>
            </a:extLst>
          </p:cNvPr>
          <p:cNvSpPr/>
          <p:nvPr/>
        </p:nvSpPr>
        <p:spPr>
          <a:xfrm>
            <a:off x="2412072" y="4941168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C03FC-E083-EF46-9EC3-46604793A8D4}"/>
              </a:ext>
            </a:extLst>
          </p:cNvPr>
          <p:cNvSpPr/>
          <p:nvPr/>
        </p:nvSpPr>
        <p:spPr>
          <a:xfrm>
            <a:off x="2412072" y="4519565"/>
            <a:ext cx="1932057" cy="8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2C053A2-57B6-1249-86D0-8B46EF1EE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859791"/>
              </p:ext>
            </p:extLst>
          </p:nvPr>
        </p:nvGraphicFramePr>
        <p:xfrm>
          <a:off x="6260780" y="5391025"/>
          <a:ext cx="5931220" cy="117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6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21ACC553-6604-C947-A773-F04F507E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19902" r="44905" b="21117"/>
          <a:stretch>
            <a:fillRect/>
          </a:stretch>
        </p:blipFill>
        <p:spPr bwMode="auto">
          <a:xfrm>
            <a:off x="8230185" y="675137"/>
            <a:ext cx="3854452" cy="43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3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Remember…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484784"/>
          <a:ext cx="87849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54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75720" y="1922344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647728" y="3616473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8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768D4CD-C807-5240-9323-4339EFDBD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r="3" b="28543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CEB824-7F89-DC4C-B4D9-2E2C73B42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 b="24065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rgbClr val="000000"/>
                </a:solidFill>
                <a:latin typeface="Arial Rounded MT Bold" panose="020F0704030504030204" pitchFamily="34" charset="0"/>
              </a:rPr>
              <a:t>Important notes for today.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>
                <a:solidFill>
                  <a:srgbClr val="000000"/>
                </a:solidFill>
                <a:latin typeface="Arial Rounded MT Bold" panose="020F0704030504030204" pitchFamily="34" charset="0"/>
              </a:rPr>
              <a:t>converting between ML and L.</a:t>
            </a:r>
          </a:p>
          <a:p>
            <a:r>
              <a:rPr lang="en-GB">
                <a:solidFill>
                  <a:srgbClr val="000000"/>
                </a:solidFill>
                <a:latin typeface="Arial Rounded MT Bold" panose="020F0704030504030204" pitchFamily="34" charset="0"/>
              </a:rPr>
              <a:t>knowing what the question is asking me to do.</a:t>
            </a:r>
          </a:p>
          <a:p>
            <a:r>
              <a:rPr lang="en-GB">
                <a:solidFill>
                  <a:srgbClr val="000000"/>
                </a:solidFill>
                <a:latin typeface="Arial Rounded MT Bold" panose="020F0704030504030204" pitchFamily="34" charset="0"/>
              </a:rPr>
              <a:t>using column methods.</a:t>
            </a:r>
          </a:p>
          <a:p>
            <a:r>
              <a:rPr lang="en-GB">
                <a:solidFill>
                  <a:srgbClr val="000000"/>
                </a:solidFill>
                <a:latin typeface="Arial Rounded MT Bold" panose="020F0704030504030204" pitchFamily="34" charset="0"/>
              </a:rPr>
              <a:t>reading scales.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3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Widescreen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Rounded MT Bold</vt:lpstr>
      <vt:lpstr>Calibri</vt:lpstr>
      <vt:lpstr>Calibri Light</vt:lpstr>
      <vt:lpstr>Comic Sans MS</vt:lpstr>
      <vt:lpstr>Franklin Gothic Book</vt:lpstr>
      <vt:lpstr>Office Theme</vt:lpstr>
      <vt:lpstr>Year 5 Measure Volume</vt:lpstr>
      <vt:lpstr>In today’s lesson</vt:lpstr>
      <vt:lpstr>PowerPoint Presentation</vt:lpstr>
      <vt:lpstr>PowerPoint Presentation</vt:lpstr>
      <vt:lpstr>PowerPoint Presentation</vt:lpstr>
      <vt:lpstr>Remember…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Measure Volume</dc:title>
  <dc:creator>Benjamin Hunt</dc:creator>
  <cp:lastModifiedBy>Benjamin Hunt</cp:lastModifiedBy>
  <cp:revision>1</cp:revision>
  <dcterms:created xsi:type="dcterms:W3CDTF">2020-05-05T15:35:37Z</dcterms:created>
  <dcterms:modified xsi:type="dcterms:W3CDTF">2020-05-05T15:35:51Z</dcterms:modified>
</cp:coreProperties>
</file>