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390" r:id="rId2"/>
    <p:sldId id="391" r:id="rId3"/>
    <p:sldId id="392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4" r:id="rId12"/>
    <p:sldId id="365" r:id="rId13"/>
    <p:sldId id="374" r:id="rId14"/>
    <p:sldId id="375" r:id="rId15"/>
    <p:sldId id="366" r:id="rId16"/>
    <p:sldId id="368" r:id="rId17"/>
    <p:sldId id="376" r:id="rId18"/>
    <p:sldId id="377" r:id="rId19"/>
    <p:sldId id="379" r:id="rId20"/>
    <p:sldId id="367" r:id="rId21"/>
    <p:sldId id="380" r:id="rId22"/>
    <p:sldId id="384" r:id="rId23"/>
    <p:sldId id="385" r:id="rId24"/>
    <p:sldId id="389" r:id="rId25"/>
    <p:sldId id="361" r:id="rId26"/>
    <p:sldId id="378" r:id="rId27"/>
    <p:sldId id="3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7"/>
  </p:normalViewPr>
  <p:slideViewPr>
    <p:cSldViewPr snapToGrid="0" snapToObjects="1">
      <p:cViewPr varScale="1">
        <p:scale>
          <a:sx n="77" d="100"/>
          <a:sy n="77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</a:t>
            </a:r>
            <a:r>
              <a:rPr lang="en-GB" baseline="0" dirty="0"/>
              <a:t> to the children how the whistle is the </a:t>
            </a:r>
            <a:r>
              <a:rPr lang="en-GB" b="1" baseline="0" dirty="0"/>
              <a:t>object</a:t>
            </a:r>
            <a:r>
              <a:rPr lang="en-GB" baseline="0" dirty="0"/>
              <a:t> in this </a:t>
            </a:r>
            <a:r>
              <a:rPr lang="en-GB" b="1" baseline="0" dirty="0"/>
              <a:t>active</a:t>
            </a:r>
            <a:r>
              <a:rPr lang="en-GB" baseline="0" dirty="0"/>
              <a:t> sentence and so in </a:t>
            </a:r>
            <a:r>
              <a:rPr lang="en-GB" b="1" baseline="0" dirty="0"/>
              <a:t>passive</a:t>
            </a:r>
            <a:r>
              <a:rPr lang="en-GB" baseline="0" dirty="0"/>
              <a:t>, that would become the </a:t>
            </a:r>
            <a:r>
              <a:rPr lang="en-GB" b="1" baseline="0" dirty="0"/>
              <a:t>subject</a:t>
            </a:r>
            <a:r>
              <a:rPr lang="en-GB" baseline="0" dirty="0"/>
              <a:t>. Blew would need to become ‘was blown’ and then the subject would be ‘by Miss. Nicholls.’ Note how the ‘by Miss Nicholls’ bit is optional…remember objects are not compulsory in a sentence but at this first stage of passive voice, model it in so that the children become used to it. Tell children that of course, in a proper piece of writing, the passive voice is a bit more complex than this but for now, this is a good initial understanding.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30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following slides will be SATS questions based on what they have just learnt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6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Children might find it easier to unpick the sentence first (subject, verb, object)</a:t>
            </a:r>
          </a:p>
          <a:p>
            <a:r>
              <a:rPr lang="en-GB" b="1" dirty="0"/>
              <a:t>Acceptable answers: </a:t>
            </a:r>
            <a:r>
              <a:rPr lang="en-GB" dirty="0"/>
              <a:t>‘We were drenched by the pouring rain.’</a:t>
            </a:r>
          </a:p>
          <a:p>
            <a:r>
              <a:rPr lang="en-GB" dirty="0"/>
              <a:t>‘We were drenched.’</a:t>
            </a:r>
          </a:p>
          <a:p>
            <a:r>
              <a:rPr lang="en-GB" dirty="0"/>
              <a:t>‘We were drenched by the rain.’ </a:t>
            </a:r>
            <a:r>
              <a:rPr lang="en-GB" b="1" dirty="0"/>
              <a:t>Must have capital</a:t>
            </a:r>
            <a:r>
              <a:rPr lang="en-GB" b="1" baseline="0" dirty="0"/>
              <a:t> letter and full stop!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6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Passive</a:t>
            </a:r>
          </a:p>
          <a:p>
            <a:r>
              <a:rPr lang="en-GB" b="0" dirty="0"/>
              <a:t>Active</a:t>
            </a:r>
          </a:p>
          <a:p>
            <a:r>
              <a:rPr lang="en-GB" b="0" dirty="0"/>
              <a:t>Active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85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each one and convert to active to check. When you get to the third one down, you can’t convert to active because</a:t>
            </a:r>
            <a:r>
              <a:rPr lang="en-GB" baseline="0" dirty="0"/>
              <a:t> that one is the answer.</a:t>
            </a:r>
          </a:p>
          <a:p>
            <a:r>
              <a:rPr lang="en-GB" baseline="0" dirty="0"/>
              <a:t>I think children will spot the 4</a:t>
            </a:r>
            <a:r>
              <a:rPr lang="en-GB" baseline="30000" dirty="0"/>
              <a:t>th</a:t>
            </a:r>
            <a:r>
              <a:rPr lang="en-GB" baseline="0" dirty="0"/>
              <a:t> one down straight away because of the ‘by…’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9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Passive - ‘The ball was kicked by</a:t>
            </a:r>
            <a:r>
              <a:rPr lang="en-GB" baseline="0" dirty="0"/>
              <a:t> Mr. Hunt.’</a:t>
            </a:r>
          </a:p>
          <a:p>
            <a:r>
              <a:rPr lang="en-GB" baseline="0" dirty="0"/>
              <a:t>The ‘by Mr. Hunt’ isn’t compulsory but it is good to model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8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Passive - ‘The register was taken by Mr. Douglas.’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3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Passive - A nest</a:t>
            </a:r>
            <a:r>
              <a:rPr lang="en-GB" baseline="0" dirty="0"/>
              <a:t> was built (by the bird).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Passive - The book was marked (by</a:t>
            </a:r>
            <a:r>
              <a:rPr lang="en-GB" baseline="0" dirty="0"/>
              <a:t> Mrs. Price).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6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</a:t>
            </a:r>
            <a:r>
              <a:rPr lang="en-GB" baseline="0" dirty="0"/>
              <a:t> children have a go when it is the other way around?</a:t>
            </a:r>
          </a:p>
          <a:p>
            <a:r>
              <a:rPr lang="en-GB" baseline="0" dirty="0"/>
              <a:t>Active - The artist drew the artwork. Take care with verb conversion.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6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Active - The teacher started the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Recap – top line is</a:t>
            </a:r>
            <a:r>
              <a:rPr lang="en-GB" baseline="0" dirty="0"/>
              <a:t> passive. Bottom line active.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children to give examples of each verbally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8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E7934DB3-9A8F-1649-A1A8-B2E318B86A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196752"/>
          <a:ext cx="8856984" cy="233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Verb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Mr. Douglas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register.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292" name="Picture 4" descr="Image result for school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32" y="3861048"/>
            <a:ext cx="1944216" cy="28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3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196752"/>
          <a:ext cx="8856984" cy="233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Verb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bird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built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 nest.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293097"/>
            <a:ext cx="2513029" cy="24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18752"/>
              </p:ext>
            </p:extLst>
          </p:nvPr>
        </p:nvGraphicFramePr>
        <p:xfrm>
          <a:off x="1703512" y="1196752"/>
          <a:ext cx="8856984" cy="233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Verb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Mrs. 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marked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book.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653137"/>
            <a:ext cx="2762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5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196752"/>
          <a:ext cx="8856984" cy="233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Verb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artwork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was drawn 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artist.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717033"/>
            <a:ext cx="2345534" cy="29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1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196752"/>
          <a:ext cx="8856984" cy="233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Verb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was started 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teacher.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75521" y="3933057"/>
            <a:ext cx="12430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00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Active or passive?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>
                <a:latin typeface="SassoonCRInfant" panose="02010503020300020003" pitchFamily="2" charset="0"/>
              </a:rPr>
              <a:t>The pizza was eaten by the children.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573016"/>
            <a:ext cx="4640466" cy="28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4847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Passive</a:t>
            </a:r>
          </a:p>
        </p:txBody>
      </p:sp>
    </p:spTree>
    <p:extLst>
      <p:ext uri="{BB962C8B-B14F-4D97-AF65-F5344CB8AC3E}">
        <p14:creationId xmlns:p14="http://schemas.microsoft.com/office/powerpoint/2010/main" val="2027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Active or passive?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>
                <a:latin typeface="SassoonCRInfant" panose="02010503020300020003" pitchFamily="2" charset="0"/>
              </a:rPr>
              <a:t>The farmer ploughed the field.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4847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Active </a:t>
            </a:r>
          </a:p>
        </p:txBody>
      </p:sp>
      <p:pic>
        <p:nvPicPr>
          <p:cNvPr id="19460" name="Picture 4" descr="Image result for farm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3851654"/>
            <a:ext cx="3624337" cy="28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Active or passive?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>
                <a:latin typeface="SassoonCRInfant" panose="02010503020300020003" pitchFamily="2" charset="0"/>
              </a:rPr>
              <a:t>I drew a margin.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4847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Active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861049"/>
            <a:ext cx="5715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Active or passive?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>
                <a:latin typeface="SassoonCRInfant" panose="02010503020300020003" pitchFamily="2" charset="0"/>
              </a:rPr>
              <a:t>The grass was mown by Mr. Morgan.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4847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Passive</a:t>
            </a:r>
          </a:p>
        </p:txBody>
      </p:sp>
      <p:pic>
        <p:nvPicPr>
          <p:cNvPr id="18437" name="Picture 5" descr="Image result for grass being cu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86100"/>
            <a:ext cx="5715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42377" cy="140053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Recap</a:t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dirty="0">
                <a:latin typeface="Arial Rounded MT Bold" panose="020F0704030504030204" pitchFamily="34" charset="0"/>
              </a:rPr>
              <a:t>Which is active and which is passive?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73298" y="2060848"/>
            <a:ext cx="2520280" cy="1728192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Subject (noun)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99856" y="2060848"/>
            <a:ext cx="2520280" cy="172819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Verb (action)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5520" y="2060848"/>
            <a:ext cx="2520280" cy="172819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Object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5520" y="4797152"/>
            <a:ext cx="2520280" cy="1728192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Subject (noun)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99856" y="4797152"/>
            <a:ext cx="2520280" cy="172819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Verb (action)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8208" y="4797152"/>
            <a:ext cx="2520280" cy="172819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Object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4293096"/>
            <a:ext cx="9144000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7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16CFE-ED9E-B14A-8986-0FF5A6254363}"/>
              </a:ext>
            </a:extLst>
          </p:cNvPr>
          <p:cNvSpPr txBox="1"/>
          <p:nvPr/>
        </p:nvSpPr>
        <p:spPr>
          <a:xfrm>
            <a:off x="282632" y="149632"/>
            <a:ext cx="1052391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tx2"/>
                </a:solidFill>
                <a:latin typeface="Arial Rounded MT Bold" panose="020F0704030504030204" pitchFamily="34" charset="77"/>
              </a:rPr>
              <a:t>When do we use the following pieces of punctuation?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>
                <a:latin typeface="Arial Rounded MT Bold" panose="020F0704030504030204" pitchFamily="34" charset="77"/>
              </a:rPr>
              <a:t>Parenthesis</a:t>
            </a:r>
          </a:p>
          <a:p>
            <a:endParaRPr lang="en-US" sz="440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>
                <a:latin typeface="Arial Rounded MT Bold" panose="020F0704030504030204" pitchFamily="34" charset="77"/>
              </a:rPr>
              <a:t>Colons</a:t>
            </a:r>
          </a:p>
          <a:p>
            <a:endParaRPr lang="en-US" sz="440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>
                <a:latin typeface="Arial Rounded MT Bold" panose="020F0704030504030204" pitchFamily="34" charset="77"/>
              </a:rPr>
              <a:t>Semi-colons</a:t>
            </a:r>
          </a:p>
          <a:p>
            <a:endParaRPr lang="en-US" sz="440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>
                <a:latin typeface="Arial Rounded MT Bold" panose="020F0704030504030204" pitchFamily="34" charset="77"/>
              </a:rPr>
              <a:t>Dashes</a:t>
            </a:r>
          </a:p>
          <a:p>
            <a:endParaRPr lang="en-US" sz="440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>
                <a:latin typeface="Arial Rounded MT Bold" panose="020F0704030504030204" pitchFamily="34" charset="77"/>
              </a:rPr>
              <a:t>Hyphens</a:t>
            </a:r>
            <a:endParaRPr lang="en-US" sz="4400" dirty="0">
              <a:latin typeface="Arial Rounded MT Bold" panose="020F070403050403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9F3BD-2EB6-C94F-86C8-DB1FFF60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44" y="2644368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Active or Passive?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1504" y="1052736"/>
          <a:ext cx="8856984" cy="561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602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Sentence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Henry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turned the television on.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I poured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a drink.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Dinner was cooked by Mrs. Jones.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Mary answered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the telephone.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race was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started.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pilot turned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on the engines.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race was won by John.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photograph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was taken by the photographer. 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door was slammed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shut.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A lot of pigs ate the food.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91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Active or Passive?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1504" y="1052736"/>
          <a:ext cx="8856984" cy="561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602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Sentence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Henry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turned the television on.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I poured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a drink.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Dinner was cooked by Mrs. Jones.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Mary answered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the telephone.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race was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started.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pilot turned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on the engines.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race was won by John.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photograph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was taken by the photographer. 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The door was slammed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 shut.</a:t>
                      </a:r>
                      <a:endParaRPr lang="en-GB" sz="2400" dirty="0">
                        <a:solidFill>
                          <a:schemeClr val="tx1"/>
                        </a:solidFill>
                        <a:latin typeface="SassoonCRInfant" panose="020105030203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SassoonCRInfant" panose="02010503020300020003" pitchFamily="2" charset="0"/>
                        </a:rPr>
                        <a:t>A lot of pigs ate the food.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616280" y="1628800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616280" y="2149373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9768408" y="2636912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616280" y="3140968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768408" y="3645024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616280" y="4221088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768408" y="4725144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768408" y="5229200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71376" y="5733256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688288" y="6237312"/>
            <a:ext cx="360040" cy="3600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96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Write an active sentence about…</a:t>
            </a:r>
          </a:p>
        </p:txBody>
      </p:sp>
      <p:pic>
        <p:nvPicPr>
          <p:cNvPr id="5" name="Picture 4" descr="A dog swimming in a pool of water&#10;&#10;Description automatically generated">
            <a:extLst>
              <a:ext uri="{FF2B5EF4-FFF2-40B4-BE49-F238E27FC236}">
                <a16:creationId xmlns:a16="http://schemas.microsoft.com/office/drawing/2014/main" id="{7144815B-C7F0-0345-9880-8A0F2A963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96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Write a passive sentence about…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028326"/>
            <a:ext cx="7092280" cy="472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5DD2A602-842A-C444-95CD-B5D5CA959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2" t="9510" r="11250" b="8977"/>
          <a:stretch/>
        </p:blipFill>
        <p:spPr>
          <a:xfrm>
            <a:off x="696986" y="0"/>
            <a:ext cx="10935964" cy="67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6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This is a bit tricky but remember the rules you have just learnt.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7" t="28318" r="14152" b="47022"/>
          <a:stretch/>
        </p:blipFill>
        <p:spPr bwMode="auto">
          <a:xfrm>
            <a:off x="1524001" y="1700808"/>
            <a:ext cx="911189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62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How many out of three will you get correct?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26084" r="14429" b="40625"/>
          <a:stretch/>
        </p:blipFill>
        <p:spPr bwMode="auto">
          <a:xfrm>
            <a:off x="1524000" y="1552854"/>
            <a:ext cx="9168874" cy="382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39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Think carefully…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t="28215" r="14737" b="27396"/>
          <a:stretch/>
        </p:blipFill>
        <p:spPr bwMode="auto">
          <a:xfrm>
            <a:off x="1703512" y="1340768"/>
            <a:ext cx="85545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6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16CFE-ED9E-B14A-8986-0FF5A6254363}"/>
              </a:ext>
            </a:extLst>
          </p:cNvPr>
          <p:cNvSpPr txBox="1"/>
          <p:nvPr/>
        </p:nvSpPr>
        <p:spPr>
          <a:xfrm>
            <a:off x="282632" y="0"/>
            <a:ext cx="1052391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77"/>
              </a:rPr>
              <a:t>Parenthesis</a:t>
            </a:r>
          </a:p>
          <a:p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Parenthesis is a word or words written into a sentence. It is shown with brackets, dashes or commas. It adds extra information or detail that isn’t needed. It usually explains something.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77"/>
              </a:rPr>
              <a:t>Colons</a:t>
            </a:r>
          </a:p>
          <a:p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Colons are used to introduce a list. Colons are also used when you are writing a </a:t>
            </a:r>
            <a:r>
              <a:rPr lang="en-US" sz="2000" b="1" u="sng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direct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follow-up to the main clause that you have just written. The second main clause after the colon does not have a capital letter (unless it is a proper noun).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77"/>
              </a:rPr>
              <a:t>Semi-colons</a:t>
            </a:r>
          </a:p>
          <a:p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Semi-colons are used when you are writing a follow-up to the main clause that you have just written. The second main clause is </a:t>
            </a:r>
            <a:r>
              <a:rPr lang="en-US" sz="2000" b="1" u="sng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linked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to the first one (it might not be a complete follow-up). The second main clause after the colon does not have a capital letter (unless it is a proper noun).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77"/>
              </a:rPr>
              <a:t>Dashes</a:t>
            </a:r>
          </a:p>
          <a:p>
            <a:r>
              <a:rPr lang="en-GB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Dashes are used when there are two linked and dramatic main clauses.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77"/>
              </a:rPr>
              <a:t>Hyphens</a:t>
            </a:r>
          </a:p>
          <a:p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 hyphen has several uses. They are needed before the word ‘looking’ (such as ‘good-looking’). They show that there is one object and not several (such as three-floor apartment). They are needed when writing a two-digit number which is more than 20 (such as seventy-six). They are used before the word ‘like’ (such as ‘life-like model’). They are also used to avoid ambiguity and make things clear. </a:t>
            </a:r>
          </a:p>
        </p:txBody>
      </p:sp>
    </p:spTree>
    <p:extLst>
      <p:ext uri="{BB962C8B-B14F-4D97-AF65-F5344CB8AC3E}">
        <p14:creationId xmlns:p14="http://schemas.microsoft.com/office/powerpoint/2010/main" val="22510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An introduction to the passive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922" y="1268760"/>
            <a:ext cx="9153078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Right now, we’re speaking in the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active voice</a:t>
            </a:r>
            <a:r>
              <a:rPr lang="en-GB" sz="3200" dirty="0">
                <a:latin typeface="Arial Rounded MT Bold" panose="020F0704030504030204" pitchFamily="34" charset="0"/>
              </a:rPr>
              <a:t>. Most of the time, most of the people speak in the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active voice</a:t>
            </a:r>
            <a:r>
              <a:rPr lang="en-GB" sz="3200" dirty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When you and I speak in the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active voice</a:t>
            </a:r>
            <a:r>
              <a:rPr lang="en-GB" sz="3200" dirty="0">
                <a:latin typeface="Arial Rounded MT Bold" panose="020F0704030504030204" pitchFamily="34" charset="0"/>
              </a:rPr>
              <a:t>, what order do you think the verbs, objects and subjects in our sentences go in?</a:t>
            </a:r>
          </a:p>
        </p:txBody>
      </p:sp>
      <p:pic>
        <p:nvPicPr>
          <p:cNvPr id="5124" name="Picture 4" descr="Image result for speak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11" y="4975845"/>
            <a:ext cx="2705159" cy="19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active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922" y="4077072"/>
            <a:ext cx="9153078" cy="27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When said or written in this order, this is the </a:t>
            </a: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active</a:t>
            </a:r>
            <a:r>
              <a:rPr lang="en-GB" sz="2800" dirty="0">
                <a:latin typeface="Arial Rounded MT Bold" panose="020F0704030504030204" pitchFamily="34" charset="0"/>
              </a:rPr>
              <a:t> voice.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Nearly all of the people, nearly all of the time speak in the active voice.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5520" y="1628800"/>
            <a:ext cx="2520280" cy="1728192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Subject (noun)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99856" y="1628800"/>
            <a:ext cx="2520280" cy="172819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Verb (action)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68208" y="1628800"/>
            <a:ext cx="2520280" cy="172819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260494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922" y="3550874"/>
            <a:ext cx="10067478" cy="2780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The </a:t>
            </a: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passive</a:t>
            </a:r>
            <a:r>
              <a:rPr lang="en-GB" sz="2800" dirty="0">
                <a:latin typeface="Arial Rounded MT Bold" panose="020F0704030504030204" pitchFamily="34" charset="0"/>
              </a:rPr>
              <a:t> voice is where you take the subject of the sentence and you place it after the verb (so that it is now the object).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Then, you take the object of the sentence and you place it at the beginning of the sentence (so that it becomes the subject.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60185" y="1628800"/>
            <a:ext cx="2520280" cy="1728192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Subject (noun)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99856" y="1628800"/>
            <a:ext cx="2520280" cy="172819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Verb (action)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98878" y="1628800"/>
            <a:ext cx="2520280" cy="172819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42211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287 C -0.00013 0.14976 -0.00234 0.18935 0.00286 0.21203 C 0.00469 0.23078 0.01393 0.25439 0.02305 0.2662 C 0.02409 0.26736 0.02487 0.26875 0.02565 0.27013 C 0.02604 0.27129 0.02643 0.27291 0.02721 0.27384 C 0.03177 0.27986 0.03698 0.28449 0.04193 0.29027 C 0.04531 0.29838 0.05378 0.3074 0.05963 0.30902 C 0.0668 0.32037 0.0763 0.32152 0.08568 0.32685 C 0.09479 0.33194 0.10286 0.33888 0.11263 0.34189 C 0.12773 0.35254 0.14401 0.35532 0.16055 0.35833 C 0.16927 0.36296 0.17799 0.36435 0.18724 0.36597 C 0.20286 0.37291 0.18997 0.36805 0.22305 0.36967 C 0.24596 0.37083 0.26901 0.37268 0.29219 0.37361 C 0.35026 0.37222 0.38672 0.37314 0.43672 0.36597 C 0.44336 0.36342 0.44974 0.36111 0.45651 0.35972 C 0.4668 0.35162 0.47904 0.34467 0.49049 0.34074 C 0.4987 0.33449 0.50755 0.33194 0.51575 0.32569 C 0.52656 0.31759 0.53646 0.30671 0.5474 0.29907 C 0.55599 0.29305 0.56615 0.28912 0.57435 0.28148 C 0.575 0.27986 0.57565 0.27777 0.57669 0.27638 C 0.57865 0.27384 0.5832 0.27013 0.5832 0.27037 C 0.58463 0.26273 0.58346 0.26736 0.58815 0.2574 L 0.58815 0.25763 C 0.59049 0.24791 0.59766 0.2331 0.60273 0.22592 C 0.60508 0.21713 0.60703 0.20463 0.61081 0.19699 C 0.61328 0.1868 0.61588 0.17708 0.61732 0.16643 C 0.61849 0.15023 0.6194 0.13703 0.61992 0.11967 C 0.61927 0.10092 0.61927 0.08472 0.61172 0.06944 C 0.61133 0.06736 0.61133 0.06527 0.61081 0.06319 C 0.61055 0.06157 0.60937 0.06041 0.60911 0.05902 C 0.60794 0.05416 0.60742 0.04652 0.60664 0.04143 C 0.60651 0.03472 0.60599 0.02801 0.60599 0.02129 C 0.60599 0.01412 0.60664 4.07407E-6 0.60664 0.00023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16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4.07407E-6 C 0.00534 0.08379 0.03372 0.24838 0.00391 0.35578 C 0.00286 0.36435 0.00052 0.37523 -0.00378 0.38101 C -0.00534 0.39166 -0.01042 0.39699 -0.01576 0.4037 C -0.02552 0.41597 -0.03737 0.42708 -0.05013 0.43009 C -0.05938 0.43773 -0.06888 0.44074 -0.0793 0.44259 C -0.09636 0.45092 -0.10586 0.44814 -0.12761 0.44884 C -0.16849 0.44838 -0.20182 0.45185 -0.24024 0.44143 C -0.24505 0.43842 -0.25573 0.43518 -0.25573 0.43541 C -0.26302 0.42986 -0.27123 0.42847 -0.27917 0.42638 C -0.28633 0.42199 -0.29414 0.41921 -0.30221 0.41759 C -0.3237 0.40185 -0.35026 0.40115 -0.37344 0.3949 C -0.40156 0.3875 -0.43021 0.3831 -0.45873 0.37847 C -0.47669 0.37245 -0.49505 0.36851 -0.51289 0.36088 C -0.51732 0.35717 -0.52136 0.35763 -0.52565 0.35463 C -0.53412 0.34861 -0.52643 0.3537 -0.53268 0.34699 C -0.53737 0.34189 -0.54297 0.33773 -0.54792 0.33333 C -0.55274 0.3243 -0.56016 0.31875 -0.56693 0.31319 C -0.57266 0.30185 -0.56537 0.31458 -0.57643 0.30439 C -0.58399 0.29768 -0.57839 0.3 -0.58255 0.29305 C -0.59167 0.27777 -0.58021 0.30138 -0.58932 0.28426 C -0.59518 0.27314 -0.60026 0.26088 -0.60664 0.25023 C -0.60925 0.24583 -0.61055 0.24051 -0.61341 0.23634 C -0.61615 0.22615 -0.62162 0.21898 -0.62565 0.20995 C -0.63034 0.1993 -0.63477 0.18842 -0.63919 0.17731 C -0.63984 0.17314 -0.64063 0.16736 -0.64193 0.16342 C -0.64284 0.16064 -0.64531 0.15578 -0.64531 0.15601 C -0.64596 0.15092 -0.64662 0.14676 -0.64792 0.14213 C -0.64844 0.13865 -0.64909 0.13541 -0.64961 0.13194 C -0.65039 0.12569 -0.6513 0.11319 -0.6513 0.11342 C -0.65 0.09838 -0.65078 0.09699 -0.64609 0.08657 C -0.64466 0.07893 -0.64154 0.075 -0.63841 0.06898 C -0.63711 0.06666 -0.6349 0.06157 -0.6349 0.0618 C -0.63386 0.05601 -0.63125 0.05 -0.62891 0.04513 C -0.62852 0.04305 -0.62591 0.03032 -0.62565 0.03009 C -0.62253 0.02847 -0.62292 0.03009 -0.62292 0.02754 " pathEditMode="relative" rAng="0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922" y="4077072"/>
            <a:ext cx="9153078" cy="27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We write or speak in the </a:t>
            </a:r>
            <a:r>
              <a:rPr lang="en-GB" sz="2800" b="1" dirty="0">
                <a:latin typeface="Arial Rounded MT Bold" panose="020F0704030504030204" pitchFamily="34" charset="0"/>
              </a:rPr>
              <a:t>passive</a:t>
            </a:r>
            <a:r>
              <a:rPr lang="en-GB" sz="2800" dirty="0">
                <a:latin typeface="Arial Rounded MT Bold" panose="020F0704030504030204" pitchFamily="34" charset="0"/>
              </a:rPr>
              <a:t> voice to </a:t>
            </a:r>
            <a:r>
              <a:rPr lang="en-GB" sz="2800" b="1" dirty="0">
                <a:latin typeface="Arial Rounded MT Bold" panose="020F0704030504030204" pitchFamily="34" charset="0"/>
              </a:rPr>
              <a:t>emphasise</a:t>
            </a:r>
            <a:r>
              <a:rPr lang="en-GB" sz="2800" dirty="0">
                <a:latin typeface="Arial Rounded MT Bold" panose="020F0704030504030204" pitchFamily="34" charset="0"/>
              </a:rPr>
              <a:t> what is happening to the </a:t>
            </a:r>
            <a:r>
              <a:rPr lang="en-GB" sz="2800" b="1" dirty="0">
                <a:latin typeface="Arial Rounded MT Bold" panose="020F0704030504030204" pitchFamily="34" charset="0"/>
              </a:rPr>
              <a:t>object</a:t>
            </a:r>
            <a:r>
              <a:rPr lang="en-GB" sz="2800" dirty="0">
                <a:latin typeface="Arial Rounded MT Bold" panose="020F0704030504030204" pitchFamily="34" charset="0"/>
              </a:rPr>
              <a:t> of the sentence and perhaps make things a bit more dramatic, exciting or suspenseful.</a:t>
            </a:r>
          </a:p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Let’s begin to have a look…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73298" y="1628800"/>
            <a:ext cx="2520280" cy="1728192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Subject (noun)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99856" y="1628800"/>
            <a:ext cx="2520280" cy="172819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Verb (action)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75520" y="1628800"/>
            <a:ext cx="2520280" cy="172819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92423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653888"/>
              </p:ext>
            </p:extLst>
          </p:nvPr>
        </p:nvGraphicFramePr>
        <p:xfrm>
          <a:off x="1703512" y="1196752"/>
          <a:ext cx="8856984" cy="233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Verb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Miss. Nicholls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blew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whistle.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4797153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88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The passive voice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196752"/>
          <a:ext cx="8856984" cy="233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Subject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Verb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GB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Mr. Hunt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kicked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the ball.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0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Passive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6" name="Picture 4" descr="Image result for socc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50912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2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1213</Words>
  <Application>Microsoft Macintosh PowerPoint</Application>
  <PresentationFormat>Widescreen</PresentationFormat>
  <Paragraphs>197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PowerPoint Presentation</vt:lpstr>
      <vt:lpstr>PowerPoint Presentation</vt:lpstr>
      <vt:lpstr>PowerPoint Presentation</vt:lpstr>
      <vt:lpstr>An introduction to the passive voice</vt:lpstr>
      <vt:lpstr>The active voice</vt:lpstr>
      <vt:lpstr>The passive voice</vt:lpstr>
      <vt:lpstr>The passive voice</vt:lpstr>
      <vt:lpstr>The passive voice</vt:lpstr>
      <vt:lpstr>The passive voice</vt:lpstr>
      <vt:lpstr>The passive voice</vt:lpstr>
      <vt:lpstr>The passive voice</vt:lpstr>
      <vt:lpstr>The passive voice</vt:lpstr>
      <vt:lpstr>The passive voice</vt:lpstr>
      <vt:lpstr>The passive voice</vt:lpstr>
      <vt:lpstr>Active or passive?</vt:lpstr>
      <vt:lpstr>Active or passive?</vt:lpstr>
      <vt:lpstr>Active or passive?</vt:lpstr>
      <vt:lpstr>Active or passive?</vt:lpstr>
      <vt:lpstr>Recap Which is active and which is passive?</vt:lpstr>
      <vt:lpstr>Active or Passive?</vt:lpstr>
      <vt:lpstr>Active or Passive?</vt:lpstr>
      <vt:lpstr>Write an active sentence about…</vt:lpstr>
      <vt:lpstr>Write a passive sentence about…</vt:lpstr>
      <vt:lpstr>PowerPoint Presentation</vt:lpstr>
      <vt:lpstr>This is a bit tricky but remember the rules you have just learnt.</vt:lpstr>
      <vt:lpstr>How many out of three will you get correct?</vt:lpstr>
      <vt:lpstr>Think carefully…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2020-04-26T14:26:10Z</dcterms:created>
  <dcterms:modified xsi:type="dcterms:W3CDTF">2020-04-26T14:43:45Z</dcterms:modified>
</cp:coreProperties>
</file>