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65" r:id="rId2"/>
    <p:sldId id="267" r:id="rId3"/>
    <p:sldId id="264" r:id="rId4"/>
    <p:sldId id="268" r:id="rId5"/>
    <p:sldId id="266" r:id="rId6"/>
    <p:sldId id="26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8520"/>
  </p:normalViewPr>
  <p:slideViewPr>
    <p:cSldViewPr snapToGrid="0" snapToObjects="1">
      <p:cViewPr varScale="1">
        <p:scale>
          <a:sx n="64" d="100"/>
          <a:sy n="64" d="100"/>
        </p:scale>
        <p:origin x="9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https://www.lovereading4kids.co.uk/extract/7363/Around-the-World-in-Eighty-Days-Oxford-Childrens-Classics-by-Jules-Verne.html </a:t>
            </a:r>
          </a:p>
        </p:txBody>
      </p:sp>
      <p:sp>
        <p:nvSpPr>
          <p:cNvPr id="4" name="Slide Number Placeholder 3"/>
          <p:cNvSpPr>
            <a:spLocks noGrp="1"/>
          </p:cNvSpPr>
          <p:nvPr>
            <p:ph type="sldNum" sz="quarter" idx="5"/>
          </p:nvPr>
        </p:nvSpPr>
        <p:spPr/>
        <p:txBody>
          <a:bodyPr/>
          <a:lstStyle/>
          <a:p>
            <a:fld id="{48243A15-3835-D041-BBC0-8305408061B1}" type="slidenum">
              <a:rPr lang="en-US" smtClean="0"/>
              <a:t>1</a:t>
            </a:fld>
            <a:endParaRPr lang="en-US"/>
          </a:p>
        </p:txBody>
      </p:sp>
    </p:spTree>
    <p:extLst>
      <p:ext uri="{BB962C8B-B14F-4D97-AF65-F5344CB8AC3E}">
        <p14:creationId xmlns:p14="http://schemas.microsoft.com/office/powerpoint/2010/main" val="350925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3</a:t>
            </a:fld>
            <a:endParaRPr lang="en-US"/>
          </a:p>
        </p:txBody>
      </p:sp>
    </p:spTree>
    <p:extLst>
      <p:ext uri="{BB962C8B-B14F-4D97-AF65-F5344CB8AC3E}">
        <p14:creationId xmlns:p14="http://schemas.microsoft.com/office/powerpoint/2010/main" val="145865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4</a:t>
            </a:fld>
            <a:endParaRPr lang="en-US"/>
          </a:p>
        </p:txBody>
      </p:sp>
    </p:spTree>
    <p:extLst>
      <p:ext uri="{BB962C8B-B14F-4D97-AF65-F5344CB8AC3E}">
        <p14:creationId xmlns:p14="http://schemas.microsoft.com/office/powerpoint/2010/main" val="93189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5</a:t>
            </a:fld>
            <a:endParaRPr lang="en-US"/>
          </a:p>
        </p:txBody>
      </p:sp>
    </p:spTree>
    <p:extLst>
      <p:ext uri="{BB962C8B-B14F-4D97-AF65-F5344CB8AC3E}">
        <p14:creationId xmlns:p14="http://schemas.microsoft.com/office/powerpoint/2010/main" val="1271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6</a:t>
            </a:fld>
            <a:endParaRPr lang="en-US"/>
          </a:p>
        </p:txBody>
      </p:sp>
    </p:spTree>
    <p:extLst>
      <p:ext uri="{BB962C8B-B14F-4D97-AF65-F5344CB8AC3E}">
        <p14:creationId xmlns:p14="http://schemas.microsoft.com/office/powerpoint/2010/main" val="281022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6/18/2020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6/18/2020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B9CA96-4EC9-F541-B8EE-9AC83F777A2B}"/>
              </a:ext>
            </a:extLst>
          </p:cNvPr>
          <p:cNvPicPr/>
          <p:nvPr/>
        </p:nvPicPr>
        <p:blipFill rotWithShape="1">
          <a:blip r:embed="rId3" cstate="print">
            <a:extLst>
              <a:ext uri="{28A0092B-C50C-407E-A947-70E740481C1C}">
                <a14:useLocalDpi xmlns:a14="http://schemas.microsoft.com/office/drawing/2010/main" val="0"/>
              </a:ext>
            </a:extLst>
          </a:blip>
          <a:srcRect l="19445" t="16545" r="52224" b="12345"/>
          <a:stretch/>
        </p:blipFill>
        <p:spPr bwMode="auto">
          <a:xfrm>
            <a:off x="7379368" y="0"/>
            <a:ext cx="4812632" cy="6858000"/>
          </a:xfrm>
          <a:prstGeom prst="rect">
            <a:avLst/>
          </a:prstGeom>
          <a:ln w="38100">
            <a:solidFill>
              <a:schemeClr val="tx1"/>
            </a:solid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AC82D55-E2BE-5048-BC66-00DF2763A90C}"/>
              </a:ext>
            </a:extLst>
          </p:cNvPr>
          <p:cNvSpPr txBox="1"/>
          <p:nvPr/>
        </p:nvSpPr>
        <p:spPr>
          <a:xfrm>
            <a:off x="176463" y="160421"/>
            <a:ext cx="6625390" cy="6555641"/>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Rounded MT Bold" panose="020F0704030504030204" pitchFamily="34" charset="77"/>
              </a:rPr>
              <a:t>The focus for reading this week is summary.</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US" sz="2800" dirty="0">
                <a:latin typeface="Arial Rounded MT Bold" panose="020F0704030504030204" pitchFamily="34" charset="77"/>
              </a:rPr>
              <a:t>This is where we will look at the text overall.</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US" sz="2800" dirty="0">
                <a:latin typeface="Arial Rounded MT Bold" panose="020F0704030504030204" pitchFamily="34" charset="77"/>
              </a:rPr>
              <a:t>A reading reporter looks at the ‘bigger picture’ and the main ideas.</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GB" sz="2800" dirty="0">
                <a:latin typeface="Arial Rounded MT Bold" panose="020F0704030504030204" pitchFamily="34" charset="77"/>
              </a:rPr>
              <a:t>Read the pages of the extract from the fiction text ‘Around the World in Eighty Days’. Then, carefully answer the questions. Remember to check your answers by scanning back through the text.</a:t>
            </a:r>
          </a:p>
        </p:txBody>
      </p:sp>
    </p:spTree>
    <p:extLst>
      <p:ext uri="{BB962C8B-B14F-4D97-AF65-F5344CB8AC3E}">
        <p14:creationId xmlns:p14="http://schemas.microsoft.com/office/powerpoint/2010/main" val="32581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64B9AC-9D6D-5046-AB67-0FADE6787785}"/>
              </a:ext>
            </a:extLst>
          </p:cNvPr>
          <p:cNvSpPr/>
          <p:nvPr/>
        </p:nvSpPr>
        <p:spPr>
          <a:xfrm>
            <a:off x="3423557" y="117706"/>
            <a:ext cx="6096000" cy="369332"/>
          </a:xfrm>
          <a:prstGeom prst="rect">
            <a:avLst/>
          </a:prstGeom>
        </p:spPr>
        <p:txBody>
          <a:bodyPr>
            <a:spAutoFit/>
          </a:bodyPr>
          <a:lstStyle/>
          <a:p>
            <a:r>
              <a:rPr lang="en-US" b="1" dirty="0">
                <a:latin typeface="Calibri" panose="020F0502020204030204" pitchFamily="34" charset="0"/>
                <a:cs typeface="Calibri" panose="020F0502020204030204" pitchFamily="34" charset="0"/>
              </a:rPr>
              <a:t>Around the World in Eighty Days by Jules Verne</a:t>
            </a:r>
          </a:p>
        </p:txBody>
      </p:sp>
      <p:pic>
        <p:nvPicPr>
          <p:cNvPr id="5" name="Picture 4" descr="A screenshot of a cell phone&#10;&#10;Description automatically generated">
            <a:extLst>
              <a:ext uri="{FF2B5EF4-FFF2-40B4-BE49-F238E27FC236}">
                <a16:creationId xmlns:a16="http://schemas.microsoft.com/office/drawing/2014/main" id="{B5D5E718-6242-514A-BA0A-4A7A189F5041}"/>
              </a:ext>
            </a:extLst>
          </p:cNvPr>
          <p:cNvPicPr>
            <a:picLocks noChangeAspect="1"/>
          </p:cNvPicPr>
          <p:nvPr/>
        </p:nvPicPr>
        <p:blipFill>
          <a:blip r:embed="rId2"/>
          <a:stretch>
            <a:fillRect/>
          </a:stretch>
        </p:blipFill>
        <p:spPr>
          <a:xfrm>
            <a:off x="796470" y="525811"/>
            <a:ext cx="4755243" cy="6350356"/>
          </a:xfrm>
          <a:prstGeom prst="rect">
            <a:avLst/>
          </a:prstGeom>
        </p:spPr>
      </p:pic>
      <p:pic>
        <p:nvPicPr>
          <p:cNvPr id="6" name="Picture 5" descr="A close up of a newspaper&#10;&#10;Description automatically generated">
            <a:extLst>
              <a:ext uri="{FF2B5EF4-FFF2-40B4-BE49-F238E27FC236}">
                <a16:creationId xmlns:a16="http://schemas.microsoft.com/office/drawing/2014/main" id="{47361B07-C89C-4041-BF86-59A1345DC431}"/>
              </a:ext>
            </a:extLst>
          </p:cNvPr>
          <p:cNvPicPr>
            <a:picLocks noChangeAspect="1"/>
          </p:cNvPicPr>
          <p:nvPr/>
        </p:nvPicPr>
        <p:blipFill>
          <a:blip r:embed="rId3"/>
          <a:stretch>
            <a:fillRect/>
          </a:stretch>
        </p:blipFill>
        <p:spPr>
          <a:xfrm>
            <a:off x="6790874" y="454380"/>
            <a:ext cx="4604656" cy="6421787"/>
          </a:xfrm>
          <a:prstGeom prst="rect">
            <a:avLst/>
          </a:prstGeom>
        </p:spPr>
      </p:pic>
    </p:spTree>
    <p:extLst>
      <p:ext uri="{BB962C8B-B14F-4D97-AF65-F5344CB8AC3E}">
        <p14:creationId xmlns:p14="http://schemas.microsoft.com/office/powerpoint/2010/main" val="81718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C66D7CE1-188A-AF46-B5FA-39A1DFB57E35}"/>
              </a:ext>
            </a:extLst>
          </p:cNvPr>
          <p:cNvPicPr>
            <a:picLocks noChangeAspect="1"/>
          </p:cNvPicPr>
          <p:nvPr/>
        </p:nvPicPr>
        <p:blipFill>
          <a:blip r:embed="rId3"/>
          <a:stretch>
            <a:fillRect/>
          </a:stretch>
        </p:blipFill>
        <p:spPr>
          <a:xfrm>
            <a:off x="816888" y="308028"/>
            <a:ext cx="4538883" cy="6549972"/>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8049441-48DC-714A-AD8D-CEB9E61D5B17}"/>
              </a:ext>
            </a:extLst>
          </p:cNvPr>
          <p:cNvPicPr>
            <a:picLocks noChangeAspect="1"/>
          </p:cNvPicPr>
          <p:nvPr/>
        </p:nvPicPr>
        <p:blipFill>
          <a:blip r:embed="rId4"/>
          <a:stretch>
            <a:fillRect/>
          </a:stretch>
        </p:blipFill>
        <p:spPr>
          <a:xfrm>
            <a:off x="6471557" y="288622"/>
            <a:ext cx="4567702" cy="6576437"/>
          </a:xfrm>
          <a:prstGeom prst="rect">
            <a:avLst/>
          </a:prstGeom>
        </p:spPr>
      </p:pic>
    </p:spTree>
    <p:extLst>
      <p:ext uri="{BB962C8B-B14F-4D97-AF65-F5344CB8AC3E}">
        <p14:creationId xmlns:p14="http://schemas.microsoft.com/office/powerpoint/2010/main" val="121173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050498D-0C68-0942-AECF-D371A4288713}"/>
              </a:ext>
            </a:extLst>
          </p:cNvPr>
          <p:cNvPicPr>
            <a:picLocks noChangeAspect="1"/>
          </p:cNvPicPr>
          <p:nvPr/>
        </p:nvPicPr>
        <p:blipFill>
          <a:blip r:embed="rId3"/>
          <a:stretch>
            <a:fillRect/>
          </a:stretch>
        </p:blipFill>
        <p:spPr>
          <a:xfrm>
            <a:off x="881743" y="0"/>
            <a:ext cx="4892044" cy="68580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3C412AF9-1470-0348-892B-61280C239AA2}"/>
              </a:ext>
            </a:extLst>
          </p:cNvPr>
          <p:cNvPicPr>
            <a:picLocks noChangeAspect="1"/>
          </p:cNvPicPr>
          <p:nvPr/>
        </p:nvPicPr>
        <p:blipFill>
          <a:blip r:embed="rId4"/>
          <a:stretch>
            <a:fillRect/>
          </a:stretch>
        </p:blipFill>
        <p:spPr>
          <a:xfrm>
            <a:off x="6259285" y="0"/>
            <a:ext cx="4892044" cy="6858000"/>
          </a:xfrm>
          <a:prstGeom prst="rect">
            <a:avLst/>
          </a:prstGeom>
        </p:spPr>
      </p:pic>
    </p:spTree>
    <p:extLst>
      <p:ext uri="{BB962C8B-B14F-4D97-AF65-F5344CB8AC3E}">
        <p14:creationId xmlns:p14="http://schemas.microsoft.com/office/powerpoint/2010/main" val="108113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0" y="1160480"/>
            <a:ext cx="11774905" cy="4801314"/>
          </a:xfrm>
          <a:prstGeom prst="rect">
            <a:avLst/>
          </a:prstGeom>
          <a:noFill/>
        </p:spPr>
        <p:txBody>
          <a:bodyPr wrap="square" rtlCol="0">
            <a:spAutoFit/>
          </a:bodyPr>
          <a:lstStyle/>
          <a:p>
            <a:pPr marL="514350" indent="-514350">
              <a:buFont typeface="+mj-lt"/>
              <a:buAutoNum type="arabicPeriod"/>
            </a:pPr>
            <a:r>
              <a:rPr lang="en-GB" dirty="0">
                <a:latin typeface="Arial Rounded MT Bold" panose="020F0704030504030204" pitchFamily="34" charset="77"/>
              </a:rPr>
              <a:t>Choose one word to explain how the servant would have felt when sacked.</a:t>
            </a:r>
          </a:p>
          <a:p>
            <a:pPr marL="514350" indent="-514350">
              <a:buFont typeface="+mj-lt"/>
              <a:buAutoNum type="arabicPeriod"/>
            </a:pP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Explain why you think this.</a:t>
            </a:r>
          </a:p>
          <a:p>
            <a:pPr marL="514350" indent="-514350">
              <a:buFont typeface="+mj-lt"/>
              <a:buAutoNum type="arabicPeriod"/>
            </a:pP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In two sentences, summarise the events of this chapter.</a:t>
            </a:r>
          </a:p>
          <a:p>
            <a:pPr marL="514350" indent="-514350">
              <a:buFont typeface="+mj-lt"/>
              <a:buAutoNum type="arabicPeriod"/>
            </a:pP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Summarise what type of employer you think Phileas Fogg would be and why.</a:t>
            </a:r>
          </a:p>
          <a:p>
            <a:pPr marL="514350" indent="-514350">
              <a:buFont typeface="+mj-lt"/>
              <a:buAutoNum type="arabicPeriod"/>
            </a:pP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Choose two words to describe the character of Phileas Fogg. Explain your decision using evidence from the text.</a:t>
            </a:r>
          </a:p>
          <a:p>
            <a:pPr marL="514350" indent="-514350">
              <a:buFont typeface="+mj-lt"/>
              <a:buAutoNum type="arabicPeriod"/>
            </a:pP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Order the following events from 1-5 as they occur in the text.</a:t>
            </a:r>
          </a:p>
          <a:p>
            <a:r>
              <a:rPr lang="en-GB" dirty="0">
                <a:latin typeface="Arial Rounded MT Bold" panose="020F0704030504030204" pitchFamily="34" charset="77"/>
              </a:rPr>
              <a:t>Jean discussed his life experiences. </a:t>
            </a:r>
          </a:p>
          <a:p>
            <a:r>
              <a:rPr lang="en-GB" dirty="0">
                <a:latin typeface="Arial Rounded MT Bold" panose="020F0704030504030204" pitchFamily="34" charset="77"/>
              </a:rPr>
              <a:t>James delivered the water at the incorrect temperature. </a:t>
            </a:r>
          </a:p>
          <a:p>
            <a:r>
              <a:rPr lang="en-GB" dirty="0">
                <a:latin typeface="Arial Rounded MT Bold" panose="020F0704030504030204" pitchFamily="34" charset="77"/>
              </a:rPr>
              <a:t>Mr Forster left the house for the final time. </a:t>
            </a:r>
          </a:p>
          <a:p>
            <a:r>
              <a:rPr lang="en-GB" dirty="0">
                <a:latin typeface="Arial Rounded MT Bold" panose="020F0704030504030204" pitchFamily="34" charset="77"/>
              </a:rPr>
              <a:t>Mr Fogg met Jean. </a:t>
            </a:r>
          </a:p>
          <a:p>
            <a:r>
              <a:rPr lang="en-GB" dirty="0">
                <a:latin typeface="Arial Rounded MT Bold" panose="020F0704030504030204" pitchFamily="34" charset="77"/>
              </a:rPr>
              <a:t>Phileas asked for the time. </a:t>
            </a:r>
          </a:p>
        </p:txBody>
      </p:sp>
      <p:sp>
        <p:nvSpPr>
          <p:cNvPr id="6" name="TextBox 5">
            <a:extLst>
              <a:ext uri="{FF2B5EF4-FFF2-40B4-BE49-F238E27FC236}">
                <a16:creationId xmlns:a16="http://schemas.microsoft.com/office/drawing/2014/main" id="{FBCAE1DF-59C8-CC4B-B442-BEE74FC38886}"/>
              </a:ext>
            </a:extLst>
          </p:cNvPr>
          <p:cNvSpPr txBox="1"/>
          <p:nvPr/>
        </p:nvSpPr>
        <p:spPr>
          <a:xfrm>
            <a:off x="2101515" y="96252"/>
            <a:ext cx="7571873" cy="646331"/>
          </a:xfrm>
          <a:prstGeom prst="rect">
            <a:avLst/>
          </a:prstGeom>
          <a:noFill/>
        </p:spPr>
        <p:txBody>
          <a:bodyPr wrap="square" rtlCol="0">
            <a:spAutoFit/>
          </a:bodyPr>
          <a:lstStyle/>
          <a:p>
            <a:pPr algn="ctr"/>
            <a:r>
              <a:rPr lang="en-US" sz="3600" dirty="0">
                <a:solidFill>
                  <a:srgbClr val="0070C0"/>
                </a:solidFill>
                <a:latin typeface="Arial Rounded MT Bold" panose="020F0704030504030204" pitchFamily="34" charset="77"/>
              </a:rPr>
              <a:t>Around the World in Eighty Days</a:t>
            </a:r>
          </a:p>
        </p:txBody>
      </p:sp>
    </p:spTree>
    <p:extLst>
      <p:ext uri="{BB962C8B-B14F-4D97-AF65-F5344CB8AC3E}">
        <p14:creationId xmlns:p14="http://schemas.microsoft.com/office/powerpoint/2010/main" val="364546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0" y="740760"/>
            <a:ext cx="11774905" cy="6109365"/>
          </a:xfrm>
          <a:prstGeom prst="rect">
            <a:avLst/>
          </a:prstGeom>
          <a:noFill/>
        </p:spPr>
        <p:txBody>
          <a:bodyPr wrap="square" rtlCol="0">
            <a:spAutoFit/>
          </a:bodyPr>
          <a:lstStyle/>
          <a:p>
            <a:r>
              <a:rPr lang="en-GB" sz="1700" dirty="0">
                <a:latin typeface="Arial Rounded MT Bold" panose="020F0704030504030204" pitchFamily="34" charset="77"/>
              </a:rPr>
              <a:t>1. Choose one word to explain how the servant would have felt when sacked.</a:t>
            </a:r>
          </a:p>
          <a:p>
            <a:r>
              <a:rPr lang="en-GB" sz="1700" dirty="0">
                <a:solidFill>
                  <a:srgbClr val="FF0000"/>
                </a:solidFill>
                <a:latin typeface="Arial Rounded MT Bold" panose="020F0704030504030204" pitchFamily="34" charset="77"/>
              </a:rPr>
              <a:t>Several answers accepted. Disappointed, gutted.</a:t>
            </a:r>
          </a:p>
          <a:p>
            <a:r>
              <a:rPr lang="en-GB" sz="1700" dirty="0">
                <a:latin typeface="Arial Rounded MT Bold" panose="020F0704030504030204" pitchFamily="34" charset="77"/>
              </a:rPr>
              <a:t>2. Explain why you think this.</a:t>
            </a:r>
          </a:p>
          <a:p>
            <a:r>
              <a:rPr lang="en-GB" sz="1700" dirty="0">
                <a:solidFill>
                  <a:srgbClr val="FF0000"/>
                </a:solidFill>
                <a:latin typeface="Arial Rounded MT Bold" panose="020F0704030504030204" pitchFamily="34" charset="77"/>
              </a:rPr>
              <a:t>Several answers accepted. Mr Fogg would have paid good money for his servant especially as he was so particular.</a:t>
            </a:r>
          </a:p>
          <a:p>
            <a:r>
              <a:rPr lang="en-GB" sz="1700" dirty="0">
                <a:latin typeface="Arial Rounded MT Bold" panose="020F0704030504030204" pitchFamily="34" charset="77"/>
              </a:rPr>
              <a:t>3. In two sentences, summarise the events of this chapter.</a:t>
            </a:r>
          </a:p>
          <a:p>
            <a:r>
              <a:rPr lang="en-GB" sz="1700" dirty="0">
                <a:solidFill>
                  <a:srgbClr val="FF0000"/>
                </a:solidFill>
                <a:latin typeface="Arial Rounded MT Bold" panose="020F0704030504030204" pitchFamily="34" charset="77"/>
              </a:rPr>
              <a:t>Several answers accepted. In this chapter, we discover the characteristics and lifestyle of Phileas Fogg. We learn that he sacked his servant as he made a small mistake regarding the temperature of the water and replaced him immediately with a French man.</a:t>
            </a:r>
            <a:endParaRPr lang="en-GB" sz="1700" dirty="0">
              <a:latin typeface="Arial Rounded MT Bold" panose="020F0704030504030204" pitchFamily="34" charset="77"/>
            </a:endParaRPr>
          </a:p>
          <a:p>
            <a:r>
              <a:rPr lang="en-GB" sz="1700" dirty="0">
                <a:latin typeface="Arial Rounded MT Bold" panose="020F0704030504030204" pitchFamily="34" charset="77"/>
              </a:rPr>
              <a:t>4. Summarise what type of employer you think Phileas Fogg would be and why.</a:t>
            </a:r>
          </a:p>
          <a:p>
            <a:r>
              <a:rPr lang="en-GB" sz="1700" dirty="0">
                <a:solidFill>
                  <a:srgbClr val="FF0000"/>
                </a:solidFill>
                <a:latin typeface="Arial Rounded MT Bold" panose="020F0704030504030204" pitchFamily="34" charset="77"/>
              </a:rPr>
              <a:t>I think he would be very strict and fussy as he likes things a specific way and temperature and will replaced you in seconds if you make a small mistake.</a:t>
            </a:r>
          </a:p>
          <a:p>
            <a:r>
              <a:rPr lang="en-GB" sz="1700" dirty="0">
                <a:latin typeface="Arial Rounded MT Bold" panose="020F0704030504030204" pitchFamily="34" charset="77"/>
              </a:rPr>
              <a:t>5. Choose two words to describe the character of Phileas Fogg. Explain your decision using evidence from the text.</a:t>
            </a:r>
          </a:p>
          <a:p>
            <a:r>
              <a:rPr lang="en-GB" sz="1700" dirty="0">
                <a:solidFill>
                  <a:srgbClr val="FF0000"/>
                </a:solidFill>
                <a:latin typeface="Arial Rounded MT Bold" panose="020F0704030504030204" pitchFamily="34" charset="77"/>
              </a:rPr>
              <a:t>Several answers accepted. E.g. Particular and generous.</a:t>
            </a:r>
          </a:p>
          <a:p>
            <a:r>
              <a:rPr lang="en-GB" sz="1700" dirty="0">
                <a:solidFill>
                  <a:srgbClr val="FF0000"/>
                </a:solidFill>
                <a:latin typeface="Arial Rounded MT Bold" panose="020F0704030504030204" pitchFamily="34" charset="77"/>
              </a:rPr>
              <a:t>The text describes his requests as particular but I also think he is generous as he gives a lot to charity and doesn’t want the recognition as he does this anonymously. </a:t>
            </a:r>
            <a:endParaRPr lang="en-GB" sz="1700" dirty="0">
              <a:latin typeface="Arial Rounded MT Bold" panose="020F0704030504030204" pitchFamily="34" charset="77"/>
            </a:endParaRPr>
          </a:p>
          <a:p>
            <a:r>
              <a:rPr lang="en-GB" sz="1700" dirty="0">
                <a:latin typeface="Arial Rounded MT Bold" panose="020F0704030504030204" pitchFamily="34" charset="77"/>
              </a:rPr>
              <a:t>6. Order the following events from 1-5 as they occur in the text.</a:t>
            </a:r>
          </a:p>
          <a:p>
            <a:r>
              <a:rPr lang="en-GB" sz="1700" dirty="0">
                <a:latin typeface="Arial Rounded MT Bold" panose="020F0704030504030204" pitchFamily="34" charset="77"/>
              </a:rPr>
              <a:t>Jean discussed his life experiences. </a:t>
            </a:r>
            <a:r>
              <a:rPr lang="en-GB" sz="1700" dirty="0">
                <a:solidFill>
                  <a:srgbClr val="FF0000"/>
                </a:solidFill>
                <a:latin typeface="Arial Rounded MT Bold" panose="020F0704030504030204" pitchFamily="34" charset="77"/>
              </a:rPr>
              <a:t>– 3 </a:t>
            </a:r>
          </a:p>
          <a:p>
            <a:r>
              <a:rPr lang="en-GB" sz="1700" dirty="0">
                <a:latin typeface="Arial Rounded MT Bold" panose="020F0704030504030204" pitchFamily="34" charset="77"/>
              </a:rPr>
              <a:t>James delivered the water at the incorrect temperature. </a:t>
            </a:r>
            <a:r>
              <a:rPr lang="en-GB" sz="1700" dirty="0">
                <a:solidFill>
                  <a:srgbClr val="FF0000"/>
                </a:solidFill>
                <a:latin typeface="Arial Rounded MT Bold" panose="020F0704030504030204" pitchFamily="34" charset="77"/>
              </a:rPr>
              <a:t>– 1 </a:t>
            </a:r>
          </a:p>
          <a:p>
            <a:r>
              <a:rPr lang="en-GB" sz="1700" dirty="0">
                <a:latin typeface="Arial Rounded MT Bold" panose="020F0704030504030204" pitchFamily="34" charset="77"/>
              </a:rPr>
              <a:t>Mr Forster left the house for the final time. </a:t>
            </a:r>
            <a:r>
              <a:rPr lang="en-GB" sz="1700" dirty="0">
                <a:solidFill>
                  <a:srgbClr val="FF0000"/>
                </a:solidFill>
                <a:latin typeface="Arial Rounded MT Bold" panose="020F0704030504030204" pitchFamily="34" charset="77"/>
              </a:rPr>
              <a:t>– 5 </a:t>
            </a:r>
          </a:p>
          <a:p>
            <a:r>
              <a:rPr lang="en-GB" sz="1700" dirty="0">
                <a:latin typeface="Arial Rounded MT Bold" panose="020F0704030504030204" pitchFamily="34" charset="77"/>
              </a:rPr>
              <a:t>Mr Fogg met Jean. </a:t>
            </a:r>
            <a:r>
              <a:rPr lang="en-GB" sz="1700" dirty="0">
                <a:solidFill>
                  <a:srgbClr val="FF0000"/>
                </a:solidFill>
                <a:latin typeface="Arial Rounded MT Bold" panose="020F0704030504030204" pitchFamily="34" charset="77"/>
              </a:rPr>
              <a:t>– 2 </a:t>
            </a:r>
          </a:p>
          <a:p>
            <a:r>
              <a:rPr lang="en-GB" sz="1700" dirty="0">
                <a:latin typeface="Arial Rounded MT Bold" panose="020F0704030504030204" pitchFamily="34" charset="77"/>
              </a:rPr>
              <a:t>Phileas asked for the time. </a:t>
            </a:r>
            <a:r>
              <a:rPr lang="en-GB" sz="1700" dirty="0">
                <a:solidFill>
                  <a:srgbClr val="FF0000"/>
                </a:solidFill>
                <a:latin typeface="Arial Rounded MT Bold" panose="020F0704030504030204" pitchFamily="34" charset="77"/>
              </a:rPr>
              <a:t>– 4 </a:t>
            </a:r>
          </a:p>
        </p:txBody>
      </p:sp>
      <p:sp>
        <p:nvSpPr>
          <p:cNvPr id="6" name="TextBox 5">
            <a:extLst>
              <a:ext uri="{FF2B5EF4-FFF2-40B4-BE49-F238E27FC236}">
                <a16:creationId xmlns:a16="http://schemas.microsoft.com/office/drawing/2014/main" id="{FBCAE1DF-59C8-CC4B-B442-BEE74FC38886}"/>
              </a:ext>
            </a:extLst>
          </p:cNvPr>
          <p:cNvSpPr txBox="1"/>
          <p:nvPr/>
        </p:nvSpPr>
        <p:spPr>
          <a:xfrm>
            <a:off x="2101515" y="96252"/>
            <a:ext cx="7571873" cy="646331"/>
          </a:xfrm>
          <a:prstGeom prst="rect">
            <a:avLst/>
          </a:prstGeom>
          <a:noFill/>
        </p:spPr>
        <p:txBody>
          <a:bodyPr wrap="square" rtlCol="0">
            <a:spAutoFit/>
          </a:bodyPr>
          <a:lstStyle/>
          <a:p>
            <a:pPr algn="ctr"/>
            <a:r>
              <a:rPr lang="en-US" sz="3600" dirty="0">
                <a:solidFill>
                  <a:srgbClr val="0070C0"/>
                </a:solidFill>
                <a:latin typeface="Arial Rounded MT Bold" panose="020F0704030504030204" pitchFamily="34" charset="77"/>
              </a:rPr>
              <a:t>Around the World in Eighty Days</a:t>
            </a:r>
          </a:p>
        </p:txBody>
      </p:sp>
    </p:spTree>
    <p:extLst>
      <p:ext uri="{BB962C8B-B14F-4D97-AF65-F5344CB8AC3E}">
        <p14:creationId xmlns:p14="http://schemas.microsoft.com/office/powerpoint/2010/main" val="3612486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TotalTime>
  <Words>515</Words>
  <Application>Microsoft Office PowerPoint</Application>
  <PresentationFormat>Widescreen</PresentationFormat>
  <Paragraphs>49</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Rounded MT Bold</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–ible and –able</dc:title>
  <dc:creator>Microsoft Office User</dc:creator>
  <cp:lastModifiedBy>Abigail Nicholls</cp:lastModifiedBy>
  <cp:revision>54</cp:revision>
  <dcterms:created xsi:type="dcterms:W3CDTF">2020-04-15T13:53:23Z</dcterms:created>
  <dcterms:modified xsi:type="dcterms:W3CDTF">2020-06-18T10:58:11Z</dcterms:modified>
</cp:coreProperties>
</file>