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390" r:id="rId2"/>
    <p:sldId id="348" r:id="rId3"/>
    <p:sldId id="258" r:id="rId4"/>
    <p:sldId id="401" r:id="rId5"/>
    <p:sldId id="402" r:id="rId6"/>
    <p:sldId id="400" r:id="rId7"/>
    <p:sldId id="403" r:id="rId8"/>
    <p:sldId id="404" r:id="rId9"/>
    <p:sldId id="405" r:id="rId10"/>
    <p:sldId id="379" r:id="rId11"/>
    <p:sldId id="381" r:id="rId12"/>
    <p:sldId id="380" r:id="rId13"/>
    <p:sldId id="382" r:id="rId14"/>
    <p:sldId id="383" r:id="rId15"/>
    <p:sldId id="384" r:id="rId16"/>
    <p:sldId id="385" r:id="rId17"/>
    <p:sldId id="391" r:id="rId18"/>
    <p:sldId id="418" r:id="rId19"/>
    <p:sldId id="387" r:id="rId20"/>
    <p:sldId id="388" r:id="rId21"/>
    <p:sldId id="389" r:id="rId22"/>
    <p:sldId id="411" r:id="rId23"/>
    <p:sldId id="412" r:id="rId24"/>
    <p:sldId id="392" r:id="rId25"/>
    <p:sldId id="393" r:id="rId26"/>
    <p:sldId id="398" r:id="rId27"/>
    <p:sldId id="419" r:id="rId28"/>
    <p:sldId id="386" r:id="rId29"/>
    <p:sldId id="409" r:id="rId30"/>
    <p:sldId id="414" r:id="rId31"/>
    <p:sldId id="41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66"/>
  </p:normalViewPr>
  <p:slideViewPr>
    <p:cSldViewPr snapToGrid="0" snapToObjects="1">
      <p:cViewPr varScale="1">
        <p:scale>
          <a:sx n="79" d="100"/>
          <a:sy n="79" d="100"/>
        </p:scale>
        <p:origin x="13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55A26-3D26-4541-866B-A32F8109BCD8}" type="datetimeFigureOut">
              <a:rPr lang="en-US" smtClean="0"/>
              <a:t>5/21/20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43A15-3835-D041-BBC0-8305408061B1}" type="slidenum">
              <a:rPr lang="en-US" smtClean="0"/>
              <a:t>‹#›</a:t>
            </a:fld>
            <a:endParaRPr lang="en-US"/>
          </a:p>
        </p:txBody>
      </p:sp>
    </p:spTree>
    <p:extLst>
      <p:ext uri="{BB962C8B-B14F-4D97-AF65-F5344CB8AC3E}">
        <p14:creationId xmlns:p14="http://schemas.microsoft.com/office/powerpoint/2010/main" val="376384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learnt all the year 5 homophones for the year so will spend the next few weeks recapping them.</a:t>
            </a:r>
          </a:p>
          <a:p>
            <a:r>
              <a:rPr lang="en-US" dirty="0"/>
              <a:t>Children should know the difference between both homophones &amp; the spelling and be able to choose the correct one to complete a given sentence.</a:t>
            </a:r>
          </a:p>
        </p:txBody>
      </p:sp>
      <p:sp>
        <p:nvSpPr>
          <p:cNvPr id="4" name="Slide Number Placeholder 3"/>
          <p:cNvSpPr>
            <a:spLocks noGrp="1"/>
          </p:cNvSpPr>
          <p:nvPr>
            <p:ph type="sldNum" sz="quarter" idx="5"/>
          </p:nvPr>
        </p:nvSpPr>
        <p:spPr/>
        <p:txBody>
          <a:bodyPr/>
          <a:lstStyle/>
          <a:p>
            <a:fld id="{48243A15-3835-D041-BBC0-8305408061B1}" type="slidenum">
              <a:rPr lang="en-US" smtClean="0"/>
              <a:t>3</a:t>
            </a:fld>
            <a:endParaRPr lang="en-US"/>
          </a:p>
        </p:txBody>
      </p:sp>
    </p:spTree>
    <p:extLst>
      <p:ext uri="{BB962C8B-B14F-4D97-AF65-F5344CB8AC3E}">
        <p14:creationId xmlns:p14="http://schemas.microsoft.com/office/powerpoint/2010/main" val="22650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perfect</a:t>
            </a:r>
          </a:p>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16</a:t>
            </a:fld>
            <a:endParaRPr lang="en-US"/>
          </a:p>
        </p:txBody>
      </p:sp>
    </p:spTree>
    <p:extLst>
      <p:ext uri="{BB962C8B-B14F-4D97-AF65-F5344CB8AC3E}">
        <p14:creationId xmlns:p14="http://schemas.microsoft.com/office/powerpoint/2010/main" val="955494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recap – are children able to explain what the perfect verb form is?</a:t>
            </a:r>
          </a:p>
        </p:txBody>
      </p:sp>
      <p:sp>
        <p:nvSpPr>
          <p:cNvPr id="4" name="Slide Number Placeholder 3"/>
          <p:cNvSpPr>
            <a:spLocks noGrp="1"/>
          </p:cNvSpPr>
          <p:nvPr>
            <p:ph type="sldNum" sz="quarter" idx="5"/>
          </p:nvPr>
        </p:nvSpPr>
        <p:spPr/>
        <p:txBody>
          <a:bodyPr/>
          <a:lstStyle/>
          <a:p>
            <a:fld id="{48243A15-3835-D041-BBC0-8305408061B1}" type="slidenum">
              <a:rPr lang="en-US" smtClean="0"/>
              <a:t>17</a:t>
            </a:fld>
            <a:endParaRPr lang="en-US"/>
          </a:p>
        </p:txBody>
      </p:sp>
    </p:spTree>
    <p:extLst>
      <p:ext uri="{BB962C8B-B14F-4D97-AF65-F5344CB8AC3E}">
        <p14:creationId xmlns:p14="http://schemas.microsoft.com/office/powerpoint/2010/main" val="419937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18</a:t>
            </a:fld>
            <a:endParaRPr lang="en-US"/>
          </a:p>
        </p:txBody>
      </p:sp>
    </p:spTree>
    <p:extLst>
      <p:ext uri="{BB962C8B-B14F-4D97-AF65-F5344CB8AC3E}">
        <p14:creationId xmlns:p14="http://schemas.microsoft.com/office/powerpoint/2010/main" val="367686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E.g. I have tried my best = This impact would be that someone feels happy or proud still.</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19</a:t>
            </a:fld>
            <a:endParaRPr lang="en-GB"/>
          </a:p>
        </p:txBody>
      </p:sp>
    </p:spTree>
    <p:extLst>
      <p:ext uri="{BB962C8B-B14F-4D97-AF65-F5344CB8AC3E}">
        <p14:creationId xmlns:p14="http://schemas.microsoft.com/office/powerpoint/2010/main" val="17236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I have lost an important item = I am still looking for it/continues to be lost.</a:t>
            </a:r>
          </a:p>
        </p:txBody>
      </p:sp>
      <p:sp>
        <p:nvSpPr>
          <p:cNvPr id="4" name="Slide Number Placeholder 3"/>
          <p:cNvSpPr>
            <a:spLocks noGrp="1"/>
          </p:cNvSpPr>
          <p:nvPr>
            <p:ph type="sldNum" sz="quarter" idx="5"/>
          </p:nvPr>
        </p:nvSpPr>
        <p:spPr/>
        <p:txBody>
          <a:bodyPr/>
          <a:lstStyle/>
          <a:p>
            <a:fld id="{48243A15-3835-D041-BBC0-8305408061B1}" type="slidenum">
              <a:rPr lang="en-US" smtClean="0"/>
              <a:t>20</a:t>
            </a:fld>
            <a:endParaRPr lang="en-US"/>
          </a:p>
        </p:txBody>
      </p:sp>
    </p:spTree>
    <p:extLst>
      <p:ext uri="{BB962C8B-B14F-4D97-AF65-F5344CB8AC3E}">
        <p14:creationId xmlns:p14="http://schemas.microsoft.com/office/powerpoint/2010/main" val="2445940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I have been to the shops.</a:t>
            </a:r>
          </a:p>
        </p:txBody>
      </p:sp>
      <p:sp>
        <p:nvSpPr>
          <p:cNvPr id="4" name="Slide Number Placeholder 3"/>
          <p:cNvSpPr>
            <a:spLocks noGrp="1"/>
          </p:cNvSpPr>
          <p:nvPr>
            <p:ph type="sldNum" sz="quarter" idx="10"/>
          </p:nvPr>
        </p:nvSpPr>
        <p:spPr/>
        <p:txBody>
          <a:bodyPr/>
          <a:lstStyle/>
          <a:p>
            <a:fld id="{1CFC01A4-4B27-4317-9F46-469E18D57763}" type="slidenum">
              <a:rPr lang="en-GB" smtClean="0"/>
              <a:t>24</a:t>
            </a:fld>
            <a:endParaRPr lang="en-GB"/>
          </a:p>
        </p:txBody>
      </p:sp>
    </p:spTree>
    <p:extLst>
      <p:ext uri="{BB962C8B-B14F-4D97-AF65-F5344CB8AC3E}">
        <p14:creationId xmlns:p14="http://schemas.microsoft.com/office/powerpoint/2010/main" val="1334788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I have returned off holiday.</a:t>
            </a:r>
          </a:p>
          <a:p>
            <a:r>
              <a:rPr lang="en-GB" dirty="0"/>
              <a:t>Try to</a:t>
            </a:r>
            <a:r>
              <a:rPr lang="en-GB" baseline="0" dirty="0"/>
              <a:t> discourage ‘been.’</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25</a:t>
            </a:fld>
            <a:endParaRPr lang="en-GB"/>
          </a:p>
        </p:txBody>
      </p:sp>
    </p:spTree>
    <p:extLst>
      <p:ext uri="{BB962C8B-B14F-4D97-AF65-F5344CB8AC3E}">
        <p14:creationId xmlns:p14="http://schemas.microsoft.com/office/powerpoint/2010/main" val="3613131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Underline the perfect tense and on the line, write whether it is past, present or future perfect</a:t>
            </a:r>
          </a:p>
        </p:txBody>
      </p:sp>
      <p:sp>
        <p:nvSpPr>
          <p:cNvPr id="4" name="Slide Number Placeholder 3"/>
          <p:cNvSpPr>
            <a:spLocks noGrp="1"/>
          </p:cNvSpPr>
          <p:nvPr>
            <p:ph type="sldNum" sz="quarter" idx="10"/>
          </p:nvPr>
        </p:nvSpPr>
        <p:spPr/>
        <p:txBody>
          <a:bodyPr/>
          <a:lstStyle/>
          <a:p>
            <a:fld id="{1CFC01A4-4B27-4317-9F46-469E18D57763}" type="slidenum">
              <a:rPr lang="en-GB" smtClean="0"/>
              <a:t>26</a:t>
            </a:fld>
            <a:endParaRPr lang="en-GB"/>
          </a:p>
        </p:txBody>
      </p:sp>
    </p:spTree>
    <p:extLst>
      <p:ext uri="{BB962C8B-B14F-4D97-AF65-F5344CB8AC3E}">
        <p14:creationId xmlns:p14="http://schemas.microsoft.com/office/powerpoint/2010/main" val="2109524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following slides will be SATS questions based on what they have just learnt.</a:t>
            </a:r>
          </a:p>
        </p:txBody>
      </p:sp>
      <p:sp>
        <p:nvSpPr>
          <p:cNvPr id="4" name="Slide Number Placeholder 3"/>
          <p:cNvSpPr>
            <a:spLocks noGrp="1"/>
          </p:cNvSpPr>
          <p:nvPr>
            <p:ph type="sldNum" sz="quarter" idx="5"/>
          </p:nvPr>
        </p:nvSpPr>
        <p:spPr/>
        <p:txBody>
          <a:bodyPr/>
          <a:lstStyle/>
          <a:p>
            <a:fld id="{48243A15-3835-D041-BBC0-8305408061B1}" type="slidenum">
              <a:rPr lang="en-US" smtClean="0"/>
              <a:t>27</a:t>
            </a:fld>
            <a:endParaRPr lang="en-US"/>
          </a:p>
        </p:txBody>
      </p:sp>
    </p:spTree>
    <p:extLst>
      <p:ext uri="{BB962C8B-B14F-4D97-AF65-F5344CB8AC3E}">
        <p14:creationId xmlns:p14="http://schemas.microsoft.com/office/powerpoint/2010/main" val="297092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 encourage children to explain their answer. If Disha has already given a tv interview, it must be in the past.</a:t>
            </a:r>
          </a:p>
        </p:txBody>
      </p:sp>
      <p:sp>
        <p:nvSpPr>
          <p:cNvPr id="4" name="Slide Number Placeholder 3"/>
          <p:cNvSpPr>
            <a:spLocks noGrp="1"/>
          </p:cNvSpPr>
          <p:nvPr>
            <p:ph type="sldNum" sz="quarter" idx="5"/>
          </p:nvPr>
        </p:nvSpPr>
        <p:spPr/>
        <p:txBody>
          <a:bodyPr/>
          <a:lstStyle/>
          <a:p>
            <a:fld id="{48243A15-3835-D041-BBC0-8305408061B1}" type="slidenum">
              <a:rPr lang="en-US" smtClean="0"/>
              <a:t>28</a:t>
            </a:fld>
            <a:endParaRPr lang="en-US"/>
          </a:p>
        </p:txBody>
      </p:sp>
    </p:spTree>
    <p:extLst>
      <p:ext uri="{BB962C8B-B14F-4D97-AF65-F5344CB8AC3E}">
        <p14:creationId xmlns:p14="http://schemas.microsoft.com/office/powerpoint/2010/main" val="326123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Aisle – as it has a runway/walkway.</a:t>
            </a:r>
          </a:p>
        </p:txBody>
      </p:sp>
      <p:sp>
        <p:nvSpPr>
          <p:cNvPr id="4" name="Slide Number Placeholder 3"/>
          <p:cNvSpPr>
            <a:spLocks noGrp="1"/>
          </p:cNvSpPr>
          <p:nvPr>
            <p:ph type="sldNum" sz="quarter" idx="5"/>
          </p:nvPr>
        </p:nvSpPr>
        <p:spPr/>
        <p:txBody>
          <a:bodyPr/>
          <a:lstStyle/>
          <a:p>
            <a:fld id="{48243A15-3835-D041-BBC0-8305408061B1}" type="slidenum">
              <a:rPr lang="en-US" smtClean="0"/>
              <a:t>4</a:t>
            </a:fld>
            <a:endParaRPr lang="en-US"/>
          </a:p>
        </p:txBody>
      </p:sp>
    </p:spTree>
    <p:extLst>
      <p:ext uri="{BB962C8B-B14F-4D97-AF65-F5344CB8AC3E}">
        <p14:creationId xmlns:p14="http://schemas.microsoft.com/office/powerpoint/2010/main" val="3469817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 use of </a:t>
            </a:r>
            <a:r>
              <a:rPr lang="en-US" u="sng" dirty="0"/>
              <a:t>has</a:t>
            </a:r>
          </a:p>
        </p:txBody>
      </p:sp>
      <p:sp>
        <p:nvSpPr>
          <p:cNvPr id="4" name="Slide Number Placeholder 3"/>
          <p:cNvSpPr>
            <a:spLocks noGrp="1"/>
          </p:cNvSpPr>
          <p:nvPr>
            <p:ph type="sldNum" sz="quarter" idx="5"/>
          </p:nvPr>
        </p:nvSpPr>
        <p:spPr/>
        <p:txBody>
          <a:bodyPr/>
          <a:lstStyle/>
          <a:p>
            <a:fld id="{48243A15-3835-D041-BBC0-8305408061B1}" type="slidenum">
              <a:rPr lang="en-US" smtClean="0"/>
              <a:t>29</a:t>
            </a:fld>
            <a:endParaRPr lang="en-US"/>
          </a:p>
        </p:txBody>
      </p:sp>
    </p:spTree>
    <p:extLst>
      <p:ext uri="{BB962C8B-B14F-4D97-AF65-F5344CB8AC3E}">
        <p14:creationId xmlns:p14="http://schemas.microsoft.com/office/powerpoint/2010/main" val="3149252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 past perfect</a:t>
            </a:r>
          </a:p>
        </p:txBody>
      </p:sp>
      <p:sp>
        <p:nvSpPr>
          <p:cNvPr id="4" name="Slide Number Placeholder 3"/>
          <p:cNvSpPr>
            <a:spLocks noGrp="1"/>
          </p:cNvSpPr>
          <p:nvPr>
            <p:ph type="sldNum" sz="quarter" idx="5"/>
          </p:nvPr>
        </p:nvSpPr>
        <p:spPr/>
        <p:txBody>
          <a:bodyPr/>
          <a:lstStyle/>
          <a:p>
            <a:fld id="{48243A15-3835-D041-BBC0-8305408061B1}" type="slidenum">
              <a:rPr lang="en-US" smtClean="0"/>
              <a:t>30</a:t>
            </a:fld>
            <a:endParaRPr lang="en-US"/>
          </a:p>
        </p:txBody>
      </p:sp>
    </p:spTree>
    <p:extLst>
      <p:ext uri="{BB962C8B-B14F-4D97-AF65-F5344CB8AC3E}">
        <p14:creationId xmlns:p14="http://schemas.microsoft.com/office/powerpoint/2010/main" val="1012713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‘has wanted’ is the only part that must be underlined.</a:t>
            </a:r>
          </a:p>
        </p:txBody>
      </p:sp>
      <p:sp>
        <p:nvSpPr>
          <p:cNvPr id="4" name="Slide Number Placeholder 3"/>
          <p:cNvSpPr>
            <a:spLocks noGrp="1"/>
          </p:cNvSpPr>
          <p:nvPr>
            <p:ph type="sldNum" sz="quarter" idx="10"/>
          </p:nvPr>
        </p:nvSpPr>
        <p:spPr/>
        <p:txBody>
          <a:bodyPr/>
          <a:lstStyle/>
          <a:p>
            <a:fld id="{1CFC01A4-4B27-4317-9F46-469E18D57763}" type="slidenum">
              <a:rPr lang="en-GB" smtClean="0"/>
              <a:t>31</a:t>
            </a:fld>
            <a:endParaRPr lang="en-GB"/>
          </a:p>
        </p:txBody>
      </p:sp>
    </p:spTree>
    <p:extLst>
      <p:ext uri="{BB962C8B-B14F-4D97-AF65-F5344CB8AC3E}">
        <p14:creationId xmlns:p14="http://schemas.microsoft.com/office/powerpoint/2010/main" val="185283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Isle of man as it is a location.</a:t>
            </a:r>
          </a:p>
        </p:txBody>
      </p:sp>
      <p:sp>
        <p:nvSpPr>
          <p:cNvPr id="4" name="Slide Number Placeholder 3"/>
          <p:cNvSpPr>
            <a:spLocks noGrp="1"/>
          </p:cNvSpPr>
          <p:nvPr>
            <p:ph type="sldNum" sz="quarter" idx="5"/>
          </p:nvPr>
        </p:nvSpPr>
        <p:spPr/>
        <p:txBody>
          <a:bodyPr/>
          <a:lstStyle/>
          <a:p>
            <a:fld id="{48243A15-3835-D041-BBC0-8305408061B1}" type="slidenum">
              <a:rPr lang="en-US" smtClean="0"/>
              <a:t>5</a:t>
            </a:fld>
            <a:endParaRPr lang="en-US"/>
          </a:p>
        </p:txBody>
      </p:sp>
    </p:spTree>
    <p:extLst>
      <p:ext uri="{BB962C8B-B14F-4D97-AF65-F5344CB8AC3E}">
        <p14:creationId xmlns:p14="http://schemas.microsoft.com/office/powerpoint/2010/main" val="61305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 this tests knowledge of both isle and aisle</a:t>
            </a:r>
          </a:p>
        </p:txBody>
      </p:sp>
      <p:sp>
        <p:nvSpPr>
          <p:cNvPr id="4" name="Slide Number Placeholder 3"/>
          <p:cNvSpPr>
            <a:spLocks noGrp="1"/>
          </p:cNvSpPr>
          <p:nvPr>
            <p:ph type="sldNum" sz="quarter" idx="5"/>
          </p:nvPr>
        </p:nvSpPr>
        <p:spPr/>
        <p:txBody>
          <a:bodyPr/>
          <a:lstStyle/>
          <a:p>
            <a:fld id="{48243A15-3835-D041-BBC0-8305408061B1}" type="slidenum">
              <a:rPr lang="en-US" smtClean="0"/>
              <a:t>7</a:t>
            </a:fld>
            <a:endParaRPr lang="en-US"/>
          </a:p>
        </p:txBody>
      </p:sp>
    </p:spTree>
    <p:extLst>
      <p:ext uri="{BB962C8B-B14F-4D97-AF65-F5344CB8AC3E}">
        <p14:creationId xmlns:p14="http://schemas.microsoft.com/office/powerpoint/2010/main" val="114197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Tests knowledge of several homophones.</a:t>
            </a:r>
          </a:p>
        </p:txBody>
      </p:sp>
      <p:sp>
        <p:nvSpPr>
          <p:cNvPr id="4" name="Slide Number Placeholder 3"/>
          <p:cNvSpPr>
            <a:spLocks noGrp="1"/>
          </p:cNvSpPr>
          <p:nvPr>
            <p:ph type="sldNum" sz="quarter" idx="5"/>
          </p:nvPr>
        </p:nvSpPr>
        <p:spPr/>
        <p:txBody>
          <a:bodyPr/>
          <a:lstStyle/>
          <a:p>
            <a:fld id="{48243A15-3835-D041-BBC0-8305408061B1}" type="slidenum">
              <a:rPr lang="en-US" smtClean="0"/>
              <a:t>9</a:t>
            </a:fld>
            <a:endParaRPr lang="en-US"/>
          </a:p>
        </p:txBody>
      </p:sp>
    </p:spTree>
    <p:extLst>
      <p:ext uri="{BB962C8B-B14F-4D97-AF65-F5344CB8AC3E}">
        <p14:creationId xmlns:p14="http://schemas.microsoft.com/office/powerpoint/2010/main" val="272825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concept/term children will be looking at.</a:t>
            </a:r>
          </a:p>
          <a:p>
            <a:r>
              <a:rPr lang="en-US" dirty="0"/>
              <a:t>They have used it in their writing without being aware of what it is and what it shows so today we will be looking at the perfect tense in more detail.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Auxiliary verbs - An auxiliary verb is a verb that adds functional or grammatical meaning to the clause in which it appears. Auxiliary verbs </a:t>
            </a:r>
            <a:r>
              <a:rPr lang="en-US" u="sng" dirty="0"/>
              <a:t>usually</a:t>
            </a:r>
            <a:r>
              <a:rPr lang="en-US" dirty="0"/>
              <a:t> accompany a main verb.</a:t>
            </a:r>
          </a:p>
        </p:txBody>
      </p:sp>
      <p:sp>
        <p:nvSpPr>
          <p:cNvPr id="4" name="Slide Number Placeholder 3"/>
          <p:cNvSpPr>
            <a:spLocks noGrp="1"/>
          </p:cNvSpPr>
          <p:nvPr>
            <p:ph type="sldNum" sz="quarter" idx="5"/>
          </p:nvPr>
        </p:nvSpPr>
        <p:spPr/>
        <p:txBody>
          <a:bodyPr/>
          <a:lstStyle/>
          <a:p>
            <a:fld id="{48243A15-3835-D041-BBC0-8305408061B1}" type="slidenum">
              <a:rPr lang="en-US" smtClean="0"/>
              <a:t>10</a:t>
            </a:fld>
            <a:endParaRPr lang="en-US"/>
          </a:p>
        </p:txBody>
      </p:sp>
    </p:spTree>
    <p:extLst>
      <p:ext uri="{BB962C8B-B14F-4D97-AF65-F5344CB8AC3E}">
        <p14:creationId xmlns:p14="http://schemas.microsoft.com/office/powerpoint/2010/main" val="287525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perfect</a:t>
            </a:r>
          </a:p>
        </p:txBody>
      </p:sp>
      <p:sp>
        <p:nvSpPr>
          <p:cNvPr id="4" name="Slide Number Placeholder 3"/>
          <p:cNvSpPr>
            <a:spLocks noGrp="1"/>
          </p:cNvSpPr>
          <p:nvPr>
            <p:ph type="sldNum" sz="quarter" idx="5"/>
          </p:nvPr>
        </p:nvSpPr>
        <p:spPr/>
        <p:txBody>
          <a:bodyPr/>
          <a:lstStyle/>
          <a:p>
            <a:fld id="{48243A15-3835-D041-BBC0-8305408061B1}" type="slidenum">
              <a:rPr lang="en-US" smtClean="0"/>
              <a:t>13</a:t>
            </a:fld>
            <a:endParaRPr lang="en-US"/>
          </a:p>
        </p:txBody>
      </p:sp>
    </p:spTree>
    <p:extLst>
      <p:ext uri="{BB962C8B-B14F-4D97-AF65-F5344CB8AC3E}">
        <p14:creationId xmlns:p14="http://schemas.microsoft.com/office/powerpoint/2010/main" val="251121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perfect</a:t>
            </a:r>
          </a:p>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14</a:t>
            </a:fld>
            <a:endParaRPr lang="en-US"/>
          </a:p>
        </p:txBody>
      </p:sp>
    </p:spTree>
    <p:extLst>
      <p:ext uri="{BB962C8B-B14F-4D97-AF65-F5344CB8AC3E}">
        <p14:creationId xmlns:p14="http://schemas.microsoft.com/office/powerpoint/2010/main" val="251008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perfect</a:t>
            </a:r>
          </a:p>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15</a:t>
            </a:fld>
            <a:endParaRPr lang="en-US"/>
          </a:p>
        </p:txBody>
      </p:sp>
    </p:spTree>
    <p:extLst>
      <p:ext uri="{BB962C8B-B14F-4D97-AF65-F5344CB8AC3E}">
        <p14:creationId xmlns:p14="http://schemas.microsoft.com/office/powerpoint/2010/main" val="402817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3640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2526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2967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0457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813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5/21/20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47238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5/21/20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7552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67270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3275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A4B2650-1950-A14E-94B5-D8310FBDAE70}"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475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86573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A4B2650-1950-A14E-94B5-D8310FBDAE70}"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885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A4B2650-1950-A14E-94B5-D8310FBDAE70}" type="datetimeFigureOut">
              <a:rPr lang="en-US" smtClean="0"/>
              <a:t>5/21/20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5320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A4B2650-1950-A14E-94B5-D8310FBDAE70}" type="datetimeFigureOut">
              <a:rPr lang="en-US" smtClean="0"/>
              <a:t>5/21/20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2349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4B2650-1950-A14E-94B5-D8310FBDAE70}" type="datetimeFigureOut">
              <a:rPr lang="en-US" smtClean="0"/>
              <a:t>5/21/20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237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A4B2650-1950-A14E-94B5-D8310FBDAE70}" type="datetimeFigureOut">
              <a:rPr lang="en-US" smtClean="0"/>
              <a:t>5/21/20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0875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66770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4B2650-1950-A14E-94B5-D8310FBDAE70}" type="datetimeFigureOut">
              <a:rPr lang="en-US" smtClean="0"/>
              <a:t>5/21/20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0A653A-524E-CB4A-AB35-052358FCCEDE}" type="slidenum">
              <a:rPr lang="en-US" smtClean="0"/>
              <a:t>‹#›</a:t>
            </a:fld>
            <a:endParaRPr lang="en-US"/>
          </a:p>
        </p:txBody>
      </p:sp>
    </p:spTree>
    <p:extLst>
      <p:ext uri="{BB962C8B-B14F-4D97-AF65-F5344CB8AC3E}">
        <p14:creationId xmlns:p14="http://schemas.microsoft.com/office/powerpoint/2010/main" val="30288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uk/url?sa=i&amp;rct=j&amp;q=&amp;esrc=s&amp;source=images&amp;cd=&amp;cad=rja&amp;uact=8&amp;ved=2ahUKEwizwI7t7bbZAhUhKMAKHR47DuEQjRx6BAgAEAY&amp;url=https://thecliparts.com/the-best-free-clipart-28053/&amp;psig=AOvVaw3C9hUBykeoerzMdcE5zUUk&amp;ust=151929735759692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mirror&#10;&#10;Description automatically generated">
            <a:extLst>
              <a:ext uri="{FF2B5EF4-FFF2-40B4-BE49-F238E27FC236}">
                <a16:creationId xmlns:a16="http://schemas.microsoft.com/office/drawing/2014/main" id="{E7934DB3-9A8F-1649-A1A8-B2E318B86A36}"/>
              </a:ext>
            </a:extLst>
          </p:cNvPr>
          <p:cNvPicPr>
            <a:picLocks noChangeAspect="1"/>
          </p:cNvPicPr>
          <p:nvPr/>
        </p:nvPicPr>
        <p:blipFill rotWithShape="1">
          <a:blip r:embed="rId2"/>
          <a:srcRect b="6250"/>
          <a:stretch/>
        </p:blipFill>
        <p:spPr>
          <a:xfrm>
            <a:off x="20" y="10"/>
            <a:ext cx="12191980" cy="6857990"/>
          </a:xfrm>
          <a:prstGeom prst="rect">
            <a:avLst/>
          </a:prstGeom>
        </p:spPr>
      </p:pic>
    </p:spTree>
    <p:extLst>
      <p:ext uri="{BB962C8B-B14F-4D97-AF65-F5344CB8AC3E}">
        <p14:creationId xmlns:p14="http://schemas.microsoft.com/office/powerpoint/2010/main" val="221192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GB" dirty="0">
                <a:latin typeface="Arial Rounded MT Bold" panose="020F0704030504030204" pitchFamily="34" charset="0"/>
              </a:rPr>
              <a:t>The perfect tense (verb form)</a:t>
            </a:r>
          </a:p>
        </p:txBody>
      </p:sp>
      <p:sp>
        <p:nvSpPr>
          <p:cNvPr id="3" name="Content Placeholder 2"/>
          <p:cNvSpPr>
            <a:spLocks noGrp="1"/>
          </p:cNvSpPr>
          <p:nvPr>
            <p:ph idx="1"/>
          </p:nvPr>
        </p:nvSpPr>
        <p:spPr>
          <a:xfrm>
            <a:off x="1500333" y="1268761"/>
            <a:ext cx="9144000" cy="4525963"/>
          </a:xfrm>
        </p:spPr>
        <p:txBody>
          <a:bodyPr>
            <a:noAutofit/>
          </a:bodyPr>
          <a:lstStyle/>
          <a:p>
            <a:r>
              <a:rPr lang="en-GB" sz="3000" dirty="0">
                <a:latin typeface="Arial Rounded MT Bold" panose="020F0704030504030204" pitchFamily="34" charset="0"/>
              </a:rPr>
              <a:t>The perfect tense shows an event </a:t>
            </a:r>
            <a:r>
              <a:rPr lang="en-GB" sz="3000" dirty="0">
                <a:solidFill>
                  <a:srgbClr val="FF0000"/>
                </a:solidFill>
                <a:latin typeface="Arial Rounded MT Bold" panose="020F0704030504030204" pitchFamily="34" charset="0"/>
              </a:rPr>
              <a:t>that has been completed </a:t>
            </a:r>
            <a:r>
              <a:rPr lang="en-GB" sz="3000" dirty="0">
                <a:latin typeface="Arial Rounded MT Bold" panose="020F0704030504030204" pitchFamily="34" charset="0"/>
              </a:rPr>
              <a:t>but the effect or impact of the event is still relevant.</a:t>
            </a:r>
          </a:p>
          <a:p>
            <a:r>
              <a:rPr lang="en-GB" sz="3000" dirty="0">
                <a:latin typeface="Arial Rounded MT Bold" panose="020F0704030504030204" pitchFamily="34" charset="0"/>
              </a:rPr>
              <a:t>The easiest way to recognise the perfect tense is because it uses </a:t>
            </a:r>
            <a:r>
              <a:rPr lang="en-GB" sz="3000" dirty="0">
                <a:solidFill>
                  <a:srgbClr val="FF0000"/>
                </a:solidFill>
                <a:latin typeface="Arial Rounded MT Bold" panose="020F0704030504030204" pitchFamily="34" charset="0"/>
              </a:rPr>
              <a:t>have, had </a:t>
            </a:r>
            <a:r>
              <a:rPr lang="en-GB" sz="3000" dirty="0">
                <a:latin typeface="Arial Rounded MT Bold" panose="020F0704030504030204" pitchFamily="34" charset="0"/>
              </a:rPr>
              <a:t>or </a:t>
            </a:r>
            <a:r>
              <a:rPr lang="en-GB" sz="3000" dirty="0">
                <a:solidFill>
                  <a:srgbClr val="FF0000"/>
                </a:solidFill>
                <a:latin typeface="Arial Rounded MT Bold" panose="020F0704030504030204" pitchFamily="34" charset="0"/>
              </a:rPr>
              <a:t>has</a:t>
            </a:r>
            <a:r>
              <a:rPr lang="en-GB" sz="3000" dirty="0">
                <a:latin typeface="Arial Rounded MT Bold" panose="020F0704030504030204" pitchFamily="34" charset="0"/>
              </a:rPr>
              <a:t>. </a:t>
            </a:r>
            <a:r>
              <a:rPr lang="en-GB" sz="3000" i="1" dirty="0">
                <a:solidFill>
                  <a:schemeClr val="tx2">
                    <a:lumMod val="50000"/>
                  </a:schemeClr>
                </a:solidFill>
                <a:latin typeface="Arial Rounded MT Bold" panose="020F0704030504030204" pitchFamily="34" charset="0"/>
              </a:rPr>
              <a:t>If you have everything you’ve ever wanted and you’ve had everything you’ve ever wanted then life is pretty perfect!</a:t>
            </a:r>
            <a:endParaRPr lang="en-GB" sz="3000" dirty="0">
              <a:solidFill>
                <a:schemeClr val="tx2">
                  <a:lumMod val="50000"/>
                </a:schemeClr>
              </a:solidFill>
              <a:latin typeface="Arial Rounded MT Bold" panose="020F0704030504030204" pitchFamily="34" charset="0"/>
            </a:endParaRPr>
          </a:p>
          <a:p>
            <a:r>
              <a:rPr lang="en-GB" sz="3000" dirty="0">
                <a:latin typeface="Arial Rounded MT Bold" panose="020F0704030504030204" pitchFamily="34" charset="0"/>
              </a:rPr>
              <a:t>The perfect tense also has a </a:t>
            </a:r>
            <a:r>
              <a:rPr lang="en-GB" sz="3000" dirty="0">
                <a:solidFill>
                  <a:srgbClr val="FF0000"/>
                </a:solidFill>
                <a:latin typeface="Arial Rounded MT Bold" panose="020F0704030504030204" pitchFamily="34" charset="0"/>
              </a:rPr>
              <a:t>past tense </a:t>
            </a:r>
            <a:r>
              <a:rPr lang="en-GB" sz="3000" dirty="0">
                <a:latin typeface="Arial Rounded MT Bold" panose="020F0704030504030204" pitchFamily="34" charset="0"/>
              </a:rPr>
              <a:t>verb.</a:t>
            </a:r>
          </a:p>
          <a:p>
            <a:r>
              <a:rPr lang="en-GB" sz="3000" dirty="0">
                <a:latin typeface="Arial Rounded MT Bold" panose="020F0704030504030204" pitchFamily="34" charset="0"/>
              </a:rPr>
              <a:t>To decide if the tense is past, present or future, look at the </a:t>
            </a:r>
            <a:r>
              <a:rPr lang="en-GB" sz="3000" dirty="0">
                <a:solidFill>
                  <a:srgbClr val="FF0000"/>
                </a:solidFill>
                <a:latin typeface="Arial Rounded MT Bold" panose="020F0704030504030204" pitchFamily="34" charset="0"/>
              </a:rPr>
              <a:t>auxiliary verb</a:t>
            </a:r>
            <a:r>
              <a:rPr lang="en-GB" sz="3000" dirty="0">
                <a:latin typeface="Arial Rounded MT Bold" panose="020F0704030504030204" pitchFamily="34" charset="0"/>
              </a:rPr>
              <a:t> that is used. </a:t>
            </a:r>
          </a:p>
        </p:txBody>
      </p:sp>
    </p:spTree>
    <p:extLst>
      <p:ext uri="{BB962C8B-B14F-4D97-AF65-F5344CB8AC3E}">
        <p14:creationId xmlns:p14="http://schemas.microsoft.com/office/powerpoint/2010/main" val="310736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793" y="3196"/>
            <a:ext cx="9129207" cy="1143000"/>
          </a:xfrm>
        </p:spPr>
        <p:txBody>
          <a:bodyPr>
            <a:normAutofit fontScale="90000"/>
          </a:bodyPr>
          <a:lstStyle/>
          <a:p>
            <a:r>
              <a:rPr lang="en-GB" b="1" u="sng" dirty="0">
                <a:latin typeface="Arial Rounded MT Bold" panose="020F0704030504030204" pitchFamily="34" charset="0"/>
              </a:rPr>
              <a:t>The perfect tense – past, present or future?</a:t>
            </a:r>
          </a:p>
        </p:txBody>
      </p:sp>
      <p:sp>
        <p:nvSpPr>
          <p:cNvPr id="6" name="Content Placeholder 2"/>
          <p:cNvSpPr>
            <a:spLocks noGrp="1"/>
          </p:cNvSpPr>
          <p:nvPr>
            <p:ph idx="1"/>
          </p:nvPr>
        </p:nvSpPr>
        <p:spPr>
          <a:xfrm>
            <a:off x="3719736" y="3645024"/>
            <a:ext cx="1800200" cy="532656"/>
          </a:xfrm>
        </p:spPr>
        <p:txBody>
          <a:bodyPr>
            <a:noAutofit/>
          </a:bodyPr>
          <a:lstStyle/>
          <a:p>
            <a:pPr marL="0" indent="0" algn="ctr">
              <a:buNone/>
            </a:pPr>
            <a:r>
              <a:rPr lang="en-GB" sz="2800" dirty="0">
                <a:solidFill>
                  <a:schemeClr val="bg1"/>
                </a:solidFill>
                <a:latin typeface="Arial Rounded MT Bold" panose="020F0704030504030204" pitchFamily="34" charset="0"/>
              </a:rPr>
              <a:t>have                                 had, has</a:t>
            </a:r>
          </a:p>
        </p:txBody>
      </p:sp>
      <p:sp>
        <p:nvSpPr>
          <p:cNvPr id="7" name="Content Placeholder 2"/>
          <p:cNvSpPr txBox="1">
            <a:spLocks/>
          </p:cNvSpPr>
          <p:nvPr/>
        </p:nvSpPr>
        <p:spPr>
          <a:xfrm>
            <a:off x="1524000" y="1411047"/>
            <a:ext cx="6099318" cy="54023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4000" dirty="0">
                <a:latin typeface="Arial Rounded MT Bold" panose="020F0704030504030204" pitchFamily="34" charset="0"/>
              </a:rPr>
              <a:t>Had – Past</a:t>
            </a:r>
          </a:p>
          <a:p>
            <a:pPr marL="0" indent="0">
              <a:buNone/>
            </a:pPr>
            <a:endParaRPr lang="en-GB" sz="4000" dirty="0">
              <a:latin typeface="Arial Rounded MT Bold" panose="020F0704030504030204" pitchFamily="34" charset="0"/>
            </a:endParaRPr>
          </a:p>
          <a:p>
            <a:r>
              <a:rPr lang="en-GB" sz="4000" dirty="0">
                <a:latin typeface="Arial Rounded MT Bold" panose="020F0704030504030204" pitchFamily="34" charset="0"/>
              </a:rPr>
              <a:t>Has – Present </a:t>
            </a:r>
          </a:p>
          <a:p>
            <a:endParaRPr lang="en-GB" sz="4000" dirty="0">
              <a:latin typeface="Arial Rounded MT Bold" panose="020F0704030504030204" pitchFamily="34" charset="0"/>
            </a:endParaRPr>
          </a:p>
          <a:p>
            <a:r>
              <a:rPr lang="en-GB" sz="4000" dirty="0">
                <a:latin typeface="Arial Rounded MT Bold" panose="020F0704030504030204" pitchFamily="34" charset="0"/>
              </a:rPr>
              <a:t>Have – Present </a:t>
            </a:r>
          </a:p>
          <a:p>
            <a:pPr marL="0" indent="0">
              <a:buNone/>
            </a:pPr>
            <a:endParaRPr lang="en-GB" sz="4000" dirty="0">
              <a:latin typeface="Arial Rounded MT Bold" panose="020F0704030504030204" pitchFamily="34" charset="0"/>
            </a:endParaRPr>
          </a:p>
          <a:p>
            <a:r>
              <a:rPr lang="en-GB" sz="4000" dirty="0">
                <a:latin typeface="Arial Rounded MT Bold" panose="020F0704030504030204" pitchFamily="34" charset="0"/>
              </a:rPr>
              <a:t>Will have – Future </a:t>
            </a:r>
          </a:p>
        </p:txBody>
      </p:sp>
    </p:spTree>
    <p:extLst>
      <p:ext uri="{BB962C8B-B14F-4D97-AF65-F5344CB8AC3E}">
        <p14:creationId xmlns:p14="http://schemas.microsoft.com/office/powerpoint/2010/main" val="182506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down)">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The perfect tense summary</a:t>
            </a:r>
          </a:p>
        </p:txBody>
      </p:sp>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6078">
            <a:off x="2840360" y="1334648"/>
            <a:ext cx="6423634" cy="533469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719736" y="3645024"/>
            <a:ext cx="1800200" cy="532656"/>
          </a:xfrm>
        </p:spPr>
        <p:txBody>
          <a:bodyPr>
            <a:noAutofit/>
          </a:bodyPr>
          <a:lstStyle/>
          <a:p>
            <a:pPr marL="0" indent="0" algn="ctr">
              <a:buNone/>
            </a:pPr>
            <a:r>
              <a:rPr lang="en-GB" sz="2800" dirty="0">
                <a:solidFill>
                  <a:schemeClr val="bg1"/>
                </a:solidFill>
                <a:latin typeface="Arial Rounded MT Bold" panose="020F0704030504030204" pitchFamily="34" charset="0"/>
              </a:rPr>
              <a:t>have                                 had, has</a:t>
            </a:r>
          </a:p>
        </p:txBody>
      </p:sp>
      <p:sp>
        <p:nvSpPr>
          <p:cNvPr id="7" name="Content Placeholder 2"/>
          <p:cNvSpPr txBox="1">
            <a:spLocks/>
          </p:cNvSpPr>
          <p:nvPr/>
        </p:nvSpPr>
        <p:spPr>
          <a:xfrm>
            <a:off x="6600056" y="3537004"/>
            <a:ext cx="1800200" cy="532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800" dirty="0">
                <a:latin typeface="Arial Rounded MT Bold" panose="020F0704030504030204" pitchFamily="34" charset="0"/>
              </a:rPr>
              <a:t>past tense verb</a:t>
            </a:r>
          </a:p>
        </p:txBody>
      </p:sp>
    </p:spTree>
    <p:extLst>
      <p:ext uri="{BB962C8B-B14F-4D97-AF65-F5344CB8AC3E}">
        <p14:creationId xmlns:p14="http://schemas.microsoft.com/office/powerpoint/2010/main" val="237963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1" y="274638"/>
            <a:ext cx="5940425" cy="1143000"/>
          </a:xfrm>
        </p:spPr>
        <p:txBody>
          <a:bodyPr>
            <a:normAutofit fontScale="90000"/>
          </a:bodyPr>
          <a:lstStyle/>
          <a:p>
            <a:r>
              <a:rPr lang="en-GB" altLang="en-US">
                <a:latin typeface="Arial Rounded MT Bold" pitchFamily="34" charset="0"/>
              </a:rPr>
              <a:t>What does this show about the present?</a:t>
            </a:r>
          </a:p>
        </p:txBody>
      </p:sp>
      <p:sp>
        <p:nvSpPr>
          <p:cNvPr id="7171" name="Content Placeholder 2"/>
          <p:cNvSpPr>
            <a:spLocks noGrp="1"/>
          </p:cNvSpPr>
          <p:nvPr>
            <p:ph idx="1"/>
          </p:nvPr>
        </p:nvSpPr>
        <p:spPr>
          <a:xfrm>
            <a:off x="1538288" y="2205039"/>
            <a:ext cx="5205412" cy="1368425"/>
          </a:xfrm>
        </p:spPr>
        <p:txBody>
          <a:bodyPr/>
          <a:lstStyle/>
          <a:p>
            <a:pPr marL="0" indent="0">
              <a:buNone/>
            </a:pPr>
            <a:r>
              <a:rPr lang="en-GB" altLang="en-US" sz="3600">
                <a:latin typeface="Arial Rounded MT Bold" pitchFamily="34" charset="0"/>
              </a:rPr>
              <a:t>She has downloaded her music. </a:t>
            </a:r>
          </a:p>
        </p:txBody>
      </p:sp>
      <p:sp>
        <p:nvSpPr>
          <p:cNvPr id="4" name="Vertical Scroll 3"/>
          <p:cNvSpPr/>
          <p:nvPr/>
        </p:nvSpPr>
        <p:spPr>
          <a:xfrm>
            <a:off x="6901997" y="492579"/>
            <a:ext cx="3490913" cy="5473700"/>
          </a:xfrm>
          <a:prstGeom prst="verticalScroll">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i="1" dirty="0">
                <a:solidFill>
                  <a:schemeClr val="tx1"/>
                </a:solidFill>
                <a:latin typeface="Arial Rounded MT Bold" panose="020F0704030504030204" pitchFamily="34" charset="0"/>
              </a:rPr>
              <a:t>has</a:t>
            </a:r>
            <a:r>
              <a:rPr lang="en-GB" sz="3200" dirty="0">
                <a:solidFill>
                  <a:schemeClr val="tx1"/>
                </a:solidFill>
                <a:latin typeface="Arial Rounded MT Bold" panose="020F0704030504030204" pitchFamily="34" charset="0"/>
              </a:rPr>
              <a:t> or </a:t>
            </a:r>
            <a:r>
              <a:rPr lang="en-GB" sz="3200" i="1" dirty="0">
                <a:solidFill>
                  <a:schemeClr val="tx1"/>
                </a:solidFill>
                <a:latin typeface="Arial Rounded MT Bold" panose="020F0704030504030204" pitchFamily="34" charset="0"/>
              </a:rPr>
              <a:t>have</a:t>
            </a:r>
            <a:r>
              <a:rPr lang="en-GB" sz="3200" dirty="0">
                <a:solidFill>
                  <a:schemeClr val="tx1"/>
                </a:solidFill>
                <a:latin typeface="Arial Rounded MT Bold" panose="020F0704030504030204" pitchFamily="34" charset="0"/>
              </a:rPr>
              <a:t> + past tense verb = present perfect</a:t>
            </a:r>
          </a:p>
          <a:p>
            <a:pPr>
              <a:defRPr/>
            </a:pPr>
            <a:endParaRPr lang="en-GB" sz="3200" dirty="0">
              <a:solidFill>
                <a:schemeClr val="tx1"/>
              </a:solidFill>
              <a:latin typeface="Arial Rounded MT Bold" panose="020F0704030504030204" pitchFamily="34" charset="0"/>
            </a:endParaRPr>
          </a:p>
          <a:p>
            <a:pPr>
              <a:defRPr/>
            </a:pPr>
            <a:r>
              <a:rPr lang="en-GB" sz="3200" i="1" dirty="0">
                <a:solidFill>
                  <a:schemeClr val="tx1"/>
                </a:solidFill>
                <a:latin typeface="Arial Rounded MT Bold" panose="020F0704030504030204" pitchFamily="34" charset="0"/>
              </a:rPr>
              <a:t>had</a:t>
            </a:r>
            <a:r>
              <a:rPr lang="en-GB" sz="3200" dirty="0">
                <a:solidFill>
                  <a:schemeClr val="tx1"/>
                </a:solidFill>
                <a:latin typeface="Arial Rounded MT Bold" panose="020F0704030504030204" pitchFamily="34" charset="0"/>
              </a:rPr>
              <a:t> + past tense verb = past perfect</a:t>
            </a:r>
          </a:p>
        </p:txBody>
      </p:sp>
    </p:spTree>
    <p:extLst>
      <p:ext uri="{BB962C8B-B14F-4D97-AF65-F5344CB8AC3E}">
        <p14:creationId xmlns:p14="http://schemas.microsoft.com/office/powerpoint/2010/main" val="42361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1" y="274638"/>
            <a:ext cx="5940425" cy="1143000"/>
          </a:xfrm>
        </p:spPr>
        <p:txBody>
          <a:bodyPr>
            <a:normAutofit fontScale="90000"/>
          </a:bodyPr>
          <a:lstStyle/>
          <a:p>
            <a:r>
              <a:rPr lang="en-GB" altLang="en-US">
                <a:latin typeface="Arial Rounded MT Bold" pitchFamily="34" charset="0"/>
              </a:rPr>
              <a:t>What does this show about the present?</a:t>
            </a:r>
          </a:p>
        </p:txBody>
      </p:sp>
      <p:sp>
        <p:nvSpPr>
          <p:cNvPr id="8195" name="Content Placeholder 2"/>
          <p:cNvSpPr>
            <a:spLocks noGrp="1"/>
          </p:cNvSpPr>
          <p:nvPr>
            <p:ph idx="1"/>
          </p:nvPr>
        </p:nvSpPr>
        <p:spPr>
          <a:xfrm>
            <a:off x="1538288" y="2205039"/>
            <a:ext cx="5205412" cy="1368425"/>
          </a:xfrm>
        </p:spPr>
        <p:txBody>
          <a:bodyPr/>
          <a:lstStyle/>
          <a:p>
            <a:pPr marL="0" indent="0">
              <a:buNone/>
            </a:pPr>
            <a:r>
              <a:rPr lang="en-GB" altLang="en-US" sz="3600">
                <a:latin typeface="Arial Rounded MT Bold" pitchFamily="34" charset="0"/>
              </a:rPr>
              <a:t>He has gone to eat his lunch. </a:t>
            </a:r>
          </a:p>
        </p:txBody>
      </p:sp>
      <p:sp>
        <p:nvSpPr>
          <p:cNvPr id="4" name="Vertical Scroll 3"/>
          <p:cNvSpPr/>
          <p:nvPr/>
        </p:nvSpPr>
        <p:spPr>
          <a:xfrm>
            <a:off x="6901998" y="541565"/>
            <a:ext cx="3490913" cy="5473700"/>
          </a:xfrm>
          <a:prstGeom prst="verticalScroll">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i="1" dirty="0">
                <a:solidFill>
                  <a:schemeClr val="tx1"/>
                </a:solidFill>
                <a:latin typeface="Arial Rounded MT Bold" panose="020F0704030504030204" pitchFamily="34" charset="0"/>
              </a:rPr>
              <a:t>has</a:t>
            </a:r>
            <a:r>
              <a:rPr lang="en-GB" sz="3200" dirty="0">
                <a:solidFill>
                  <a:schemeClr val="tx1"/>
                </a:solidFill>
                <a:latin typeface="Arial Rounded MT Bold" panose="020F0704030504030204" pitchFamily="34" charset="0"/>
              </a:rPr>
              <a:t> or </a:t>
            </a:r>
            <a:r>
              <a:rPr lang="en-GB" sz="3200" i="1" dirty="0">
                <a:solidFill>
                  <a:schemeClr val="tx1"/>
                </a:solidFill>
                <a:latin typeface="Arial Rounded MT Bold" panose="020F0704030504030204" pitchFamily="34" charset="0"/>
              </a:rPr>
              <a:t>have</a:t>
            </a:r>
            <a:r>
              <a:rPr lang="en-GB" sz="3200" dirty="0">
                <a:solidFill>
                  <a:schemeClr val="tx1"/>
                </a:solidFill>
                <a:latin typeface="Arial Rounded MT Bold" panose="020F0704030504030204" pitchFamily="34" charset="0"/>
              </a:rPr>
              <a:t> + past tense verb = present perfect</a:t>
            </a:r>
          </a:p>
          <a:p>
            <a:pPr>
              <a:defRPr/>
            </a:pPr>
            <a:endParaRPr lang="en-GB" sz="3200" dirty="0">
              <a:solidFill>
                <a:schemeClr val="tx1"/>
              </a:solidFill>
              <a:latin typeface="Arial Rounded MT Bold" panose="020F0704030504030204" pitchFamily="34" charset="0"/>
            </a:endParaRPr>
          </a:p>
          <a:p>
            <a:pPr>
              <a:defRPr/>
            </a:pPr>
            <a:r>
              <a:rPr lang="en-GB" sz="3200" i="1" dirty="0">
                <a:solidFill>
                  <a:schemeClr val="tx1"/>
                </a:solidFill>
                <a:latin typeface="Arial Rounded MT Bold" panose="020F0704030504030204" pitchFamily="34" charset="0"/>
              </a:rPr>
              <a:t>had</a:t>
            </a:r>
            <a:r>
              <a:rPr lang="en-GB" sz="3200" dirty="0">
                <a:solidFill>
                  <a:schemeClr val="tx1"/>
                </a:solidFill>
                <a:latin typeface="Arial Rounded MT Bold" panose="020F0704030504030204" pitchFamily="34" charset="0"/>
              </a:rPr>
              <a:t> + past tense verb = past perfect</a:t>
            </a:r>
          </a:p>
        </p:txBody>
      </p:sp>
    </p:spTree>
    <p:extLst>
      <p:ext uri="{BB962C8B-B14F-4D97-AF65-F5344CB8AC3E}">
        <p14:creationId xmlns:p14="http://schemas.microsoft.com/office/powerpoint/2010/main" val="678149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1" y="274638"/>
            <a:ext cx="5940425" cy="1143000"/>
          </a:xfrm>
        </p:spPr>
        <p:txBody>
          <a:bodyPr>
            <a:normAutofit fontScale="90000"/>
          </a:bodyPr>
          <a:lstStyle/>
          <a:p>
            <a:r>
              <a:rPr lang="en-GB" altLang="en-US">
                <a:latin typeface="Arial Rounded MT Bold" pitchFamily="34" charset="0"/>
              </a:rPr>
              <a:t>What does this show about the present?</a:t>
            </a:r>
          </a:p>
        </p:txBody>
      </p:sp>
      <p:sp>
        <p:nvSpPr>
          <p:cNvPr id="9219" name="Content Placeholder 2"/>
          <p:cNvSpPr>
            <a:spLocks noGrp="1"/>
          </p:cNvSpPr>
          <p:nvPr>
            <p:ph idx="1"/>
          </p:nvPr>
        </p:nvSpPr>
        <p:spPr>
          <a:xfrm>
            <a:off x="1538288" y="2205039"/>
            <a:ext cx="5205412" cy="1368425"/>
          </a:xfrm>
        </p:spPr>
        <p:txBody>
          <a:bodyPr>
            <a:normAutofit fontScale="92500" lnSpcReduction="20000"/>
          </a:bodyPr>
          <a:lstStyle/>
          <a:p>
            <a:pPr marL="0" indent="0">
              <a:buNone/>
            </a:pPr>
            <a:r>
              <a:rPr lang="en-GB" altLang="en-US" sz="3600">
                <a:latin typeface="Arial Rounded MT Bold" pitchFamily="34" charset="0"/>
              </a:rPr>
              <a:t>The team have completed their marathon training. </a:t>
            </a:r>
          </a:p>
        </p:txBody>
      </p:sp>
      <p:sp>
        <p:nvSpPr>
          <p:cNvPr id="4" name="Vertical Scroll 3"/>
          <p:cNvSpPr/>
          <p:nvPr/>
        </p:nvSpPr>
        <p:spPr>
          <a:xfrm>
            <a:off x="7032626" y="476250"/>
            <a:ext cx="3490913" cy="5473700"/>
          </a:xfrm>
          <a:prstGeom prst="verticalScroll">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i="1" dirty="0">
                <a:solidFill>
                  <a:schemeClr val="tx1"/>
                </a:solidFill>
                <a:latin typeface="Arial Rounded MT Bold" panose="020F0704030504030204" pitchFamily="34" charset="0"/>
              </a:rPr>
              <a:t>has</a:t>
            </a:r>
            <a:r>
              <a:rPr lang="en-GB" sz="3200" dirty="0">
                <a:solidFill>
                  <a:schemeClr val="tx1"/>
                </a:solidFill>
                <a:latin typeface="Arial Rounded MT Bold" panose="020F0704030504030204" pitchFamily="34" charset="0"/>
              </a:rPr>
              <a:t> or </a:t>
            </a:r>
            <a:r>
              <a:rPr lang="en-GB" sz="3200" i="1" dirty="0">
                <a:solidFill>
                  <a:schemeClr val="tx1"/>
                </a:solidFill>
                <a:latin typeface="Arial Rounded MT Bold" panose="020F0704030504030204" pitchFamily="34" charset="0"/>
              </a:rPr>
              <a:t>have</a:t>
            </a:r>
            <a:r>
              <a:rPr lang="en-GB" sz="3200" dirty="0">
                <a:solidFill>
                  <a:schemeClr val="tx1"/>
                </a:solidFill>
                <a:latin typeface="Arial Rounded MT Bold" panose="020F0704030504030204" pitchFamily="34" charset="0"/>
              </a:rPr>
              <a:t> + past tense verb = present perfect</a:t>
            </a:r>
          </a:p>
          <a:p>
            <a:pPr>
              <a:defRPr/>
            </a:pPr>
            <a:endParaRPr lang="en-GB" sz="3200" dirty="0">
              <a:solidFill>
                <a:schemeClr val="tx1"/>
              </a:solidFill>
              <a:latin typeface="Arial Rounded MT Bold" panose="020F0704030504030204" pitchFamily="34" charset="0"/>
            </a:endParaRPr>
          </a:p>
          <a:p>
            <a:pPr>
              <a:defRPr/>
            </a:pPr>
            <a:r>
              <a:rPr lang="en-GB" sz="3200" i="1" dirty="0">
                <a:solidFill>
                  <a:schemeClr val="tx1"/>
                </a:solidFill>
                <a:latin typeface="Arial Rounded MT Bold" panose="020F0704030504030204" pitchFamily="34" charset="0"/>
              </a:rPr>
              <a:t>had</a:t>
            </a:r>
            <a:r>
              <a:rPr lang="en-GB" sz="3200" dirty="0">
                <a:solidFill>
                  <a:schemeClr val="tx1"/>
                </a:solidFill>
                <a:latin typeface="Arial Rounded MT Bold" panose="020F0704030504030204" pitchFamily="34" charset="0"/>
              </a:rPr>
              <a:t> + past tense verb = past perfect</a:t>
            </a:r>
          </a:p>
        </p:txBody>
      </p:sp>
    </p:spTree>
    <p:extLst>
      <p:ext uri="{BB962C8B-B14F-4D97-AF65-F5344CB8AC3E}">
        <p14:creationId xmlns:p14="http://schemas.microsoft.com/office/powerpoint/2010/main" val="389473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1" y="274638"/>
            <a:ext cx="5940425" cy="1143000"/>
          </a:xfrm>
        </p:spPr>
        <p:txBody>
          <a:bodyPr>
            <a:normAutofit fontScale="90000"/>
          </a:bodyPr>
          <a:lstStyle/>
          <a:p>
            <a:r>
              <a:rPr lang="en-GB" altLang="en-US">
                <a:latin typeface="Arial Rounded MT Bold" pitchFamily="34" charset="0"/>
              </a:rPr>
              <a:t>What does this show about the present?</a:t>
            </a:r>
          </a:p>
        </p:txBody>
      </p:sp>
      <p:sp>
        <p:nvSpPr>
          <p:cNvPr id="10243" name="Content Placeholder 2"/>
          <p:cNvSpPr>
            <a:spLocks noGrp="1"/>
          </p:cNvSpPr>
          <p:nvPr>
            <p:ph idx="1"/>
          </p:nvPr>
        </p:nvSpPr>
        <p:spPr>
          <a:xfrm>
            <a:off x="1538288" y="2205039"/>
            <a:ext cx="5205412" cy="1368425"/>
          </a:xfrm>
        </p:spPr>
        <p:txBody>
          <a:bodyPr/>
          <a:lstStyle/>
          <a:p>
            <a:pPr marL="0" indent="0">
              <a:buNone/>
            </a:pPr>
            <a:r>
              <a:rPr lang="en-GB" altLang="en-US" sz="3600">
                <a:latin typeface="Arial Rounded MT Bold" pitchFamily="34" charset="0"/>
              </a:rPr>
              <a:t>I have left a message on his answerphone. </a:t>
            </a:r>
          </a:p>
        </p:txBody>
      </p:sp>
      <p:sp>
        <p:nvSpPr>
          <p:cNvPr id="4" name="Vertical Scroll 3"/>
          <p:cNvSpPr/>
          <p:nvPr/>
        </p:nvSpPr>
        <p:spPr>
          <a:xfrm>
            <a:off x="7032626" y="476250"/>
            <a:ext cx="3490913" cy="5473700"/>
          </a:xfrm>
          <a:prstGeom prst="verticalScroll">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i="1" dirty="0">
                <a:solidFill>
                  <a:schemeClr val="tx1"/>
                </a:solidFill>
                <a:latin typeface="Arial Rounded MT Bold" panose="020F0704030504030204" pitchFamily="34" charset="0"/>
              </a:rPr>
              <a:t>has</a:t>
            </a:r>
            <a:r>
              <a:rPr lang="en-GB" sz="3200" dirty="0">
                <a:solidFill>
                  <a:schemeClr val="tx1"/>
                </a:solidFill>
                <a:latin typeface="Arial Rounded MT Bold" panose="020F0704030504030204" pitchFamily="34" charset="0"/>
              </a:rPr>
              <a:t> or </a:t>
            </a:r>
            <a:r>
              <a:rPr lang="en-GB" sz="3200" i="1" dirty="0">
                <a:solidFill>
                  <a:schemeClr val="tx1"/>
                </a:solidFill>
                <a:latin typeface="Arial Rounded MT Bold" panose="020F0704030504030204" pitchFamily="34" charset="0"/>
              </a:rPr>
              <a:t>have</a:t>
            </a:r>
            <a:r>
              <a:rPr lang="en-GB" sz="3200" dirty="0">
                <a:solidFill>
                  <a:schemeClr val="tx1"/>
                </a:solidFill>
                <a:latin typeface="Arial Rounded MT Bold" panose="020F0704030504030204" pitchFamily="34" charset="0"/>
              </a:rPr>
              <a:t> + past tense verb = present perfect</a:t>
            </a:r>
          </a:p>
          <a:p>
            <a:pPr>
              <a:defRPr/>
            </a:pPr>
            <a:endParaRPr lang="en-GB" sz="3200" dirty="0">
              <a:solidFill>
                <a:schemeClr val="tx1"/>
              </a:solidFill>
              <a:latin typeface="Arial Rounded MT Bold" panose="020F0704030504030204" pitchFamily="34" charset="0"/>
            </a:endParaRPr>
          </a:p>
          <a:p>
            <a:pPr>
              <a:defRPr/>
            </a:pPr>
            <a:r>
              <a:rPr lang="en-GB" sz="3200" i="1" dirty="0">
                <a:solidFill>
                  <a:schemeClr val="tx1"/>
                </a:solidFill>
                <a:latin typeface="Arial Rounded MT Bold" panose="020F0704030504030204" pitchFamily="34" charset="0"/>
              </a:rPr>
              <a:t>had</a:t>
            </a:r>
            <a:r>
              <a:rPr lang="en-GB" sz="3200" dirty="0">
                <a:solidFill>
                  <a:schemeClr val="tx1"/>
                </a:solidFill>
                <a:latin typeface="Arial Rounded MT Bold" panose="020F0704030504030204" pitchFamily="34" charset="0"/>
              </a:rPr>
              <a:t> + past tense verb = past perfect</a:t>
            </a:r>
          </a:p>
        </p:txBody>
      </p:sp>
    </p:spTree>
    <p:extLst>
      <p:ext uri="{BB962C8B-B14F-4D97-AF65-F5344CB8AC3E}">
        <p14:creationId xmlns:p14="http://schemas.microsoft.com/office/powerpoint/2010/main" val="281055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The perfect verb form</a:t>
            </a:r>
          </a:p>
        </p:txBody>
      </p:sp>
      <p:sp>
        <p:nvSpPr>
          <p:cNvPr id="3" name="Content Placeholder 2"/>
          <p:cNvSpPr>
            <a:spLocks noGrp="1"/>
          </p:cNvSpPr>
          <p:nvPr>
            <p:ph idx="1"/>
          </p:nvPr>
        </p:nvSpPr>
        <p:spPr>
          <a:xfrm>
            <a:off x="1104293" y="1547284"/>
            <a:ext cx="8946541" cy="4195481"/>
          </a:xfrm>
        </p:spPr>
        <p:txBody>
          <a:bodyPr>
            <a:normAutofit/>
          </a:bodyPr>
          <a:lstStyle/>
          <a:p>
            <a:r>
              <a:rPr lang="en-GB" sz="2800" dirty="0">
                <a:latin typeface="Arial Rounded MT Bold" panose="020F0704030504030204" pitchFamily="34" charset="0"/>
              </a:rPr>
              <a:t>What is it?</a:t>
            </a:r>
          </a:p>
          <a:p>
            <a:r>
              <a:rPr lang="en-GB" sz="2800" dirty="0">
                <a:latin typeface="Arial Rounded MT Bold" panose="020F0704030504030204" pitchFamily="34" charset="0"/>
              </a:rPr>
              <a:t>Which words does it have?</a:t>
            </a:r>
          </a:p>
          <a:p>
            <a:r>
              <a:rPr lang="en-GB" sz="2800" dirty="0">
                <a:latin typeface="Arial Rounded MT Bold" panose="020F0704030504030204" pitchFamily="34" charset="0"/>
              </a:rPr>
              <a:t>What does it show?</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073" y="3068961"/>
            <a:ext cx="3671689" cy="3671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3645025"/>
            <a:ext cx="5220072" cy="2800767"/>
          </a:xfrm>
          <a:prstGeom prst="rect">
            <a:avLst/>
          </a:prstGeom>
        </p:spPr>
        <p:txBody>
          <a:bodyPr wrap="square">
            <a:spAutoFit/>
          </a:bodyPr>
          <a:lstStyle/>
          <a:p>
            <a:r>
              <a:rPr lang="en-GB" sz="3200" i="1" dirty="0">
                <a:solidFill>
                  <a:schemeClr val="tx2">
                    <a:lumMod val="50000"/>
                  </a:schemeClr>
                </a:solidFill>
                <a:latin typeface="Arial Rounded MT Bold" panose="020F0704030504030204" pitchFamily="34" charset="0"/>
              </a:rPr>
              <a:t>If you </a:t>
            </a:r>
            <a:r>
              <a:rPr lang="en-GB" sz="4000" b="1" i="1" u="sng" dirty="0">
                <a:solidFill>
                  <a:schemeClr val="tx2">
                    <a:lumMod val="50000"/>
                  </a:schemeClr>
                </a:solidFill>
                <a:latin typeface="Arial Rounded MT Bold" panose="020F0704030504030204" pitchFamily="34" charset="0"/>
              </a:rPr>
              <a:t>have</a:t>
            </a:r>
            <a:r>
              <a:rPr lang="en-GB" sz="4000" i="1" dirty="0">
                <a:solidFill>
                  <a:schemeClr val="tx2">
                    <a:lumMod val="50000"/>
                  </a:schemeClr>
                </a:solidFill>
                <a:latin typeface="Arial Rounded MT Bold" panose="020F0704030504030204" pitchFamily="34" charset="0"/>
              </a:rPr>
              <a:t> </a:t>
            </a:r>
            <a:r>
              <a:rPr lang="en-GB" sz="3200" i="1" dirty="0">
                <a:solidFill>
                  <a:schemeClr val="tx2">
                    <a:lumMod val="50000"/>
                  </a:schemeClr>
                </a:solidFill>
                <a:latin typeface="Arial Rounded MT Bold" panose="020F0704030504030204" pitchFamily="34" charset="0"/>
              </a:rPr>
              <a:t>everything you’ve ever wanted and you’ve </a:t>
            </a:r>
            <a:r>
              <a:rPr lang="en-GB" sz="4000" b="1" i="1" u="sng" dirty="0">
                <a:solidFill>
                  <a:schemeClr val="tx2">
                    <a:lumMod val="50000"/>
                  </a:schemeClr>
                </a:solidFill>
                <a:latin typeface="Arial Rounded MT Bold" panose="020F0704030504030204" pitchFamily="34" charset="0"/>
              </a:rPr>
              <a:t>had</a:t>
            </a:r>
            <a:r>
              <a:rPr lang="en-GB" sz="3200" i="1" dirty="0">
                <a:solidFill>
                  <a:schemeClr val="tx2">
                    <a:lumMod val="50000"/>
                  </a:schemeClr>
                </a:solidFill>
                <a:latin typeface="Arial Rounded MT Bold" panose="020F0704030504030204" pitchFamily="34" charset="0"/>
              </a:rPr>
              <a:t> everything you’ve ever wanted then life is pretty perfect!</a:t>
            </a:r>
            <a:endParaRPr lang="en-GB" sz="3200" dirty="0">
              <a:solidFill>
                <a:schemeClr val="tx2">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07917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GB" dirty="0">
                <a:latin typeface="Arial Rounded MT Bold" panose="020F0704030504030204" pitchFamily="34" charset="0"/>
              </a:rPr>
              <a:t>The perfect tense (verb form)</a:t>
            </a:r>
          </a:p>
        </p:txBody>
      </p:sp>
      <p:sp>
        <p:nvSpPr>
          <p:cNvPr id="3" name="Content Placeholder 2"/>
          <p:cNvSpPr>
            <a:spLocks noGrp="1"/>
          </p:cNvSpPr>
          <p:nvPr>
            <p:ph idx="1"/>
          </p:nvPr>
        </p:nvSpPr>
        <p:spPr>
          <a:xfrm>
            <a:off x="1500333" y="1268761"/>
            <a:ext cx="9144000" cy="4525963"/>
          </a:xfrm>
        </p:spPr>
        <p:txBody>
          <a:bodyPr>
            <a:noAutofit/>
          </a:bodyPr>
          <a:lstStyle/>
          <a:p>
            <a:r>
              <a:rPr lang="en-GB" sz="3000" dirty="0">
                <a:latin typeface="Arial Rounded MT Bold" panose="020F0704030504030204" pitchFamily="34" charset="0"/>
              </a:rPr>
              <a:t>The perfect tense shows an event </a:t>
            </a:r>
            <a:r>
              <a:rPr lang="en-GB" sz="3000" dirty="0">
                <a:solidFill>
                  <a:srgbClr val="FF0000"/>
                </a:solidFill>
                <a:latin typeface="Arial Rounded MT Bold" panose="020F0704030504030204" pitchFamily="34" charset="0"/>
              </a:rPr>
              <a:t>that has been completed </a:t>
            </a:r>
            <a:r>
              <a:rPr lang="en-GB" sz="3000" dirty="0">
                <a:latin typeface="Arial Rounded MT Bold" panose="020F0704030504030204" pitchFamily="34" charset="0"/>
              </a:rPr>
              <a:t>but the effect or impact of the event is still relevant.</a:t>
            </a:r>
          </a:p>
          <a:p>
            <a:r>
              <a:rPr lang="en-GB" sz="3000" dirty="0">
                <a:latin typeface="Arial Rounded MT Bold" panose="020F0704030504030204" pitchFamily="34" charset="0"/>
              </a:rPr>
              <a:t>The easiest way to recognise the perfect tense is because it uses </a:t>
            </a:r>
            <a:r>
              <a:rPr lang="en-GB" sz="3000" dirty="0">
                <a:solidFill>
                  <a:srgbClr val="FF0000"/>
                </a:solidFill>
                <a:latin typeface="Arial Rounded MT Bold" panose="020F0704030504030204" pitchFamily="34" charset="0"/>
              </a:rPr>
              <a:t>have, had </a:t>
            </a:r>
            <a:r>
              <a:rPr lang="en-GB" sz="3000" dirty="0">
                <a:latin typeface="Arial Rounded MT Bold" panose="020F0704030504030204" pitchFamily="34" charset="0"/>
              </a:rPr>
              <a:t>or </a:t>
            </a:r>
            <a:r>
              <a:rPr lang="en-GB" sz="3000" dirty="0">
                <a:solidFill>
                  <a:srgbClr val="FF0000"/>
                </a:solidFill>
                <a:latin typeface="Arial Rounded MT Bold" panose="020F0704030504030204" pitchFamily="34" charset="0"/>
              </a:rPr>
              <a:t>has</a:t>
            </a:r>
            <a:r>
              <a:rPr lang="en-GB" sz="3000" dirty="0">
                <a:latin typeface="Arial Rounded MT Bold" panose="020F0704030504030204" pitchFamily="34" charset="0"/>
              </a:rPr>
              <a:t>. </a:t>
            </a:r>
            <a:r>
              <a:rPr lang="en-GB" sz="3000" i="1" dirty="0">
                <a:solidFill>
                  <a:schemeClr val="tx2">
                    <a:lumMod val="50000"/>
                  </a:schemeClr>
                </a:solidFill>
                <a:latin typeface="Arial Rounded MT Bold" panose="020F0704030504030204" pitchFamily="34" charset="0"/>
              </a:rPr>
              <a:t>If you have everything you’ve ever wanted and you’ve had everything you’ve ever wanted then life is pretty perfect!</a:t>
            </a:r>
            <a:endParaRPr lang="en-GB" sz="3000" dirty="0">
              <a:solidFill>
                <a:schemeClr val="tx2">
                  <a:lumMod val="50000"/>
                </a:schemeClr>
              </a:solidFill>
              <a:latin typeface="Arial Rounded MT Bold" panose="020F0704030504030204" pitchFamily="34" charset="0"/>
            </a:endParaRPr>
          </a:p>
          <a:p>
            <a:r>
              <a:rPr lang="en-GB" sz="3000" dirty="0">
                <a:latin typeface="Arial Rounded MT Bold" panose="020F0704030504030204" pitchFamily="34" charset="0"/>
              </a:rPr>
              <a:t>The perfect tense also has a </a:t>
            </a:r>
            <a:r>
              <a:rPr lang="en-GB" sz="3000" dirty="0">
                <a:solidFill>
                  <a:srgbClr val="FF0000"/>
                </a:solidFill>
                <a:latin typeface="Arial Rounded MT Bold" panose="020F0704030504030204" pitchFamily="34" charset="0"/>
              </a:rPr>
              <a:t>past tense </a:t>
            </a:r>
            <a:r>
              <a:rPr lang="en-GB" sz="3000" dirty="0">
                <a:latin typeface="Arial Rounded MT Bold" panose="020F0704030504030204" pitchFamily="34" charset="0"/>
              </a:rPr>
              <a:t>verb.</a:t>
            </a:r>
          </a:p>
          <a:p>
            <a:r>
              <a:rPr lang="en-GB" sz="3000" dirty="0">
                <a:latin typeface="Arial Rounded MT Bold" panose="020F0704030504030204" pitchFamily="34" charset="0"/>
              </a:rPr>
              <a:t>To decide if the tense is past, present or future, look at the </a:t>
            </a:r>
            <a:r>
              <a:rPr lang="en-GB" sz="3000" dirty="0">
                <a:solidFill>
                  <a:srgbClr val="FF0000"/>
                </a:solidFill>
                <a:latin typeface="Arial Rounded MT Bold" panose="020F0704030504030204" pitchFamily="34" charset="0"/>
              </a:rPr>
              <a:t>auxiliary verb</a:t>
            </a:r>
            <a:r>
              <a:rPr lang="en-GB" sz="3000" dirty="0">
                <a:latin typeface="Arial Rounded MT Bold" panose="020F0704030504030204" pitchFamily="34" charset="0"/>
              </a:rPr>
              <a:t> that is used. </a:t>
            </a:r>
          </a:p>
        </p:txBody>
      </p:sp>
    </p:spTree>
    <p:extLst>
      <p:ext uri="{BB962C8B-B14F-4D97-AF65-F5344CB8AC3E}">
        <p14:creationId xmlns:p14="http://schemas.microsoft.com/office/powerpoint/2010/main" val="42054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1" y="274638"/>
            <a:ext cx="5940425" cy="1143000"/>
          </a:xfrm>
        </p:spPr>
        <p:txBody>
          <a:bodyPr/>
          <a:lstStyle/>
          <a:p>
            <a:r>
              <a:rPr lang="en-GB" altLang="en-US">
                <a:latin typeface="Arial Rounded MT Bold" pitchFamily="34" charset="0"/>
              </a:rPr>
              <a:t>Show how…</a:t>
            </a:r>
          </a:p>
        </p:txBody>
      </p:sp>
      <p:sp>
        <p:nvSpPr>
          <p:cNvPr id="11267" name="Content Placeholder 2"/>
          <p:cNvSpPr>
            <a:spLocks noGrp="1"/>
          </p:cNvSpPr>
          <p:nvPr>
            <p:ph idx="1"/>
          </p:nvPr>
        </p:nvSpPr>
        <p:spPr>
          <a:xfrm>
            <a:off x="1538288" y="2205039"/>
            <a:ext cx="5205412" cy="1368425"/>
          </a:xfrm>
        </p:spPr>
        <p:txBody>
          <a:bodyPr/>
          <a:lstStyle/>
          <a:p>
            <a:pPr marL="0" indent="0">
              <a:buNone/>
            </a:pPr>
            <a:r>
              <a:rPr lang="en-GB" altLang="en-US" sz="3600">
                <a:latin typeface="Arial Rounded MT Bold" pitchFamily="34" charset="0"/>
              </a:rPr>
              <a:t>Someone worked or tried their best.</a:t>
            </a:r>
          </a:p>
        </p:txBody>
      </p:sp>
      <p:sp>
        <p:nvSpPr>
          <p:cNvPr id="4" name="Vertical Scroll 3"/>
          <p:cNvSpPr/>
          <p:nvPr/>
        </p:nvSpPr>
        <p:spPr>
          <a:xfrm>
            <a:off x="7032626" y="476250"/>
            <a:ext cx="3490913" cy="5473700"/>
          </a:xfrm>
          <a:prstGeom prst="verticalScroll">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i="1" dirty="0">
                <a:solidFill>
                  <a:schemeClr val="tx1"/>
                </a:solidFill>
                <a:latin typeface="Arial Rounded MT Bold" panose="020F0704030504030204" pitchFamily="34" charset="0"/>
              </a:rPr>
              <a:t>has</a:t>
            </a:r>
            <a:r>
              <a:rPr lang="en-GB" sz="3200" dirty="0">
                <a:solidFill>
                  <a:schemeClr val="tx1"/>
                </a:solidFill>
                <a:latin typeface="Arial Rounded MT Bold" panose="020F0704030504030204" pitchFamily="34" charset="0"/>
              </a:rPr>
              <a:t> or </a:t>
            </a:r>
            <a:r>
              <a:rPr lang="en-GB" sz="3200" i="1" dirty="0">
                <a:solidFill>
                  <a:schemeClr val="tx1"/>
                </a:solidFill>
                <a:latin typeface="Arial Rounded MT Bold" panose="020F0704030504030204" pitchFamily="34" charset="0"/>
              </a:rPr>
              <a:t>have</a:t>
            </a:r>
            <a:r>
              <a:rPr lang="en-GB" sz="3200" dirty="0">
                <a:solidFill>
                  <a:schemeClr val="tx1"/>
                </a:solidFill>
                <a:latin typeface="Arial Rounded MT Bold" panose="020F0704030504030204" pitchFamily="34" charset="0"/>
              </a:rPr>
              <a:t> + past tense verb = present perfect</a:t>
            </a:r>
          </a:p>
          <a:p>
            <a:pPr>
              <a:defRPr/>
            </a:pPr>
            <a:endParaRPr lang="en-GB" sz="3200" dirty="0">
              <a:solidFill>
                <a:schemeClr val="tx1"/>
              </a:solidFill>
              <a:latin typeface="Arial Rounded MT Bold" panose="020F0704030504030204" pitchFamily="34" charset="0"/>
            </a:endParaRPr>
          </a:p>
          <a:p>
            <a:pPr>
              <a:defRPr/>
            </a:pPr>
            <a:r>
              <a:rPr lang="en-GB" sz="3200" i="1" dirty="0">
                <a:solidFill>
                  <a:schemeClr val="tx1"/>
                </a:solidFill>
                <a:latin typeface="Arial Rounded MT Bold" panose="020F0704030504030204" pitchFamily="34" charset="0"/>
              </a:rPr>
              <a:t>had</a:t>
            </a:r>
            <a:r>
              <a:rPr lang="en-GB" sz="3200" dirty="0">
                <a:solidFill>
                  <a:schemeClr val="tx1"/>
                </a:solidFill>
                <a:latin typeface="Arial Rounded MT Bold" panose="020F0704030504030204" pitchFamily="34" charset="0"/>
              </a:rPr>
              <a:t> + past tense verb = past perfect</a:t>
            </a:r>
          </a:p>
        </p:txBody>
      </p:sp>
    </p:spTree>
    <p:extLst>
      <p:ext uri="{BB962C8B-B14F-4D97-AF65-F5344CB8AC3E}">
        <p14:creationId xmlns:p14="http://schemas.microsoft.com/office/powerpoint/2010/main" val="367129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258" y="127680"/>
            <a:ext cx="9144000" cy="1143000"/>
          </a:xfrm>
        </p:spPr>
        <p:txBody>
          <a:bodyPr>
            <a:normAutofit/>
          </a:bodyPr>
          <a:lstStyle/>
          <a:p>
            <a:r>
              <a:rPr lang="en-GB" dirty="0">
                <a:latin typeface="Arial Rounded MT Bold" panose="020F0704030504030204" pitchFamily="34" charset="0"/>
              </a:rPr>
              <a:t>What is a homophone?</a:t>
            </a:r>
          </a:p>
        </p:txBody>
      </p:sp>
      <p:sp>
        <p:nvSpPr>
          <p:cNvPr id="5" name="Content Placeholder 2">
            <a:extLst>
              <a:ext uri="{FF2B5EF4-FFF2-40B4-BE49-F238E27FC236}">
                <a16:creationId xmlns:a16="http://schemas.microsoft.com/office/drawing/2014/main" id="{D6E39FC5-43CD-C24F-9592-8E004057ED81}"/>
              </a:ext>
            </a:extLst>
          </p:cNvPr>
          <p:cNvSpPr>
            <a:spLocks noGrp="1"/>
          </p:cNvSpPr>
          <p:nvPr>
            <p:ph idx="1"/>
          </p:nvPr>
        </p:nvSpPr>
        <p:spPr>
          <a:xfrm>
            <a:off x="646111" y="1600200"/>
            <a:ext cx="11094233" cy="3657600"/>
          </a:xfrm>
        </p:spPr>
        <p:txBody>
          <a:bodyPr>
            <a:normAutofit/>
          </a:bodyPr>
          <a:lstStyle/>
          <a:p>
            <a:pPr marL="0" indent="0">
              <a:buNone/>
            </a:pPr>
            <a:r>
              <a:rPr lang="en-GB" sz="2800" dirty="0">
                <a:latin typeface="Arial Rounded MT Bold" panose="020F0704030504030204" pitchFamily="34" charset="0"/>
              </a:rPr>
              <a:t>A homophone is a word that is pronounced the same as another word but differs in meaning. </a:t>
            </a:r>
          </a:p>
          <a:p>
            <a:pPr marL="0" indent="0">
              <a:buNone/>
            </a:pPr>
            <a:endParaRPr lang="en-GB" sz="2800" dirty="0">
              <a:latin typeface="Arial Rounded MT Bold" panose="020F0704030504030204" pitchFamily="34" charset="0"/>
            </a:endParaRPr>
          </a:p>
          <a:p>
            <a:pPr marL="0" indent="0">
              <a:buNone/>
            </a:pPr>
            <a:r>
              <a:rPr lang="en-GB" sz="2800" dirty="0">
                <a:latin typeface="Arial Rounded MT Bold" panose="020F0704030504030204" pitchFamily="34" charset="0"/>
              </a:rPr>
              <a:t>A homophone </a:t>
            </a:r>
            <a:r>
              <a:rPr lang="en-GB" sz="2800" u="sng" dirty="0">
                <a:latin typeface="Arial Rounded MT Bold" panose="020F0704030504030204" pitchFamily="34" charset="0"/>
              </a:rPr>
              <a:t>may</a:t>
            </a:r>
            <a:r>
              <a:rPr lang="en-GB" sz="2800" dirty="0">
                <a:latin typeface="Arial Rounded MT Bold" panose="020F0704030504030204" pitchFamily="34" charset="0"/>
              </a:rPr>
              <a:t> also differ in spelling. </a:t>
            </a:r>
          </a:p>
          <a:p>
            <a:pPr marL="0" indent="0">
              <a:buNone/>
            </a:pPr>
            <a:endParaRPr lang="en-GB" sz="2800" dirty="0">
              <a:latin typeface="Arial Rounded MT Bold" panose="020F0704030504030204" pitchFamily="34" charset="0"/>
            </a:endParaRPr>
          </a:p>
          <a:p>
            <a:pPr marL="0" indent="0">
              <a:buNone/>
            </a:pPr>
            <a:r>
              <a:rPr lang="en-GB" sz="2800" dirty="0">
                <a:latin typeface="Arial Rounded MT Bold" panose="020F0704030504030204" pitchFamily="34" charset="0"/>
              </a:rPr>
              <a:t>E.g. their, there, they’re</a:t>
            </a:r>
          </a:p>
        </p:txBody>
      </p:sp>
    </p:spTree>
    <p:extLst>
      <p:ext uri="{BB962C8B-B14F-4D97-AF65-F5344CB8AC3E}">
        <p14:creationId xmlns:p14="http://schemas.microsoft.com/office/powerpoint/2010/main" val="35299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1" y="274638"/>
            <a:ext cx="5940425" cy="1143000"/>
          </a:xfrm>
        </p:spPr>
        <p:txBody>
          <a:bodyPr/>
          <a:lstStyle/>
          <a:p>
            <a:r>
              <a:rPr lang="en-GB" altLang="en-US">
                <a:latin typeface="Arial Rounded MT Bold" pitchFamily="34" charset="0"/>
              </a:rPr>
              <a:t>Show how…</a:t>
            </a:r>
          </a:p>
        </p:txBody>
      </p:sp>
      <p:sp>
        <p:nvSpPr>
          <p:cNvPr id="12291" name="Content Placeholder 2"/>
          <p:cNvSpPr>
            <a:spLocks noGrp="1"/>
          </p:cNvSpPr>
          <p:nvPr>
            <p:ph idx="1"/>
          </p:nvPr>
        </p:nvSpPr>
        <p:spPr>
          <a:xfrm>
            <a:off x="1538288" y="2205039"/>
            <a:ext cx="5205412" cy="1368425"/>
          </a:xfrm>
        </p:spPr>
        <p:txBody>
          <a:bodyPr/>
          <a:lstStyle/>
          <a:p>
            <a:pPr marL="0" indent="0">
              <a:buNone/>
            </a:pPr>
            <a:r>
              <a:rPr lang="en-GB" altLang="en-US" sz="3600" dirty="0">
                <a:latin typeface="Arial Rounded MT Bold" pitchFamily="34" charset="0"/>
              </a:rPr>
              <a:t>You lost an important item. </a:t>
            </a:r>
          </a:p>
        </p:txBody>
      </p:sp>
      <p:sp>
        <p:nvSpPr>
          <p:cNvPr id="4" name="Vertical Scroll 3"/>
          <p:cNvSpPr/>
          <p:nvPr/>
        </p:nvSpPr>
        <p:spPr>
          <a:xfrm>
            <a:off x="7032626" y="476250"/>
            <a:ext cx="3490913" cy="5473700"/>
          </a:xfrm>
          <a:prstGeom prst="verticalScroll">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i="1" dirty="0">
                <a:solidFill>
                  <a:schemeClr val="tx1"/>
                </a:solidFill>
                <a:latin typeface="Arial Rounded MT Bold" panose="020F0704030504030204" pitchFamily="34" charset="0"/>
              </a:rPr>
              <a:t>has</a:t>
            </a:r>
            <a:r>
              <a:rPr lang="en-GB" sz="3200" dirty="0">
                <a:solidFill>
                  <a:schemeClr val="tx1"/>
                </a:solidFill>
                <a:latin typeface="Arial Rounded MT Bold" panose="020F0704030504030204" pitchFamily="34" charset="0"/>
              </a:rPr>
              <a:t> or </a:t>
            </a:r>
            <a:r>
              <a:rPr lang="en-GB" sz="3200" i="1" dirty="0">
                <a:solidFill>
                  <a:schemeClr val="tx1"/>
                </a:solidFill>
                <a:latin typeface="Arial Rounded MT Bold" panose="020F0704030504030204" pitchFamily="34" charset="0"/>
              </a:rPr>
              <a:t>have</a:t>
            </a:r>
            <a:r>
              <a:rPr lang="en-GB" sz="3200" dirty="0">
                <a:solidFill>
                  <a:schemeClr val="tx1"/>
                </a:solidFill>
                <a:latin typeface="Arial Rounded MT Bold" panose="020F0704030504030204" pitchFamily="34" charset="0"/>
              </a:rPr>
              <a:t> + past tense verb = present perfect</a:t>
            </a:r>
          </a:p>
          <a:p>
            <a:pPr>
              <a:defRPr/>
            </a:pPr>
            <a:endParaRPr lang="en-GB" sz="3200" dirty="0">
              <a:solidFill>
                <a:schemeClr val="tx1"/>
              </a:solidFill>
              <a:latin typeface="Arial Rounded MT Bold" panose="020F0704030504030204" pitchFamily="34" charset="0"/>
            </a:endParaRPr>
          </a:p>
          <a:p>
            <a:pPr>
              <a:defRPr/>
            </a:pPr>
            <a:r>
              <a:rPr lang="en-GB" sz="3200" i="1" dirty="0">
                <a:solidFill>
                  <a:schemeClr val="tx1"/>
                </a:solidFill>
                <a:latin typeface="Arial Rounded MT Bold" panose="020F0704030504030204" pitchFamily="34" charset="0"/>
              </a:rPr>
              <a:t>had</a:t>
            </a:r>
            <a:r>
              <a:rPr lang="en-GB" sz="3200" dirty="0">
                <a:solidFill>
                  <a:schemeClr val="tx1"/>
                </a:solidFill>
                <a:latin typeface="Arial Rounded MT Bold" panose="020F0704030504030204" pitchFamily="34" charset="0"/>
              </a:rPr>
              <a:t> + past tense verb = past perfect</a:t>
            </a:r>
          </a:p>
        </p:txBody>
      </p:sp>
    </p:spTree>
    <p:extLst>
      <p:ext uri="{BB962C8B-B14F-4D97-AF65-F5344CB8AC3E}">
        <p14:creationId xmlns:p14="http://schemas.microsoft.com/office/powerpoint/2010/main" val="273601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1" y="274638"/>
            <a:ext cx="5940425" cy="1143000"/>
          </a:xfrm>
        </p:spPr>
        <p:txBody>
          <a:bodyPr/>
          <a:lstStyle/>
          <a:p>
            <a:r>
              <a:rPr lang="en-GB" altLang="en-US">
                <a:latin typeface="Arial Rounded MT Bold" pitchFamily="34" charset="0"/>
              </a:rPr>
              <a:t>Show how…</a:t>
            </a:r>
          </a:p>
        </p:txBody>
      </p:sp>
      <p:sp>
        <p:nvSpPr>
          <p:cNvPr id="13315" name="Content Placeholder 2"/>
          <p:cNvSpPr>
            <a:spLocks noGrp="1"/>
          </p:cNvSpPr>
          <p:nvPr>
            <p:ph idx="1"/>
          </p:nvPr>
        </p:nvSpPr>
        <p:spPr>
          <a:xfrm>
            <a:off x="1538288" y="2205039"/>
            <a:ext cx="5205412" cy="1368425"/>
          </a:xfrm>
        </p:spPr>
        <p:txBody>
          <a:bodyPr/>
          <a:lstStyle/>
          <a:p>
            <a:pPr marL="0" indent="0">
              <a:buNone/>
            </a:pPr>
            <a:r>
              <a:rPr lang="en-GB" altLang="en-US" sz="3600" dirty="0">
                <a:latin typeface="Arial Rounded MT Bold" pitchFamily="34" charset="0"/>
              </a:rPr>
              <a:t>If today has been good or not.</a:t>
            </a:r>
          </a:p>
        </p:txBody>
      </p:sp>
      <p:sp>
        <p:nvSpPr>
          <p:cNvPr id="4" name="Vertical Scroll 3"/>
          <p:cNvSpPr/>
          <p:nvPr/>
        </p:nvSpPr>
        <p:spPr>
          <a:xfrm>
            <a:off x="7032626" y="476250"/>
            <a:ext cx="3490913" cy="5473700"/>
          </a:xfrm>
          <a:prstGeom prst="verticalScroll">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i="1" dirty="0">
                <a:solidFill>
                  <a:schemeClr val="tx1"/>
                </a:solidFill>
                <a:latin typeface="Arial Rounded MT Bold" panose="020F0704030504030204" pitchFamily="34" charset="0"/>
              </a:rPr>
              <a:t>has</a:t>
            </a:r>
            <a:r>
              <a:rPr lang="en-GB" sz="3200" dirty="0">
                <a:solidFill>
                  <a:schemeClr val="tx1"/>
                </a:solidFill>
                <a:latin typeface="Arial Rounded MT Bold" panose="020F0704030504030204" pitchFamily="34" charset="0"/>
              </a:rPr>
              <a:t> or </a:t>
            </a:r>
            <a:r>
              <a:rPr lang="en-GB" sz="3200" i="1" dirty="0">
                <a:solidFill>
                  <a:schemeClr val="tx1"/>
                </a:solidFill>
                <a:latin typeface="Arial Rounded MT Bold" panose="020F0704030504030204" pitchFamily="34" charset="0"/>
              </a:rPr>
              <a:t>have</a:t>
            </a:r>
            <a:r>
              <a:rPr lang="en-GB" sz="3200" dirty="0">
                <a:solidFill>
                  <a:schemeClr val="tx1"/>
                </a:solidFill>
                <a:latin typeface="Arial Rounded MT Bold" panose="020F0704030504030204" pitchFamily="34" charset="0"/>
              </a:rPr>
              <a:t> + past tense verb = present perfect</a:t>
            </a:r>
          </a:p>
          <a:p>
            <a:pPr>
              <a:defRPr/>
            </a:pPr>
            <a:endParaRPr lang="en-GB" sz="3200" dirty="0">
              <a:solidFill>
                <a:schemeClr val="tx1"/>
              </a:solidFill>
              <a:latin typeface="Arial Rounded MT Bold" panose="020F0704030504030204" pitchFamily="34" charset="0"/>
            </a:endParaRPr>
          </a:p>
          <a:p>
            <a:pPr>
              <a:defRPr/>
            </a:pPr>
            <a:r>
              <a:rPr lang="en-GB" sz="3200" i="1" dirty="0">
                <a:solidFill>
                  <a:schemeClr val="tx1"/>
                </a:solidFill>
                <a:latin typeface="Arial Rounded MT Bold" panose="020F0704030504030204" pitchFamily="34" charset="0"/>
              </a:rPr>
              <a:t>had</a:t>
            </a:r>
            <a:r>
              <a:rPr lang="en-GB" sz="3200" dirty="0">
                <a:solidFill>
                  <a:schemeClr val="tx1"/>
                </a:solidFill>
                <a:latin typeface="Arial Rounded MT Bold" panose="020F0704030504030204" pitchFamily="34" charset="0"/>
              </a:rPr>
              <a:t> + past tense verb = past perfect</a:t>
            </a:r>
          </a:p>
        </p:txBody>
      </p:sp>
    </p:spTree>
    <p:extLst>
      <p:ext uri="{BB962C8B-B14F-4D97-AF65-F5344CB8AC3E}">
        <p14:creationId xmlns:p14="http://schemas.microsoft.com/office/powerpoint/2010/main" val="2357421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1" y="274638"/>
            <a:ext cx="5940425" cy="1143000"/>
          </a:xfrm>
        </p:spPr>
        <p:txBody>
          <a:bodyPr>
            <a:normAutofit fontScale="90000"/>
          </a:bodyPr>
          <a:lstStyle/>
          <a:p>
            <a:r>
              <a:rPr lang="en-GB" altLang="en-US" dirty="0">
                <a:latin typeface="Arial Rounded MT Bold" pitchFamily="34" charset="0"/>
              </a:rPr>
              <a:t>What does this show about the present?</a:t>
            </a:r>
          </a:p>
        </p:txBody>
      </p:sp>
      <p:sp>
        <p:nvSpPr>
          <p:cNvPr id="8195" name="Content Placeholder 2"/>
          <p:cNvSpPr>
            <a:spLocks noGrp="1"/>
          </p:cNvSpPr>
          <p:nvPr>
            <p:ph idx="1"/>
          </p:nvPr>
        </p:nvSpPr>
        <p:spPr>
          <a:xfrm>
            <a:off x="1538288" y="2205039"/>
            <a:ext cx="5205412" cy="1368425"/>
          </a:xfrm>
        </p:spPr>
        <p:txBody>
          <a:bodyPr/>
          <a:lstStyle/>
          <a:p>
            <a:pPr marL="0" indent="0">
              <a:buNone/>
            </a:pPr>
            <a:r>
              <a:rPr lang="en-GB" altLang="en-US" sz="3600">
                <a:latin typeface="Arial Rounded MT Bold" pitchFamily="34" charset="0"/>
              </a:rPr>
              <a:t>He has gone to eat his lunch. </a:t>
            </a:r>
          </a:p>
        </p:txBody>
      </p:sp>
      <p:sp>
        <p:nvSpPr>
          <p:cNvPr id="4" name="Vertical Scroll 3"/>
          <p:cNvSpPr/>
          <p:nvPr/>
        </p:nvSpPr>
        <p:spPr>
          <a:xfrm>
            <a:off x="7032626" y="476250"/>
            <a:ext cx="3490913" cy="5473700"/>
          </a:xfrm>
          <a:prstGeom prst="verticalScroll">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i="1" dirty="0">
                <a:solidFill>
                  <a:schemeClr val="tx1"/>
                </a:solidFill>
                <a:latin typeface="Arial Rounded MT Bold" panose="020F0704030504030204" pitchFamily="34" charset="0"/>
              </a:rPr>
              <a:t>has</a:t>
            </a:r>
            <a:r>
              <a:rPr lang="en-GB" sz="3200" dirty="0">
                <a:solidFill>
                  <a:schemeClr val="tx1"/>
                </a:solidFill>
                <a:latin typeface="Arial Rounded MT Bold" panose="020F0704030504030204" pitchFamily="34" charset="0"/>
              </a:rPr>
              <a:t> or </a:t>
            </a:r>
            <a:r>
              <a:rPr lang="en-GB" sz="3200" i="1" dirty="0">
                <a:solidFill>
                  <a:schemeClr val="tx1"/>
                </a:solidFill>
                <a:latin typeface="Arial Rounded MT Bold" panose="020F0704030504030204" pitchFamily="34" charset="0"/>
              </a:rPr>
              <a:t>have</a:t>
            </a:r>
            <a:r>
              <a:rPr lang="en-GB" sz="3200" dirty="0">
                <a:solidFill>
                  <a:schemeClr val="tx1"/>
                </a:solidFill>
                <a:latin typeface="Arial Rounded MT Bold" panose="020F0704030504030204" pitchFamily="34" charset="0"/>
              </a:rPr>
              <a:t> + past tense verb = present perfect</a:t>
            </a:r>
          </a:p>
          <a:p>
            <a:pPr>
              <a:defRPr/>
            </a:pPr>
            <a:endParaRPr lang="en-GB" sz="3200" dirty="0">
              <a:solidFill>
                <a:schemeClr val="tx1"/>
              </a:solidFill>
              <a:latin typeface="Arial Rounded MT Bold" panose="020F0704030504030204" pitchFamily="34" charset="0"/>
            </a:endParaRPr>
          </a:p>
          <a:p>
            <a:pPr>
              <a:defRPr/>
            </a:pPr>
            <a:r>
              <a:rPr lang="en-GB" sz="3200" i="1" dirty="0">
                <a:solidFill>
                  <a:schemeClr val="tx1"/>
                </a:solidFill>
                <a:latin typeface="Arial Rounded MT Bold" panose="020F0704030504030204" pitchFamily="34" charset="0"/>
              </a:rPr>
              <a:t>had</a:t>
            </a:r>
            <a:r>
              <a:rPr lang="en-GB" sz="3200" dirty="0">
                <a:solidFill>
                  <a:schemeClr val="tx1"/>
                </a:solidFill>
                <a:latin typeface="Arial Rounded MT Bold" panose="020F0704030504030204" pitchFamily="34" charset="0"/>
              </a:rPr>
              <a:t> + past tense verb = past perfect</a:t>
            </a:r>
          </a:p>
        </p:txBody>
      </p:sp>
    </p:spTree>
    <p:extLst>
      <p:ext uri="{BB962C8B-B14F-4D97-AF65-F5344CB8AC3E}">
        <p14:creationId xmlns:p14="http://schemas.microsoft.com/office/powerpoint/2010/main" val="4206479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1" y="274638"/>
            <a:ext cx="5940425" cy="1143000"/>
          </a:xfrm>
        </p:spPr>
        <p:txBody>
          <a:bodyPr>
            <a:normAutofit fontScale="90000"/>
          </a:bodyPr>
          <a:lstStyle/>
          <a:p>
            <a:r>
              <a:rPr lang="en-GB" altLang="en-US">
                <a:latin typeface="Arial Rounded MT Bold" pitchFamily="34" charset="0"/>
              </a:rPr>
              <a:t>What does this show about the present?</a:t>
            </a:r>
          </a:p>
        </p:txBody>
      </p:sp>
      <p:sp>
        <p:nvSpPr>
          <p:cNvPr id="9219" name="Content Placeholder 2"/>
          <p:cNvSpPr>
            <a:spLocks noGrp="1"/>
          </p:cNvSpPr>
          <p:nvPr>
            <p:ph idx="1"/>
          </p:nvPr>
        </p:nvSpPr>
        <p:spPr>
          <a:xfrm>
            <a:off x="1538288" y="2205039"/>
            <a:ext cx="5205412" cy="1368425"/>
          </a:xfrm>
        </p:spPr>
        <p:txBody>
          <a:bodyPr>
            <a:normAutofit fontScale="92500" lnSpcReduction="20000"/>
          </a:bodyPr>
          <a:lstStyle/>
          <a:p>
            <a:pPr marL="0" indent="0">
              <a:buNone/>
            </a:pPr>
            <a:r>
              <a:rPr lang="en-GB" altLang="en-US" sz="3600">
                <a:latin typeface="Arial Rounded MT Bold" pitchFamily="34" charset="0"/>
              </a:rPr>
              <a:t>The team have completed their marathon training. </a:t>
            </a:r>
          </a:p>
        </p:txBody>
      </p:sp>
      <p:sp>
        <p:nvSpPr>
          <p:cNvPr id="4" name="Vertical Scroll 3"/>
          <p:cNvSpPr/>
          <p:nvPr/>
        </p:nvSpPr>
        <p:spPr>
          <a:xfrm>
            <a:off x="7032626" y="476250"/>
            <a:ext cx="3490913" cy="5473700"/>
          </a:xfrm>
          <a:prstGeom prst="verticalScroll">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i="1" dirty="0">
                <a:solidFill>
                  <a:schemeClr val="tx1"/>
                </a:solidFill>
                <a:latin typeface="Arial Rounded MT Bold" panose="020F0704030504030204" pitchFamily="34" charset="0"/>
              </a:rPr>
              <a:t>has</a:t>
            </a:r>
            <a:r>
              <a:rPr lang="en-GB" sz="3200" dirty="0">
                <a:solidFill>
                  <a:schemeClr val="tx1"/>
                </a:solidFill>
                <a:latin typeface="Arial Rounded MT Bold" panose="020F0704030504030204" pitchFamily="34" charset="0"/>
              </a:rPr>
              <a:t> or </a:t>
            </a:r>
            <a:r>
              <a:rPr lang="en-GB" sz="3200" i="1" dirty="0">
                <a:solidFill>
                  <a:schemeClr val="tx1"/>
                </a:solidFill>
                <a:latin typeface="Arial Rounded MT Bold" panose="020F0704030504030204" pitchFamily="34" charset="0"/>
              </a:rPr>
              <a:t>have</a:t>
            </a:r>
            <a:r>
              <a:rPr lang="en-GB" sz="3200" dirty="0">
                <a:solidFill>
                  <a:schemeClr val="tx1"/>
                </a:solidFill>
                <a:latin typeface="Arial Rounded MT Bold" panose="020F0704030504030204" pitchFamily="34" charset="0"/>
              </a:rPr>
              <a:t> + past tense verb = present perfect</a:t>
            </a:r>
          </a:p>
          <a:p>
            <a:pPr>
              <a:defRPr/>
            </a:pPr>
            <a:endParaRPr lang="en-GB" sz="3200" dirty="0">
              <a:solidFill>
                <a:schemeClr val="tx1"/>
              </a:solidFill>
              <a:latin typeface="Arial Rounded MT Bold" panose="020F0704030504030204" pitchFamily="34" charset="0"/>
            </a:endParaRPr>
          </a:p>
          <a:p>
            <a:pPr>
              <a:defRPr/>
            </a:pPr>
            <a:r>
              <a:rPr lang="en-GB" sz="3200" i="1" dirty="0">
                <a:solidFill>
                  <a:schemeClr val="tx1"/>
                </a:solidFill>
                <a:latin typeface="Arial Rounded MT Bold" panose="020F0704030504030204" pitchFamily="34" charset="0"/>
              </a:rPr>
              <a:t>had</a:t>
            </a:r>
            <a:r>
              <a:rPr lang="en-GB" sz="3200" dirty="0">
                <a:solidFill>
                  <a:schemeClr val="tx1"/>
                </a:solidFill>
                <a:latin typeface="Arial Rounded MT Bold" panose="020F0704030504030204" pitchFamily="34" charset="0"/>
              </a:rPr>
              <a:t> + past tense verb = past perfect</a:t>
            </a:r>
          </a:p>
        </p:txBody>
      </p:sp>
    </p:spTree>
    <p:extLst>
      <p:ext uri="{BB962C8B-B14F-4D97-AF65-F5344CB8AC3E}">
        <p14:creationId xmlns:p14="http://schemas.microsoft.com/office/powerpoint/2010/main" val="1642514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363" y="332656"/>
            <a:ext cx="9164719" cy="1143000"/>
          </a:xfrm>
        </p:spPr>
        <p:txBody>
          <a:bodyPr>
            <a:normAutofit fontScale="90000"/>
          </a:bodyPr>
          <a:lstStyle/>
          <a:p>
            <a:r>
              <a:rPr lang="en-GB" dirty="0">
                <a:latin typeface="Arial Rounded MT Bold" panose="020F0704030504030204" pitchFamily="34" charset="0"/>
              </a:rPr>
              <a:t>Write a present tense sentence about this picture. Remember to punctuate your sentence fully.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6" y="2190462"/>
            <a:ext cx="6192688" cy="4334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120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363" y="332656"/>
            <a:ext cx="9164719" cy="1143000"/>
          </a:xfrm>
        </p:spPr>
        <p:txBody>
          <a:bodyPr>
            <a:normAutofit fontScale="90000"/>
          </a:bodyPr>
          <a:lstStyle/>
          <a:p>
            <a:r>
              <a:rPr lang="en-GB" dirty="0">
                <a:latin typeface="Arial Rounded MT Bold" panose="020F0704030504030204" pitchFamily="34" charset="0"/>
              </a:rPr>
              <a:t>Write a present tense sentence about this picture. Remember to punctuate your sentence fully.</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114" y="2205834"/>
            <a:ext cx="6443262" cy="429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11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9957"/>
            <a:ext cx="10668000" cy="5845629"/>
          </a:xfrm>
        </p:spPr>
        <p:txBody>
          <a:bodyPr>
            <a:normAutofit/>
          </a:bodyPr>
          <a:lstStyle/>
          <a:p>
            <a:pPr marL="0" indent="0">
              <a:buNone/>
            </a:pPr>
            <a:r>
              <a:rPr lang="en-GB" dirty="0"/>
              <a:t>Mikey had figured out the answer before his teacher’s explanation. _______________________</a:t>
            </a:r>
          </a:p>
          <a:p>
            <a:pPr marL="0" indent="0">
              <a:buNone/>
            </a:pPr>
            <a:r>
              <a:rPr lang="en-GB" dirty="0"/>
              <a:t>I have walked every day now for a month. _______________________</a:t>
            </a:r>
          </a:p>
          <a:p>
            <a:pPr marL="0" indent="0">
              <a:buNone/>
            </a:pPr>
            <a:r>
              <a:rPr lang="en-GB" dirty="0"/>
              <a:t>Vickie had liked Neil until their argument. _______________________</a:t>
            </a:r>
          </a:p>
          <a:p>
            <a:pPr marL="0" indent="0">
              <a:buNone/>
            </a:pPr>
            <a:r>
              <a:rPr lang="en-GB" dirty="0"/>
              <a:t>Alf will have jogged 70 miles by the end of next week. _______________________</a:t>
            </a:r>
          </a:p>
          <a:p>
            <a:pPr marL="0" indent="0">
              <a:buNone/>
            </a:pPr>
            <a:r>
              <a:rPr lang="en-GB" dirty="0"/>
              <a:t>By lunch time, Joe had started cooking dinner. _______________________</a:t>
            </a:r>
          </a:p>
          <a:p>
            <a:pPr marL="0" indent="0">
              <a:buNone/>
            </a:pPr>
            <a:r>
              <a:rPr lang="en-GB" dirty="0"/>
              <a:t>Andrei has practised piano every day for a week. _______________________</a:t>
            </a:r>
          </a:p>
          <a:p>
            <a:pPr marL="0" indent="0">
              <a:buNone/>
            </a:pPr>
            <a:r>
              <a:rPr lang="en-GB" dirty="0"/>
              <a:t>At this rate, we will not have finished the work by lunchtime. _______________________</a:t>
            </a:r>
          </a:p>
          <a:p>
            <a:pPr marL="0" indent="0">
              <a:buNone/>
            </a:pPr>
            <a:r>
              <a:rPr lang="en-GB" dirty="0"/>
              <a:t>The shop has added a number of new till assistants to the staff. _______________________</a:t>
            </a:r>
          </a:p>
          <a:p>
            <a:pPr marL="0" indent="0">
              <a:buNone/>
            </a:pPr>
            <a:r>
              <a:rPr lang="en-GB" dirty="0"/>
              <a:t>The ice on the lake will have melted long before the weekend. _______________________</a:t>
            </a:r>
          </a:p>
          <a:p>
            <a:pPr marL="0" indent="0">
              <a:buNone/>
            </a:pPr>
            <a:r>
              <a:rPr lang="en-GB" dirty="0"/>
              <a:t>The window had cracked before the wind storm.</a:t>
            </a:r>
          </a:p>
          <a:p>
            <a:pPr marL="0" indent="0">
              <a:buNone/>
            </a:pPr>
            <a:endParaRPr lang="en-GB" dirty="0"/>
          </a:p>
        </p:txBody>
      </p:sp>
      <p:sp>
        <p:nvSpPr>
          <p:cNvPr id="4" name="Title 1">
            <a:extLst>
              <a:ext uri="{FF2B5EF4-FFF2-40B4-BE49-F238E27FC236}">
                <a16:creationId xmlns:a16="http://schemas.microsoft.com/office/drawing/2014/main" id="{A6895257-D591-3B4E-B153-B956208A649B}"/>
              </a:ext>
            </a:extLst>
          </p:cNvPr>
          <p:cNvSpPr>
            <a:spLocks noGrp="1"/>
          </p:cNvSpPr>
          <p:nvPr>
            <p:ph type="title"/>
          </p:nvPr>
        </p:nvSpPr>
        <p:spPr>
          <a:xfrm>
            <a:off x="114300" y="0"/>
            <a:ext cx="9944100" cy="1143000"/>
          </a:xfrm>
        </p:spPr>
        <p:txBody>
          <a:bodyPr/>
          <a:lstStyle/>
          <a:p>
            <a:pPr algn="ctr"/>
            <a:r>
              <a:rPr lang="en-GB" sz="2000" dirty="0"/>
              <a:t>Underline the perfect tense and on the line, write whether it is past, present or future perfect</a:t>
            </a:r>
          </a:p>
        </p:txBody>
      </p:sp>
    </p:spTree>
    <p:extLst>
      <p:ext uri="{BB962C8B-B14F-4D97-AF65-F5344CB8AC3E}">
        <p14:creationId xmlns:p14="http://schemas.microsoft.com/office/powerpoint/2010/main" val="3555792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irror&#10;&#10;Description automatically generated">
            <a:extLst>
              <a:ext uri="{FF2B5EF4-FFF2-40B4-BE49-F238E27FC236}">
                <a16:creationId xmlns:a16="http://schemas.microsoft.com/office/drawing/2014/main" id="{5DD2A602-842A-C444-95CD-B5D5CA959F97}"/>
              </a:ext>
            </a:extLst>
          </p:cNvPr>
          <p:cNvPicPr>
            <a:picLocks noChangeAspect="1"/>
          </p:cNvPicPr>
          <p:nvPr/>
        </p:nvPicPr>
        <p:blipFill rotWithShape="1">
          <a:blip r:embed="rId3"/>
          <a:srcRect l="13472" t="9510" r="11250" b="8977"/>
          <a:stretch/>
        </p:blipFill>
        <p:spPr>
          <a:xfrm>
            <a:off x="696986" y="0"/>
            <a:ext cx="10935964" cy="6779490"/>
          </a:xfrm>
          <a:prstGeom prst="rect">
            <a:avLst/>
          </a:prstGeom>
        </p:spPr>
      </p:pic>
    </p:spTree>
    <p:extLst>
      <p:ext uri="{BB962C8B-B14F-4D97-AF65-F5344CB8AC3E}">
        <p14:creationId xmlns:p14="http://schemas.microsoft.com/office/powerpoint/2010/main" val="3271065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64704"/>
          </a:xfrm>
        </p:spPr>
        <p:txBody>
          <a:bodyPr>
            <a:normAutofit/>
          </a:bodyPr>
          <a:lstStyle/>
          <a:p>
            <a:r>
              <a:rPr lang="en-GB" sz="3600" dirty="0">
                <a:latin typeface="Arial Rounded MT Bold" panose="020F0704030504030204" pitchFamily="34" charset="0"/>
              </a:rPr>
              <a:t>SATs Question – The perfect tense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631" t="28951" r="13702" b="20961"/>
          <a:stretch/>
        </p:blipFill>
        <p:spPr bwMode="auto">
          <a:xfrm>
            <a:off x="1977365" y="980729"/>
            <a:ext cx="8352928" cy="5153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256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64704"/>
          </a:xfrm>
        </p:spPr>
        <p:txBody>
          <a:bodyPr>
            <a:normAutofit/>
          </a:bodyPr>
          <a:lstStyle/>
          <a:p>
            <a:r>
              <a:rPr lang="en-GB" sz="3600" dirty="0">
                <a:latin typeface="Arial Rounded MT Bold" panose="020F0704030504030204" pitchFamily="34" charset="0"/>
              </a:rPr>
              <a:t>SATs Question – The perfect tense</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126" t="27967" r="13875" b="27168"/>
          <a:stretch/>
        </p:blipFill>
        <p:spPr bwMode="auto">
          <a:xfrm>
            <a:off x="1524000" y="1180423"/>
            <a:ext cx="9453861" cy="530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78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Homophones</a:t>
            </a:r>
          </a:p>
        </p:txBody>
      </p:sp>
      <p:sp>
        <p:nvSpPr>
          <p:cNvPr id="3" name="Content Placeholder 2"/>
          <p:cNvSpPr>
            <a:spLocks noGrp="1"/>
          </p:cNvSpPr>
          <p:nvPr>
            <p:ph idx="1"/>
          </p:nvPr>
        </p:nvSpPr>
        <p:spPr>
          <a:xfrm>
            <a:off x="1775520" y="1484785"/>
            <a:ext cx="8229600" cy="4525963"/>
          </a:xfrm>
        </p:spPr>
        <p:txBody>
          <a:bodyPr>
            <a:normAutofit/>
          </a:bodyPr>
          <a:lstStyle/>
          <a:p>
            <a:r>
              <a:rPr lang="en-GB" sz="4400" dirty="0">
                <a:latin typeface="Arial Rounded MT Bold" panose="020F0704030504030204" pitchFamily="34" charset="0"/>
              </a:rPr>
              <a:t>aisle</a:t>
            </a:r>
          </a:p>
          <a:p>
            <a:endParaRPr lang="en-GB" sz="4400" dirty="0">
              <a:latin typeface="Arial Rounded MT Bold" panose="020F0704030504030204" pitchFamily="34" charset="0"/>
            </a:endParaRPr>
          </a:p>
          <a:p>
            <a:endParaRPr lang="en-GB" sz="4400" dirty="0">
              <a:latin typeface="Arial Rounded MT Bold" panose="020F0704030504030204" pitchFamily="34" charset="0"/>
            </a:endParaRPr>
          </a:p>
          <a:p>
            <a:endParaRPr lang="en-GB" sz="4400" dirty="0">
              <a:latin typeface="Arial Rounded MT Bold" panose="020F0704030504030204" pitchFamily="34" charset="0"/>
            </a:endParaRPr>
          </a:p>
          <a:p>
            <a:r>
              <a:rPr lang="en-GB" sz="4400" dirty="0">
                <a:latin typeface="Arial Rounded MT Bold" panose="020F0704030504030204" pitchFamily="34" charset="0"/>
              </a:rPr>
              <a:t>Isle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816" y="1412777"/>
            <a:ext cx="3456384" cy="2457273"/>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0636" y="4153158"/>
            <a:ext cx="3594745" cy="2380626"/>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48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style.rotation</p:attrName>
                                        </p:attrNameLst>
                                      </p:cBhvr>
                                      <p:tavLst>
                                        <p:tav tm="0">
                                          <p:val>
                                            <p:fltVal val="90"/>
                                          </p:val>
                                        </p:tav>
                                        <p:tav tm="100000">
                                          <p:val>
                                            <p:fltVal val="0"/>
                                          </p:val>
                                        </p:tav>
                                      </p:tavLst>
                                    </p:anim>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wheel(1)">
                                      <p:cBhvr>
                                        <p:cTn id="15" dur="75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64704"/>
          </a:xfrm>
        </p:spPr>
        <p:txBody>
          <a:bodyPr>
            <a:normAutofit/>
          </a:bodyPr>
          <a:lstStyle/>
          <a:p>
            <a:r>
              <a:rPr lang="en-GB" sz="3600" dirty="0">
                <a:latin typeface="Arial Rounded MT Bold" panose="020F0704030504030204" pitchFamily="34" charset="0"/>
              </a:rPr>
              <a:t>SATs Question – The perfect tense</a:t>
            </a:r>
          </a:p>
        </p:txBody>
      </p:sp>
      <p:pic>
        <p:nvPicPr>
          <p:cNvPr id="4" name="Picture 3" descr="A screenshot of a cell phone&#10;&#10;Description automatically generated">
            <a:extLst>
              <a:ext uri="{FF2B5EF4-FFF2-40B4-BE49-F238E27FC236}">
                <a16:creationId xmlns:a16="http://schemas.microsoft.com/office/drawing/2014/main" id="{D4FA38AF-41CE-1249-B8FA-EAA6776455E7}"/>
              </a:ext>
            </a:extLst>
          </p:cNvPr>
          <p:cNvPicPr>
            <a:picLocks noChangeAspect="1"/>
          </p:cNvPicPr>
          <p:nvPr/>
        </p:nvPicPr>
        <p:blipFill>
          <a:blip r:embed="rId3"/>
          <a:stretch>
            <a:fillRect/>
          </a:stretch>
        </p:blipFill>
        <p:spPr>
          <a:xfrm>
            <a:off x="1827439" y="893536"/>
            <a:ext cx="8537121" cy="5740198"/>
          </a:xfrm>
          <a:prstGeom prst="rect">
            <a:avLst/>
          </a:prstGeom>
        </p:spPr>
      </p:pic>
    </p:spTree>
    <p:extLst>
      <p:ext uri="{BB962C8B-B14F-4D97-AF65-F5344CB8AC3E}">
        <p14:creationId xmlns:p14="http://schemas.microsoft.com/office/powerpoint/2010/main" val="3444025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64704"/>
          </a:xfrm>
        </p:spPr>
        <p:txBody>
          <a:bodyPr>
            <a:normAutofit/>
          </a:bodyPr>
          <a:lstStyle/>
          <a:p>
            <a:r>
              <a:rPr lang="en-GB" sz="3600" dirty="0">
                <a:latin typeface="Arial Rounded MT Bold" panose="020F0704030504030204" pitchFamily="34" charset="0"/>
              </a:rPr>
              <a:t>SATs Question – This one is tricky!</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349" t="28461" r="14737" b="30356"/>
          <a:stretch/>
        </p:blipFill>
        <p:spPr bwMode="auto">
          <a:xfrm>
            <a:off x="1524989" y="1242874"/>
            <a:ext cx="8900100" cy="449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11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Homophones</a:t>
            </a:r>
          </a:p>
        </p:txBody>
      </p:sp>
      <p:sp>
        <p:nvSpPr>
          <p:cNvPr id="3" name="Content Placeholder 2"/>
          <p:cNvSpPr>
            <a:spLocks noGrp="1"/>
          </p:cNvSpPr>
          <p:nvPr>
            <p:ph idx="1"/>
          </p:nvPr>
        </p:nvSpPr>
        <p:spPr>
          <a:xfrm>
            <a:off x="1487488" y="1484785"/>
            <a:ext cx="9180512" cy="4525963"/>
          </a:xfrm>
        </p:spPr>
        <p:txBody>
          <a:bodyPr>
            <a:normAutofit/>
          </a:bodyPr>
          <a:lstStyle/>
          <a:p>
            <a:pPr marL="0" indent="0">
              <a:buNone/>
            </a:pPr>
            <a:r>
              <a:rPr lang="en-GB" sz="4400" dirty="0">
                <a:latin typeface="Arial Rounded MT Bold" panose="020F0704030504030204" pitchFamily="34" charset="0"/>
              </a:rPr>
              <a:t>Does this church have an aisle or an isle? Explain why.</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6120" y="2276872"/>
            <a:ext cx="3276064" cy="436808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6123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Homophones</a:t>
            </a:r>
          </a:p>
        </p:txBody>
      </p:sp>
      <p:sp>
        <p:nvSpPr>
          <p:cNvPr id="3" name="Content Placeholder 2"/>
          <p:cNvSpPr>
            <a:spLocks noGrp="1"/>
          </p:cNvSpPr>
          <p:nvPr>
            <p:ph idx="1"/>
          </p:nvPr>
        </p:nvSpPr>
        <p:spPr>
          <a:xfrm>
            <a:off x="1487488" y="1484785"/>
            <a:ext cx="9180512" cy="4525963"/>
          </a:xfrm>
        </p:spPr>
        <p:txBody>
          <a:bodyPr>
            <a:normAutofit/>
          </a:bodyPr>
          <a:lstStyle/>
          <a:p>
            <a:pPr marL="0" indent="0">
              <a:buNone/>
            </a:pPr>
            <a:r>
              <a:rPr lang="en-GB" sz="4400" dirty="0">
                <a:latin typeface="Arial Rounded MT Bold" panose="020F0704030504030204" pitchFamily="34" charset="0"/>
              </a:rPr>
              <a:t>Is this the Isle of Man or the Aisle of Man?</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848" y="2420888"/>
            <a:ext cx="2952328" cy="385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511824" y="2420888"/>
            <a:ext cx="158417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latin typeface="Arial Rounded MT Bold" panose="020F0704030504030204" pitchFamily="34" charset="0"/>
              </a:rPr>
              <a:t>?</a:t>
            </a:r>
          </a:p>
        </p:txBody>
      </p:sp>
    </p:spTree>
    <p:extLst>
      <p:ext uri="{BB962C8B-B14F-4D97-AF65-F5344CB8AC3E}">
        <p14:creationId xmlns:p14="http://schemas.microsoft.com/office/powerpoint/2010/main" val="6530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500"/>
                                        <p:tgtEl>
                                          <p:spTgt spid="4"/>
                                        </p:tgtEl>
                                      </p:cBhvr>
                                    </p:animEffect>
                                    <p:anim calcmode="lin" valueType="num">
                                      <p:cBhvr>
                                        <p:cTn id="7" dur="5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500"/>
                                        <p:tgtEl>
                                          <p:spTgt spid="4"/>
                                        </p:tgtEl>
                                        <p:attrNameLst>
                                          <p:attrName>ppt_h</p:attrName>
                                        </p:attrNameLst>
                                      </p:cBhvr>
                                      <p:tavLst>
                                        <p:tav tm="0">
                                          <p:val>
                                            <p:strVal val="ppt_h"/>
                                          </p:val>
                                        </p:tav>
                                        <p:tav tm="100000">
                                          <p:val>
                                            <p:strVal val="ppt_h"/>
                                          </p:val>
                                        </p:tav>
                                      </p:tavLst>
                                    </p:anim>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Homophones</a:t>
            </a:r>
          </a:p>
        </p:txBody>
      </p:sp>
      <p:sp>
        <p:nvSpPr>
          <p:cNvPr id="3" name="Content Placeholder 2"/>
          <p:cNvSpPr>
            <a:spLocks noGrp="1"/>
          </p:cNvSpPr>
          <p:nvPr>
            <p:ph idx="1"/>
          </p:nvPr>
        </p:nvSpPr>
        <p:spPr>
          <a:xfrm>
            <a:off x="1775520" y="1484785"/>
            <a:ext cx="8229600" cy="4525963"/>
          </a:xfrm>
        </p:spPr>
        <p:txBody>
          <a:bodyPr>
            <a:normAutofit/>
          </a:bodyPr>
          <a:lstStyle/>
          <a:p>
            <a:r>
              <a:rPr lang="en-GB" sz="4400" dirty="0">
                <a:latin typeface="Arial Rounded MT Bold" panose="020F0704030504030204" pitchFamily="34" charset="0"/>
              </a:rPr>
              <a:t>aloud</a:t>
            </a:r>
          </a:p>
          <a:p>
            <a:endParaRPr lang="en-GB" sz="4400" dirty="0">
              <a:latin typeface="Arial Rounded MT Bold" panose="020F0704030504030204" pitchFamily="34" charset="0"/>
            </a:endParaRPr>
          </a:p>
          <a:p>
            <a:endParaRPr lang="en-GB" sz="4400" dirty="0">
              <a:latin typeface="Arial Rounded MT Bold" panose="020F0704030504030204" pitchFamily="34" charset="0"/>
            </a:endParaRPr>
          </a:p>
          <a:p>
            <a:endParaRPr lang="en-GB" sz="4400" dirty="0">
              <a:latin typeface="Arial Rounded MT Bold" panose="020F0704030504030204" pitchFamily="34" charset="0"/>
            </a:endParaRPr>
          </a:p>
          <a:p>
            <a:r>
              <a:rPr lang="en-GB" sz="4400" dirty="0">
                <a:latin typeface="Arial Rounded MT Bold" panose="020F0704030504030204" pitchFamily="34" charset="0"/>
              </a:rPr>
              <a:t>allowed</a:t>
            </a:r>
          </a:p>
        </p:txBody>
      </p:sp>
      <p:pic>
        <p:nvPicPr>
          <p:cNvPr id="1028" name="Picture 4" descr="Image result for alo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864" y="1340768"/>
            <a:ext cx="2088232" cy="22357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463" r="14475"/>
          <a:stretch/>
        </p:blipFill>
        <p:spPr bwMode="auto">
          <a:xfrm>
            <a:off x="5097671" y="3861048"/>
            <a:ext cx="1862425" cy="273630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4938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GB" dirty="0">
                <a:solidFill>
                  <a:srgbClr val="FF0000"/>
                </a:solidFill>
                <a:latin typeface="Arial Rounded MT Bold" panose="020F0704030504030204" pitchFamily="34" charset="0"/>
              </a:rPr>
              <a:t>Homophones – which one is correct?!</a:t>
            </a:r>
          </a:p>
        </p:txBody>
      </p:sp>
      <p:sp>
        <p:nvSpPr>
          <p:cNvPr id="3" name="Content Placeholder 2"/>
          <p:cNvSpPr>
            <a:spLocks noGrp="1"/>
          </p:cNvSpPr>
          <p:nvPr>
            <p:ph idx="1"/>
          </p:nvPr>
        </p:nvSpPr>
        <p:spPr>
          <a:xfrm>
            <a:off x="1524000" y="1484784"/>
            <a:ext cx="9144000" cy="5373216"/>
          </a:xfrm>
        </p:spPr>
        <p:txBody>
          <a:bodyPr>
            <a:normAutofit/>
          </a:bodyPr>
          <a:lstStyle/>
          <a:p>
            <a:pPr marL="742950" indent="-742950">
              <a:buFont typeface="+mj-lt"/>
              <a:buAutoNum type="arabicPeriod"/>
            </a:pPr>
            <a:r>
              <a:rPr lang="en-GB" sz="3600" dirty="0">
                <a:latin typeface="Arial Rounded MT Bold" panose="020F0704030504030204" pitchFamily="34" charset="0"/>
              </a:rPr>
              <a:t>Running down the isle is not allowed.</a:t>
            </a:r>
          </a:p>
          <a:p>
            <a:pPr marL="742950" indent="-742950">
              <a:buFont typeface="+mj-lt"/>
              <a:buAutoNum type="arabicPeriod"/>
            </a:pPr>
            <a:endParaRPr lang="en-GB" sz="3600" dirty="0">
              <a:latin typeface="Arial Rounded MT Bold" panose="020F0704030504030204" pitchFamily="34" charset="0"/>
            </a:endParaRPr>
          </a:p>
          <a:p>
            <a:pPr marL="742950" indent="-742950">
              <a:buFont typeface="+mj-lt"/>
              <a:buAutoNum type="arabicPeriod"/>
            </a:pPr>
            <a:r>
              <a:rPr lang="en-GB" sz="3600" dirty="0">
                <a:latin typeface="Arial Rounded MT Bold" panose="020F0704030504030204" pitchFamily="34" charset="0"/>
              </a:rPr>
              <a:t>Running down the isle is not aloud.</a:t>
            </a:r>
          </a:p>
          <a:p>
            <a:pPr marL="742950" indent="-742950">
              <a:buFont typeface="+mj-lt"/>
              <a:buAutoNum type="arabicPeriod"/>
            </a:pPr>
            <a:endParaRPr lang="en-GB" sz="3600" dirty="0">
              <a:latin typeface="Arial Rounded MT Bold" panose="020F0704030504030204" pitchFamily="34" charset="0"/>
            </a:endParaRPr>
          </a:p>
          <a:p>
            <a:pPr marL="742950" indent="-742950">
              <a:buFont typeface="+mj-lt"/>
              <a:buAutoNum type="arabicPeriod"/>
            </a:pPr>
            <a:r>
              <a:rPr lang="en-GB" sz="3600" dirty="0">
                <a:latin typeface="Arial Rounded MT Bold" panose="020F0704030504030204" pitchFamily="34" charset="0"/>
              </a:rPr>
              <a:t>Running down the aisle is not allowed.</a:t>
            </a:r>
          </a:p>
          <a:p>
            <a:pPr marL="742950" indent="-742950">
              <a:buFont typeface="+mj-lt"/>
              <a:buAutoNum type="arabicPeriod"/>
            </a:pPr>
            <a:endParaRPr lang="en-GB" sz="3600" dirty="0">
              <a:latin typeface="Arial Rounded MT Bold" panose="020F0704030504030204" pitchFamily="34" charset="0"/>
            </a:endParaRPr>
          </a:p>
          <a:p>
            <a:pPr marL="742950" indent="-742950">
              <a:buFont typeface="+mj-lt"/>
              <a:buAutoNum type="arabicPeriod"/>
            </a:pPr>
            <a:r>
              <a:rPr lang="en-GB" sz="3600" dirty="0">
                <a:latin typeface="Arial Rounded MT Bold" panose="020F0704030504030204" pitchFamily="34" charset="0"/>
              </a:rPr>
              <a:t>Running down the aisle is not aloud.</a:t>
            </a:r>
          </a:p>
        </p:txBody>
      </p:sp>
    </p:spTree>
    <p:extLst>
      <p:ext uri="{BB962C8B-B14F-4D97-AF65-F5344CB8AC3E}">
        <p14:creationId xmlns:p14="http://schemas.microsoft.com/office/powerpoint/2010/main" val="280035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Homophones</a:t>
            </a:r>
          </a:p>
        </p:txBody>
      </p:sp>
      <p:sp>
        <p:nvSpPr>
          <p:cNvPr id="3" name="Content Placeholder 2"/>
          <p:cNvSpPr>
            <a:spLocks noGrp="1"/>
          </p:cNvSpPr>
          <p:nvPr>
            <p:ph idx="1"/>
          </p:nvPr>
        </p:nvSpPr>
        <p:spPr>
          <a:xfrm>
            <a:off x="1775520" y="1484784"/>
            <a:ext cx="8229600" cy="5373216"/>
          </a:xfrm>
        </p:spPr>
        <p:txBody>
          <a:bodyPr>
            <a:normAutofit lnSpcReduction="10000"/>
          </a:bodyPr>
          <a:lstStyle/>
          <a:p>
            <a:r>
              <a:rPr lang="en-GB" sz="4400" dirty="0">
                <a:latin typeface="Arial Rounded MT Bold" panose="020F0704030504030204" pitchFamily="34" charset="0"/>
              </a:rPr>
              <a:t>altar</a:t>
            </a:r>
          </a:p>
          <a:p>
            <a:pPr marL="0" indent="0">
              <a:buNone/>
            </a:pPr>
            <a:endParaRPr lang="en-GB" sz="4400" dirty="0">
              <a:latin typeface="Arial Rounded MT Bold" panose="020F0704030504030204" pitchFamily="34" charset="0"/>
            </a:endParaRPr>
          </a:p>
          <a:p>
            <a:pPr marL="0" indent="0">
              <a:buNone/>
            </a:pPr>
            <a:r>
              <a:rPr lang="en-GB" sz="4400" dirty="0">
                <a:latin typeface="Arial Rounded MT Bold" panose="020F0704030504030204" pitchFamily="34" charset="0"/>
              </a:rPr>
              <a:t>(The front table of a Christian church).</a:t>
            </a:r>
          </a:p>
          <a:p>
            <a:endParaRPr lang="en-GB" sz="4400" dirty="0">
              <a:latin typeface="Arial Rounded MT Bold" panose="020F0704030504030204" pitchFamily="34" charset="0"/>
            </a:endParaRPr>
          </a:p>
          <a:p>
            <a:endParaRPr lang="en-GB" sz="4400" dirty="0">
              <a:latin typeface="Arial Rounded MT Bold" panose="020F0704030504030204" pitchFamily="34" charset="0"/>
            </a:endParaRPr>
          </a:p>
          <a:p>
            <a:r>
              <a:rPr lang="en-GB" sz="4400" dirty="0">
                <a:latin typeface="Arial Rounded MT Bold" panose="020F0704030504030204" pitchFamily="34" charset="0"/>
              </a:rPr>
              <a:t>alter</a:t>
            </a:r>
          </a:p>
        </p:txBody>
      </p:sp>
      <p:pic>
        <p:nvPicPr>
          <p:cNvPr id="1026" name="Picture 2" descr="Image result for al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760" y="1268760"/>
            <a:ext cx="230425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2452" y="4729882"/>
            <a:ext cx="2625596" cy="186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430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Homophones</a:t>
            </a:r>
          </a:p>
        </p:txBody>
      </p:sp>
      <p:sp>
        <p:nvSpPr>
          <p:cNvPr id="3" name="Content Placeholder 2"/>
          <p:cNvSpPr>
            <a:spLocks noGrp="1"/>
          </p:cNvSpPr>
          <p:nvPr>
            <p:ph idx="1"/>
          </p:nvPr>
        </p:nvSpPr>
        <p:spPr>
          <a:xfrm>
            <a:off x="1524000" y="1484784"/>
            <a:ext cx="9144000" cy="5373216"/>
          </a:xfrm>
        </p:spPr>
        <p:txBody>
          <a:bodyPr>
            <a:normAutofit fontScale="85000" lnSpcReduction="10000"/>
          </a:bodyPr>
          <a:lstStyle/>
          <a:p>
            <a:pPr marL="0" indent="0">
              <a:buNone/>
            </a:pPr>
            <a:endParaRPr lang="en-GB" sz="4400" dirty="0">
              <a:latin typeface="Arial Rounded MT Bold" panose="020F0704030504030204" pitchFamily="34" charset="0"/>
            </a:endParaRPr>
          </a:p>
          <a:p>
            <a:pPr marL="0" indent="0">
              <a:buNone/>
            </a:pPr>
            <a:r>
              <a:rPr lang="en-GB" sz="4400" dirty="0">
                <a:latin typeface="Arial Rounded MT Bold" panose="020F0704030504030204" pitchFamily="34" charset="0"/>
              </a:rPr>
              <a:t>How many mistakes can you notice and correct?</a:t>
            </a:r>
          </a:p>
          <a:p>
            <a:pPr marL="0" indent="0">
              <a:buNone/>
            </a:pPr>
            <a:r>
              <a:rPr lang="en-GB" sz="4400" dirty="0">
                <a:latin typeface="SassoonPrimaryInfant" pitchFamily="2" charset="0"/>
              </a:rPr>
              <a:t>“If I have to tell you again, you will not be aloud on your Xbox,” said Mom. “You are not allowed to run down the isle to the alter.” </a:t>
            </a:r>
          </a:p>
          <a:p>
            <a:pPr marL="0" indent="0">
              <a:buNone/>
            </a:pPr>
            <a:r>
              <a:rPr lang="en-GB" sz="4400" dirty="0">
                <a:latin typeface="SassoonPrimaryInfant" pitchFamily="2" charset="0"/>
              </a:rPr>
              <a:t>The child looked sad.</a:t>
            </a:r>
          </a:p>
          <a:p>
            <a:pPr marL="0" indent="0">
              <a:buNone/>
            </a:pPr>
            <a:r>
              <a:rPr lang="en-GB" sz="4400" dirty="0">
                <a:latin typeface="SassoonPrimaryInfant" pitchFamily="2" charset="0"/>
              </a:rPr>
              <a:t>“You won’t get me to altar my mind by looking at me like that!” Mom said, annoyed again.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823" y="11017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145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1311</Words>
  <Application>Microsoft Macintosh PowerPoint</Application>
  <PresentationFormat>Widescreen</PresentationFormat>
  <Paragraphs>180</Paragraphs>
  <Slides>31</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Rounded MT Bold</vt:lpstr>
      <vt:lpstr>Calibri</vt:lpstr>
      <vt:lpstr>Century Gothic</vt:lpstr>
      <vt:lpstr>SassoonPrimaryInfant</vt:lpstr>
      <vt:lpstr>Wingdings 3</vt:lpstr>
      <vt:lpstr>Ion</vt:lpstr>
      <vt:lpstr>PowerPoint Presentation</vt:lpstr>
      <vt:lpstr>What is a homophone?</vt:lpstr>
      <vt:lpstr>Homophones</vt:lpstr>
      <vt:lpstr>Homophones</vt:lpstr>
      <vt:lpstr>Homophones</vt:lpstr>
      <vt:lpstr>Homophones</vt:lpstr>
      <vt:lpstr>Homophones – which one is correct?!</vt:lpstr>
      <vt:lpstr>Homophones</vt:lpstr>
      <vt:lpstr>Homophones</vt:lpstr>
      <vt:lpstr>The perfect tense (verb form)</vt:lpstr>
      <vt:lpstr>The perfect tense – past, present or future?</vt:lpstr>
      <vt:lpstr>The perfect tense summary</vt:lpstr>
      <vt:lpstr>What does this show about the present?</vt:lpstr>
      <vt:lpstr>What does this show about the present?</vt:lpstr>
      <vt:lpstr>What does this show about the present?</vt:lpstr>
      <vt:lpstr>What does this show about the present?</vt:lpstr>
      <vt:lpstr>The perfect verb form</vt:lpstr>
      <vt:lpstr>The perfect tense (verb form)</vt:lpstr>
      <vt:lpstr>Show how…</vt:lpstr>
      <vt:lpstr>Show how…</vt:lpstr>
      <vt:lpstr>Show how…</vt:lpstr>
      <vt:lpstr>What does this show about the present?</vt:lpstr>
      <vt:lpstr>What does this show about the present?</vt:lpstr>
      <vt:lpstr>Write a present tense sentence about this picture. Remember to punctuate your sentence fully.</vt:lpstr>
      <vt:lpstr>Write a present tense sentence about this picture. Remember to punctuate your sentence fully.</vt:lpstr>
      <vt:lpstr>Underline the perfect tense and on the line, write whether it is past, present or future perfect</vt:lpstr>
      <vt:lpstr>PowerPoint Presentation</vt:lpstr>
      <vt:lpstr>SATs Question – The perfect tense</vt:lpstr>
      <vt:lpstr>SATs Question – The perfect tense</vt:lpstr>
      <vt:lpstr>SATs Question – The perfect tense</vt:lpstr>
      <vt:lpstr>SATs Question – This one is tricky!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know what a hyphen is?</dc:title>
  <dc:creator>Microsoft Office User</dc:creator>
  <cp:lastModifiedBy>Microsoft Office User</cp:lastModifiedBy>
  <cp:revision>16</cp:revision>
  <dcterms:created xsi:type="dcterms:W3CDTF">2020-04-21T14:13:52Z</dcterms:created>
  <dcterms:modified xsi:type="dcterms:W3CDTF">2020-05-21T08:08:19Z</dcterms:modified>
</cp:coreProperties>
</file>