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65" r:id="rId2"/>
    <p:sldId id="273" r:id="rId3"/>
    <p:sldId id="274" r:id="rId4"/>
    <p:sldId id="267" r:id="rId5"/>
    <p:sldId id="264" r:id="rId6"/>
    <p:sldId id="270" r:id="rId7"/>
    <p:sldId id="268" r:id="rId8"/>
    <p:sldId id="266" r:id="rId9"/>
    <p:sldId id="27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28"/>
  </p:normalViewPr>
  <p:slideViewPr>
    <p:cSldViewPr snapToGrid="0" snapToObjects="1">
      <p:cViewPr varScale="1">
        <p:scale>
          <a:sx n="64" d="100"/>
          <a:sy n="64" d="100"/>
        </p:scale>
        <p:origin x="9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55A26-3D26-4541-866B-A32F8109BCD8}" type="datetimeFigureOut">
              <a:rPr lang="en-US" smtClean="0"/>
              <a:t>6/23/2020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43A15-3835-D041-BBC0-8305408061B1}" type="slidenum">
              <a:rPr lang="en-US" smtClean="0"/>
              <a:t>‹#›</a:t>
            </a:fld>
            <a:endParaRPr lang="en-US"/>
          </a:p>
        </p:txBody>
      </p:sp>
    </p:spTree>
    <p:extLst>
      <p:ext uri="{BB962C8B-B14F-4D97-AF65-F5344CB8AC3E}">
        <p14:creationId xmlns:p14="http://schemas.microsoft.com/office/powerpoint/2010/main" val="376384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vaAVByGaON0&amp;list=RDvaAVByGaON0&amp;start_radio=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Rounded MT Bold" panose="020F0704030504030204" pitchFamily="34" charset="77"/>
                <a:hlinkClick r:id="rId3"/>
              </a:rPr>
              <a:t>https://www.youtube.com/watch?v=vaAVByGaON0&amp;list=RDvaAVByGaON0&amp;start_radio=1</a:t>
            </a:r>
            <a:r>
              <a:rPr lang="en-US" dirty="0">
                <a:latin typeface="Arial Rounded MT Bold" panose="020F0704030504030204" pitchFamily="34" charset="77"/>
              </a:rPr>
              <a:t> </a:t>
            </a:r>
          </a:p>
          <a:p>
            <a:endParaRPr lang="en-US" dirty="0"/>
          </a:p>
        </p:txBody>
      </p:sp>
      <p:sp>
        <p:nvSpPr>
          <p:cNvPr id="4" name="Slide Number Placeholder 3"/>
          <p:cNvSpPr>
            <a:spLocks noGrp="1"/>
          </p:cNvSpPr>
          <p:nvPr>
            <p:ph type="sldNum" sz="quarter" idx="5"/>
          </p:nvPr>
        </p:nvSpPr>
        <p:spPr/>
        <p:txBody>
          <a:bodyPr/>
          <a:lstStyle/>
          <a:p>
            <a:fld id="{48243A15-3835-D041-BBC0-8305408061B1}" type="slidenum">
              <a:rPr lang="en-US" smtClean="0"/>
              <a:t>1</a:t>
            </a:fld>
            <a:endParaRPr lang="en-US"/>
          </a:p>
        </p:txBody>
      </p:sp>
    </p:spTree>
    <p:extLst>
      <p:ext uri="{BB962C8B-B14F-4D97-AF65-F5344CB8AC3E}">
        <p14:creationId xmlns:p14="http://schemas.microsoft.com/office/powerpoint/2010/main" val="3509251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43A15-3835-D041-BBC0-8305408061B1}" type="slidenum">
              <a:rPr lang="en-US" smtClean="0"/>
              <a:t>2</a:t>
            </a:fld>
            <a:endParaRPr lang="en-US"/>
          </a:p>
        </p:txBody>
      </p:sp>
    </p:spTree>
    <p:extLst>
      <p:ext uri="{BB962C8B-B14F-4D97-AF65-F5344CB8AC3E}">
        <p14:creationId xmlns:p14="http://schemas.microsoft.com/office/powerpoint/2010/main" val="3743466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43A15-3835-D041-BBC0-8305408061B1}" type="slidenum">
              <a:rPr lang="en-US" smtClean="0"/>
              <a:t>5</a:t>
            </a:fld>
            <a:endParaRPr lang="en-US"/>
          </a:p>
        </p:txBody>
      </p:sp>
    </p:spTree>
    <p:extLst>
      <p:ext uri="{BB962C8B-B14F-4D97-AF65-F5344CB8AC3E}">
        <p14:creationId xmlns:p14="http://schemas.microsoft.com/office/powerpoint/2010/main" val="145865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43A15-3835-D041-BBC0-8305408061B1}" type="slidenum">
              <a:rPr lang="en-US" smtClean="0"/>
              <a:t>6</a:t>
            </a:fld>
            <a:endParaRPr lang="en-US"/>
          </a:p>
        </p:txBody>
      </p:sp>
    </p:spTree>
    <p:extLst>
      <p:ext uri="{BB962C8B-B14F-4D97-AF65-F5344CB8AC3E}">
        <p14:creationId xmlns:p14="http://schemas.microsoft.com/office/powerpoint/2010/main" val="2190251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43A15-3835-D041-BBC0-8305408061B1}" type="slidenum">
              <a:rPr lang="en-US" smtClean="0"/>
              <a:t>7</a:t>
            </a:fld>
            <a:endParaRPr lang="en-US"/>
          </a:p>
        </p:txBody>
      </p:sp>
    </p:spTree>
    <p:extLst>
      <p:ext uri="{BB962C8B-B14F-4D97-AF65-F5344CB8AC3E}">
        <p14:creationId xmlns:p14="http://schemas.microsoft.com/office/powerpoint/2010/main" val="931890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43A15-3835-D041-BBC0-8305408061B1}" type="slidenum">
              <a:rPr lang="en-US" smtClean="0"/>
              <a:t>8</a:t>
            </a:fld>
            <a:endParaRPr lang="en-US"/>
          </a:p>
        </p:txBody>
      </p:sp>
    </p:spTree>
    <p:extLst>
      <p:ext uri="{BB962C8B-B14F-4D97-AF65-F5344CB8AC3E}">
        <p14:creationId xmlns:p14="http://schemas.microsoft.com/office/powerpoint/2010/main" val="1271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43A15-3835-D041-BBC0-8305408061B1}" type="slidenum">
              <a:rPr lang="en-US" smtClean="0"/>
              <a:t>9</a:t>
            </a:fld>
            <a:endParaRPr lang="en-US"/>
          </a:p>
        </p:txBody>
      </p:sp>
    </p:spTree>
    <p:extLst>
      <p:ext uri="{BB962C8B-B14F-4D97-AF65-F5344CB8AC3E}">
        <p14:creationId xmlns:p14="http://schemas.microsoft.com/office/powerpoint/2010/main" val="4074257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36409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A4B2650-1950-A14E-94B5-D8310FBDAE70}"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12526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29671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40457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18137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4B2650-1950-A14E-94B5-D8310FBDAE70}" type="datetimeFigureOut">
              <a:rPr lang="en-US" smtClean="0"/>
              <a:t>6/23/2020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472382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4B2650-1950-A14E-94B5-D8310FBDAE70}" type="datetimeFigureOut">
              <a:rPr lang="en-US" smtClean="0"/>
              <a:t>6/23/2020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775523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267270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32757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8A4B2650-1950-A14E-94B5-D8310FBDAE70}"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0475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86573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A4B2650-1950-A14E-94B5-D8310FBDAE70}"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08855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A4B2650-1950-A14E-94B5-D8310FBDAE70}" type="datetimeFigureOut">
              <a:rPr lang="en-US" smtClean="0"/>
              <a:t>6/23/2020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2532052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8A4B2650-1950-A14E-94B5-D8310FBDAE70}" type="datetimeFigureOut">
              <a:rPr lang="en-US" smtClean="0"/>
              <a:t>6/23/2020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23494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A4B2650-1950-A14E-94B5-D8310FBDAE70}" type="datetimeFigureOut">
              <a:rPr lang="en-US" smtClean="0"/>
              <a:t>6/23/2020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72373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8A4B2650-1950-A14E-94B5-D8310FBDAE70}" type="datetimeFigureOut">
              <a:rPr lang="en-US" smtClean="0"/>
              <a:t>6/23/2020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08758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A4B2650-1950-A14E-94B5-D8310FBDAE70}"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66770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A4B2650-1950-A14E-94B5-D8310FBDAE70}" type="datetimeFigureOut">
              <a:rPr lang="en-US" smtClean="0"/>
              <a:t>6/23/2020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80A653A-524E-CB4A-AB35-052358FCCEDE}" type="slidenum">
              <a:rPr lang="en-US" smtClean="0"/>
              <a:t>‹#›</a:t>
            </a:fld>
            <a:endParaRPr lang="en-US"/>
          </a:p>
        </p:txBody>
      </p:sp>
    </p:spTree>
    <p:extLst>
      <p:ext uri="{BB962C8B-B14F-4D97-AF65-F5344CB8AC3E}">
        <p14:creationId xmlns:p14="http://schemas.microsoft.com/office/powerpoint/2010/main" val="302886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vaAVByGaON0&amp;list=RDvaAVByGaON0&amp;start_radio=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AC82D55-E2BE-5048-BC66-00DF2763A90C}"/>
              </a:ext>
            </a:extLst>
          </p:cNvPr>
          <p:cNvSpPr txBox="1"/>
          <p:nvPr/>
        </p:nvSpPr>
        <p:spPr>
          <a:xfrm>
            <a:off x="158986" y="274721"/>
            <a:ext cx="10568884" cy="5262979"/>
          </a:xfrm>
          <a:prstGeom prst="rect">
            <a:avLst/>
          </a:prstGeom>
          <a:noFill/>
        </p:spPr>
        <p:txBody>
          <a:bodyPr wrap="square" rtlCol="0">
            <a:spAutoFit/>
          </a:bodyPr>
          <a:lstStyle/>
          <a:p>
            <a:r>
              <a:rPr lang="en-US" sz="2800" dirty="0">
                <a:latin typeface="Arial Rounded MT Bold" panose="020F0704030504030204" pitchFamily="34" charset="77"/>
              </a:rPr>
              <a:t>Today, we will be exploring a well-known song by </a:t>
            </a:r>
            <a:r>
              <a:rPr lang="en-US" sz="2800" dirty="0" err="1">
                <a:latin typeface="Arial Rounded MT Bold" panose="020F0704030504030204" pitchFamily="34" charset="77"/>
              </a:rPr>
              <a:t>Emeli</a:t>
            </a:r>
            <a:r>
              <a:rPr lang="en-US" sz="2800" dirty="0">
                <a:latin typeface="Arial Rounded MT Bold" panose="020F0704030504030204" pitchFamily="34" charset="77"/>
              </a:rPr>
              <a:t> San</a:t>
            </a:r>
            <a:r>
              <a:rPr lang="en-GB" sz="2800" dirty="0" err="1">
                <a:latin typeface="Arial Rounded MT Bold" panose="020F0704030504030204" pitchFamily="34" charset="77"/>
              </a:rPr>
              <a:t>dé</a:t>
            </a:r>
            <a:r>
              <a:rPr lang="en-GB" sz="2800" dirty="0">
                <a:latin typeface="Arial Rounded MT Bold" panose="020F0704030504030204" pitchFamily="34" charset="77"/>
              </a:rPr>
              <a:t>. </a:t>
            </a:r>
          </a:p>
          <a:p>
            <a:r>
              <a:rPr lang="en-GB" sz="2800" dirty="0">
                <a:latin typeface="Arial Rounded MT Bold" panose="020F0704030504030204" pitchFamily="34" charset="77"/>
              </a:rPr>
              <a:t>The song is called ‘Read All About It’.</a:t>
            </a:r>
          </a:p>
          <a:p>
            <a:endParaRPr lang="en-US" sz="2800" dirty="0">
              <a:latin typeface="Arial Rounded MT Bold" panose="020F0704030504030204" pitchFamily="34" charset="77"/>
            </a:endParaRPr>
          </a:p>
          <a:p>
            <a:r>
              <a:rPr lang="en-US" sz="2800" dirty="0">
                <a:latin typeface="Arial Rounded MT Bold" panose="020F0704030504030204" pitchFamily="34" charset="77"/>
              </a:rPr>
              <a:t>As we are nearly coming to the end of our Year Five journey, we are going to recap all of our reading skills. Over the next few slides, I have put a reminder of our reading characters to help.</a:t>
            </a:r>
          </a:p>
          <a:p>
            <a:endParaRPr lang="en-US" sz="2800" dirty="0">
              <a:latin typeface="Arial Rounded MT Bold" panose="020F0704030504030204" pitchFamily="34" charset="77"/>
            </a:endParaRPr>
          </a:p>
          <a:p>
            <a:r>
              <a:rPr lang="en-US" sz="2800" dirty="0">
                <a:latin typeface="Arial Rounded MT Bold" panose="020F0704030504030204" pitchFamily="34" charset="77"/>
              </a:rPr>
              <a:t>Firstly, I would like you to read the lyrics (left side first).</a:t>
            </a:r>
          </a:p>
          <a:p>
            <a:r>
              <a:rPr lang="en-US" sz="2800" dirty="0">
                <a:latin typeface="Arial Rounded MT Bold" panose="020F0704030504030204" pitchFamily="34" charset="77"/>
              </a:rPr>
              <a:t>Then, I have attached the YouTube link so you can listen to it (and sing along if you like).</a:t>
            </a:r>
            <a:endParaRPr lang="en-GB" sz="2800" dirty="0">
              <a:latin typeface="Arial Rounded MT Bold" panose="020F0704030504030204" pitchFamily="34" charset="77"/>
            </a:endParaRPr>
          </a:p>
        </p:txBody>
      </p:sp>
      <p:pic>
        <p:nvPicPr>
          <p:cNvPr id="3" name="Picture 2" descr="A person with collar shirt&#10;&#10;Description automatically generated">
            <a:extLst>
              <a:ext uri="{FF2B5EF4-FFF2-40B4-BE49-F238E27FC236}">
                <a16:creationId xmlns:a16="http://schemas.microsoft.com/office/drawing/2014/main" id="{519B5DB4-2772-824F-BBBC-1C4B4B82916F}"/>
              </a:ext>
            </a:extLst>
          </p:cNvPr>
          <p:cNvPicPr>
            <a:picLocks noChangeAspect="1"/>
          </p:cNvPicPr>
          <p:nvPr/>
        </p:nvPicPr>
        <p:blipFill rotWithShape="1">
          <a:blip r:embed="rId3"/>
          <a:srcRect l="22410" r="21540"/>
          <a:stretch/>
        </p:blipFill>
        <p:spPr>
          <a:xfrm>
            <a:off x="10416486" y="4995333"/>
            <a:ext cx="1856014" cy="1862667"/>
          </a:xfrm>
          <a:prstGeom prst="rect">
            <a:avLst/>
          </a:prstGeom>
        </p:spPr>
      </p:pic>
    </p:spTree>
    <p:extLst>
      <p:ext uri="{BB962C8B-B14F-4D97-AF65-F5344CB8AC3E}">
        <p14:creationId xmlns:p14="http://schemas.microsoft.com/office/powerpoint/2010/main" val="3258113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CC8D252-8044-458D-A776-6A5833FEF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E884AA69-7728-499C-8FA7-A3FCA738EB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79760FB8-CC91-426C-9EF3-A58786866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CE274F2C-FBD9-4A60-B6A0-FB7532F599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D543DFE3-F007-48D9-A223-F7351802D4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09E7EBD1-9868-4F2F-B4FF-A89B93CFB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5141C085-496E-426D-A873-77E40E68B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able, holding, man&#10;&#10;Description automatically generated">
            <a:extLst>
              <a:ext uri="{FF2B5EF4-FFF2-40B4-BE49-F238E27FC236}">
                <a16:creationId xmlns:a16="http://schemas.microsoft.com/office/drawing/2014/main" id="{D9419CDD-33C6-6B47-A4CE-34B896266805}"/>
              </a:ext>
            </a:extLst>
          </p:cNvPr>
          <p:cNvPicPr>
            <a:picLocks noChangeAspect="1"/>
          </p:cNvPicPr>
          <p:nvPr/>
        </p:nvPicPr>
        <p:blipFill>
          <a:blip r:embed="rId7"/>
          <a:stretch>
            <a:fillRect/>
          </a:stretch>
        </p:blipFill>
        <p:spPr>
          <a:xfrm>
            <a:off x="1471741" y="643467"/>
            <a:ext cx="3635119" cy="5571066"/>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2CA100C4-2ABC-8B4D-8B0C-2DD19081CA8D}"/>
              </a:ext>
            </a:extLst>
          </p:cNvPr>
          <p:cNvPicPr>
            <a:picLocks noChangeAspect="1"/>
          </p:cNvPicPr>
          <p:nvPr/>
        </p:nvPicPr>
        <p:blipFill>
          <a:blip r:embed="rId8"/>
          <a:stretch>
            <a:fillRect/>
          </a:stretch>
        </p:blipFill>
        <p:spPr>
          <a:xfrm>
            <a:off x="6883187" y="643467"/>
            <a:ext cx="4039022" cy="5571066"/>
          </a:xfrm>
          <a:prstGeom prst="rect">
            <a:avLst/>
          </a:prstGeom>
        </p:spPr>
      </p:pic>
    </p:spTree>
    <p:extLst>
      <p:ext uri="{BB962C8B-B14F-4D97-AF65-F5344CB8AC3E}">
        <p14:creationId xmlns:p14="http://schemas.microsoft.com/office/powerpoint/2010/main" val="1752020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9">
            <a:extLst>
              <a:ext uri="{FF2B5EF4-FFF2-40B4-BE49-F238E27FC236}">
                <a16:creationId xmlns:a16="http://schemas.microsoft.com/office/drawing/2014/main" id="{3CC8D252-8044-458D-A776-6A5833FEF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11">
            <a:extLst>
              <a:ext uri="{FF2B5EF4-FFF2-40B4-BE49-F238E27FC236}">
                <a16:creationId xmlns:a16="http://schemas.microsoft.com/office/drawing/2014/main" id="{E884AA69-7728-499C-8FA7-A3FCA738EB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3">
            <a:extLst>
              <a:ext uri="{FF2B5EF4-FFF2-40B4-BE49-F238E27FC236}">
                <a16:creationId xmlns:a16="http://schemas.microsoft.com/office/drawing/2014/main" id="{79760FB8-CC91-426C-9EF3-A58786866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15">
            <a:extLst>
              <a:ext uri="{FF2B5EF4-FFF2-40B4-BE49-F238E27FC236}">
                <a16:creationId xmlns:a16="http://schemas.microsoft.com/office/drawing/2014/main" id="{CE274F2C-FBD9-4A60-B6A0-FB7532F599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7">
            <a:extLst>
              <a:ext uri="{FF2B5EF4-FFF2-40B4-BE49-F238E27FC236}">
                <a16:creationId xmlns:a16="http://schemas.microsoft.com/office/drawing/2014/main" id="{D543DFE3-F007-48D9-A223-F7351802D4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9">
            <a:extLst>
              <a:ext uri="{FF2B5EF4-FFF2-40B4-BE49-F238E27FC236}">
                <a16:creationId xmlns:a16="http://schemas.microsoft.com/office/drawing/2014/main" id="{09E7EBD1-9868-4F2F-B4FF-A89B93CFB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4" name="Rectangle 21">
            <a:extLst>
              <a:ext uri="{FF2B5EF4-FFF2-40B4-BE49-F238E27FC236}">
                <a16:creationId xmlns:a16="http://schemas.microsoft.com/office/drawing/2014/main" id="{5141C085-496E-426D-A873-77E40E68B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logo&#10;&#10;Description automatically generated">
            <a:extLst>
              <a:ext uri="{FF2B5EF4-FFF2-40B4-BE49-F238E27FC236}">
                <a16:creationId xmlns:a16="http://schemas.microsoft.com/office/drawing/2014/main" id="{8299C9FB-C619-5E46-8C9D-49161C59A456}"/>
              </a:ext>
            </a:extLst>
          </p:cNvPr>
          <p:cNvPicPr>
            <a:picLocks noChangeAspect="1"/>
          </p:cNvPicPr>
          <p:nvPr/>
        </p:nvPicPr>
        <p:blipFill>
          <a:blip r:embed="rId6"/>
          <a:stretch>
            <a:fillRect/>
          </a:stretch>
        </p:blipFill>
        <p:spPr>
          <a:xfrm>
            <a:off x="1422994" y="643467"/>
            <a:ext cx="3732612" cy="5571066"/>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ACCF471B-CD6D-A04D-B3A9-A98DCDB0B144}"/>
              </a:ext>
            </a:extLst>
          </p:cNvPr>
          <p:cNvPicPr>
            <a:picLocks noChangeAspect="1"/>
          </p:cNvPicPr>
          <p:nvPr/>
        </p:nvPicPr>
        <p:blipFill>
          <a:blip r:embed="rId7"/>
          <a:stretch>
            <a:fillRect/>
          </a:stretch>
        </p:blipFill>
        <p:spPr>
          <a:xfrm>
            <a:off x="7029428" y="643467"/>
            <a:ext cx="3746541" cy="5571066"/>
          </a:xfrm>
          <a:prstGeom prst="rect">
            <a:avLst/>
          </a:prstGeom>
        </p:spPr>
      </p:pic>
    </p:spTree>
    <p:extLst>
      <p:ext uri="{BB962C8B-B14F-4D97-AF65-F5344CB8AC3E}">
        <p14:creationId xmlns:p14="http://schemas.microsoft.com/office/powerpoint/2010/main" val="1795848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64B9AC-9D6D-5046-AB67-0FADE6787785}"/>
              </a:ext>
            </a:extLst>
          </p:cNvPr>
          <p:cNvSpPr/>
          <p:nvPr/>
        </p:nvSpPr>
        <p:spPr>
          <a:xfrm>
            <a:off x="2553726" y="162732"/>
            <a:ext cx="7084548" cy="646331"/>
          </a:xfrm>
          <a:prstGeom prst="rect">
            <a:avLst/>
          </a:prstGeom>
        </p:spPr>
        <p:txBody>
          <a:bodyPr wrap="square">
            <a:spAutoFit/>
          </a:bodyPr>
          <a:lstStyle/>
          <a:p>
            <a:r>
              <a:rPr lang="en-US" sz="3600" b="1" dirty="0">
                <a:latin typeface="Arial Rounded MT Bold" panose="020F0704030504030204" pitchFamily="34" charset="0"/>
                <a:cs typeface="Calibri" panose="020F0502020204030204" pitchFamily="34" charset="0"/>
              </a:rPr>
              <a:t>Read All About It - </a:t>
            </a:r>
            <a:r>
              <a:rPr lang="en-US" sz="3600" b="1" dirty="0" err="1">
                <a:latin typeface="Arial Rounded MT Bold" panose="020F0704030504030204" pitchFamily="34" charset="0"/>
                <a:cs typeface="Calibri" panose="020F0502020204030204" pitchFamily="34" charset="0"/>
              </a:rPr>
              <a:t>Emeli</a:t>
            </a:r>
            <a:r>
              <a:rPr lang="en-US" sz="3600" b="1" dirty="0">
                <a:latin typeface="Arial Rounded MT Bold" panose="020F0704030504030204" pitchFamily="34" charset="0"/>
                <a:cs typeface="Calibri" panose="020F0502020204030204" pitchFamily="34" charset="0"/>
              </a:rPr>
              <a:t> </a:t>
            </a:r>
            <a:r>
              <a:rPr lang="en-US" sz="3600" b="1" dirty="0">
                <a:latin typeface="Arial Rounded MT Bold" panose="020F0704030504030204" pitchFamily="34" charset="0"/>
              </a:rPr>
              <a:t>San</a:t>
            </a:r>
            <a:r>
              <a:rPr lang="en-GB" sz="3600" b="1" dirty="0" err="1">
                <a:latin typeface="Arial Rounded MT Bold" panose="020F0704030504030204" pitchFamily="34" charset="0"/>
              </a:rPr>
              <a:t>dé</a:t>
            </a:r>
            <a:endParaRPr lang="en-US" sz="3600" b="1" dirty="0">
              <a:latin typeface="Arial Rounded MT Bold" panose="020F07040305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DB6C72A5-AEF0-2844-AADD-01599B7D308E}"/>
              </a:ext>
            </a:extLst>
          </p:cNvPr>
          <p:cNvSpPr/>
          <p:nvPr/>
        </p:nvSpPr>
        <p:spPr>
          <a:xfrm>
            <a:off x="7268714" y="1661668"/>
            <a:ext cx="5143142" cy="3785652"/>
          </a:xfrm>
          <a:prstGeom prst="rect">
            <a:avLst/>
          </a:prstGeom>
        </p:spPr>
        <p:txBody>
          <a:bodyPr wrap="square">
            <a:spAutoFit/>
          </a:bodyPr>
          <a:lstStyle/>
          <a:p>
            <a:r>
              <a:rPr lang="en-GB" sz="2000" dirty="0">
                <a:latin typeface="Arial Rounded MT Bold" panose="020F0704030504030204" pitchFamily="34" charset="77"/>
              </a:rPr>
              <a:t>I </a:t>
            </a:r>
            <a:r>
              <a:rPr lang="en-GB" sz="2000" dirty="0" err="1">
                <a:latin typeface="Arial Rounded MT Bold" panose="020F0704030504030204" pitchFamily="34" charset="77"/>
              </a:rPr>
              <a:t>wanna</a:t>
            </a:r>
            <a:r>
              <a:rPr lang="en-GB" sz="2000" dirty="0">
                <a:latin typeface="Arial Rounded MT Bold" panose="020F0704030504030204" pitchFamily="34" charset="77"/>
              </a:rPr>
              <a:t> sing, I </a:t>
            </a:r>
            <a:r>
              <a:rPr lang="en-GB" sz="2000" dirty="0" err="1">
                <a:latin typeface="Arial Rounded MT Bold" panose="020F0704030504030204" pitchFamily="34" charset="77"/>
              </a:rPr>
              <a:t>wanna</a:t>
            </a:r>
            <a:r>
              <a:rPr lang="en-GB" sz="2000" dirty="0">
                <a:latin typeface="Arial Rounded MT Bold" panose="020F0704030504030204" pitchFamily="34" charset="77"/>
              </a:rPr>
              <a:t> shout </a:t>
            </a:r>
          </a:p>
          <a:p>
            <a:r>
              <a:rPr lang="en-GB" sz="2000" dirty="0">
                <a:latin typeface="Arial Rounded MT Bold" panose="020F0704030504030204" pitchFamily="34" charset="77"/>
              </a:rPr>
              <a:t>I </a:t>
            </a:r>
            <a:r>
              <a:rPr lang="en-GB" sz="2000" dirty="0" err="1">
                <a:latin typeface="Arial Rounded MT Bold" panose="020F0704030504030204" pitchFamily="34" charset="77"/>
              </a:rPr>
              <a:t>wanna</a:t>
            </a:r>
            <a:r>
              <a:rPr lang="en-GB" sz="2000" dirty="0">
                <a:latin typeface="Arial Rounded MT Bold" panose="020F0704030504030204" pitchFamily="34" charset="77"/>
              </a:rPr>
              <a:t> scream till the words dry out </a:t>
            </a:r>
          </a:p>
          <a:p>
            <a:r>
              <a:rPr lang="en-GB" sz="2000" dirty="0">
                <a:latin typeface="Arial Rounded MT Bold" panose="020F0704030504030204" pitchFamily="34" charset="77"/>
              </a:rPr>
              <a:t>So put it in all of the papers, </a:t>
            </a:r>
          </a:p>
          <a:p>
            <a:r>
              <a:rPr lang="en-GB" sz="2000" dirty="0">
                <a:latin typeface="Arial Rounded MT Bold" panose="020F0704030504030204" pitchFamily="34" charset="77"/>
              </a:rPr>
              <a:t>I'm not afraid </a:t>
            </a:r>
          </a:p>
          <a:p>
            <a:r>
              <a:rPr lang="en-GB" sz="2000" dirty="0">
                <a:latin typeface="Arial Rounded MT Bold" panose="020F0704030504030204" pitchFamily="34" charset="77"/>
              </a:rPr>
              <a:t>They can read all about it </a:t>
            </a:r>
          </a:p>
          <a:p>
            <a:r>
              <a:rPr lang="en-GB" sz="2000" dirty="0">
                <a:latin typeface="Arial Rounded MT Bold" panose="020F0704030504030204" pitchFamily="34" charset="77"/>
              </a:rPr>
              <a:t>Read all about it oh </a:t>
            </a:r>
          </a:p>
          <a:p>
            <a:r>
              <a:rPr lang="en-GB" sz="2000" dirty="0">
                <a:latin typeface="Arial Rounded MT Bold" panose="020F0704030504030204" pitchFamily="34" charset="77"/>
              </a:rPr>
              <a:t>Oh-oh-oh </a:t>
            </a:r>
          </a:p>
          <a:p>
            <a:r>
              <a:rPr lang="en-GB" sz="2000" dirty="0">
                <a:latin typeface="Arial Rounded MT Bold" panose="020F0704030504030204" pitchFamily="34" charset="77"/>
              </a:rPr>
              <a:t>Oh-oh-oh </a:t>
            </a:r>
          </a:p>
          <a:p>
            <a:r>
              <a:rPr lang="en-GB" sz="2000" dirty="0">
                <a:latin typeface="Arial Rounded MT Bold" panose="020F0704030504030204" pitchFamily="34" charset="77"/>
              </a:rPr>
              <a:t>Oh-oh-oh </a:t>
            </a:r>
          </a:p>
          <a:p>
            <a:r>
              <a:rPr lang="en-GB" sz="2000" dirty="0">
                <a:latin typeface="Arial Rounded MT Bold" panose="020F0704030504030204" pitchFamily="34" charset="77"/>
              </a:rPr>
              <a:t>Oh-oh-oh </a:t>
            </a:r>
          </a:p>
          <a:p>
            <a:r>
              <a:rPr lang="en-GB" sz="2000" dirty="0">
                <a:latin typeface="Arial Rounded MT Bold" panose="020F0704030504030204" pitchFamily="34" charset="77"/>
              </a:rPr>
              <a:t>Oh-oh-oh </a:t>
            </a:r>
          </a:p>
          <a:p>
            <a:r>
              <a:rPr lang="en-GB" sz="2000" dirty="0">
                <a:latin typeface="Arial Rounded MT Bold" panose="020F0704030504030204" pitchFamily="34" charset="77"/>
              </a:rPr>
              <a:t>Oh-oh-oh </a:t>
            </a:r>
            <a:endParaRPr lang="en-US" sz="2000" dirty="0">
              <a:latin typeface="Arial Rounded MT Bold" panose="020F0704030504030204" pitchFamily="34" charset="77"/>
            </a:endParaRPr>
          </a:p>
        </p:txBody>
      </p:sp>
      <p:sp>
        <p:nvSpPr>
          <p:cNvPr id="7" name="Rectangle 6">
            <a:extLst>
              <a:ext uri="{FF2B5EF4-FFF2-40B4-BE49-F238E27FC236}">
                <a16:creationId xmlns:a16="http://schemas.microsoft.com/office/drawing/2014/main" id="{92721307-1EBF-FB4B-BA6E-6308311C6924}"/>
              </a:ext>
            </a:extLst>
          </p:cNvPr>
          <p:cNvSpPr/>
          <p:nvPr/>
        </p:nvSpPr>
        <p:spPr>
          <a:xfrm>
            <a:off x="183363" y="1200004"/>
            <a:ext cx="6096000" cy="4708981"/>
          </a:xfrm>
          <a:prstGeom prst="rect">
            <a:avLst/>
          </a:prstGeom>
        </p:spPr>
        <p:txBody>
          <a:bodyPr>
            <a:spAutoFit/>
          </a:bodyPr>
          <a:lstStyle/>
          <a:p>
            <a:r>
              <a:rPr lang="en-GB" sz="2000" dirty="0">
                <a:latin typeface="Arial Rounded MT Bold" panose="020F0704030504030204" pitchFamily="34" charset="77"/>
              </a:rPr>
              <a:t>You've got the words to change a nation </a:t>
            </a:r>
          </a:p>
          <a:p>
            <a:r>
              <a:rPr lang="en-GB" sz="2000" dirty="0">
                <a:latin typeface="Arial Rounded MT Bold" panose="020F0704030504030204" pitchFamily="34" charset="77"/>
              </a:rPr>
              <a:t>But you're biting your tongue </a:t>
            </a:r>
          </a:p>
          <a:p>
            <a:r>
              <a:rPr lang="en-GB" sz="2000" dirty="0">
                <a:latin typeface="Arial Rounded MT Bold" panose="020F0704030504030204" pitchFamily="34" charset="77"/>
              </a:rPr>
              <a:t>You've spent a lifetime stuck in silence </a:t>
            </a:r>
          </a:p>
          <a:p>
            <a:r>
              <a:rPr lang="en-GB" sz="2000" dirty="0">
                <a:latin typeface="Arial Rounded MT Bold" panose="020F0704030504030204" pitchFamily="34" charset="77"/>
              </a:rPr>
              <a:t>Afraid you'll say something wrong </a:t>
            </a:r>
          </a:p>
          <a:p>
            <a:r>
              <a:rPr lang="en-GB" sz="2000" dirty="0">
                <a:latin typeface="Arial Rounded MT Bold" panose="020F0704030504030204" pitchFamily="34" charset="77"/>
              </a:rPr>
              <a:t>If no one ever hears it how we </a:t>
            </a:r>
            <a:r>
              <a:rPr lang="en-GB" sz="2000" dirty="0" err="1">
                <a:latin typeface="Arial Rounded MT Bold" panose="020F0704030504030204" pitchFamily="34" charset="77"/>
              </a:rPr>
              <a:t>gonna</a:t>
            </a:r>
            <a:r>
              <a:rPr lang="en-GB" sz="2000" dirty="0">
                <a:latin typeface="Arial Rounded MT Bold" panose="020F0704030504030204" pitchFamily="34" charset="77"/>
              </a:rPr>
              <a:t> learn your song? </a:t>
            </a:r>
          </a:p>
          <a:p>
            <a:r>
              <a:rPr lang="en-GB" sz="2000" dirty="0">
                <a:latin typeface="Arial Rounded MT Bold" panose="020F0704030504030204" pitchFamily="34" charset="77"/>
              </a:rPr>
              <a:t>So come, on come on </a:t>
            </a:r>
          </a:p>
          <a:p>
            <a:r>
              <a:rPr lang="en-GB" sz="2000" dirty="0">
                <a:latin typeface="Arial Rounded MT Bold" panose="020F0704030504030204" pitchFamily="34" charset="77"/>
              </a:rPr>
              <a:t>Come on, come on </a:t>
            </a:r>
          </a:p>
          <a:p>
            <a:r>
              <a:rPr lang="en-GB" sz="2000" dirty="0">
                <a:latin typeface="Arial Rounded MT Bold" panose="020F0704030504030204" pitchFamily="34" charset="77"/>
              </a:rPr>
              <a:t>You've got a heart as loud as lions </a:t>
            </a:r>
          </a:p>
          <a:p>
            <a:r>
              <a:rPr lang="en-GB" sz="2000" dirty="0">
                <a:latin typeface="Arial Rounded MT Bold" panose="020F0704030504030204" pitchFamily="34" charset="77"/>
              </a:rPr>
              <a:t>So why let your voice be tamed? </a:t>
            </a:r>
          </a:p>
          <a:p>
            <a:r>
              <a:rPr lang="en-GB" sz="2000" dirty="0">
                <a:latin typeface="Arial Rounded MT Bold" panose="020F0704030504030204" pitchFamily="34" charset="77"/>
              </a:rPr>
              <a:t>Baby we're a little different </a:t>
            </a:r>
          </a:p>
          <a:p>
            <a:r>
              <a:rPr lang="en-GB" sz="2000" dirty="0">
                <a:latin typeface="Arial Rounded MT Bold" panose="020F0704030504030204" pitchFamily="34" charset="77"/>
              </a:rPr>
              <a:t>There's no need to be ashamed </a:t>
            </a:r>
          </a:p>
          <a:p>
            <a:r>
              <a:rPr lang="en-GB" sz="2000" dirty="0">
                <a:latin typeface="Arial Rounded MT Bold" panose="020F0704030504030204" pitchFamily="34" charset="77"/>
              </a:rPr>
              <a:t>You've got the light to fight the shadows </a:t>
            </a:r>
          </a:p>
          <a:p>
            <a:r>
              <a:rPr lang="en-GB" sz="2000" dirty="0">
                <a:latin typeface="Arial Rounded MT Bold" panose="020F0704030504030204" pitchFamily="34" charset="77"/>
              </a:rPr>
              <a:t>So stop hiding it away </a:t>
            </a:r>
          </a:p>
          <a:p>
            <a:r>
              <a:rPr lang="en-GB" sz="2000" dirty="0">
                <a:latin typeface="Arial Rounded MT Bold" panose="020F0704030504030204" pitchFamily="34" charset="77"/>
              </a:rPr>
              <a:t>Come on, Come on</a:t>
            </a:r>
            <a:endParaRPr lang="en-US" sz="2000" dirty="0">
              <a:latin typeface="Arial Rounded MT Bold" panose="020F0704030504030204" pitchFamily="34" charset="77"/>
            </a:endParaRPr>
          </a:p>
        </p:txBody>
      </p:sp>
    </p:spTree>
    <p:extLst>
      <p:ext uri="{BB962C8B-B14F-4D97-AF65-F5344CB8AC3E}">
        <p14:creationId xmlns:p14="http://schemas.microsoft.com/office/powerpoint/2010/main" val="817181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1D89E8-4C57-784A-B53B-2482BB40FF30}"/>
              </a:ext>
            </a:extLst>
          </p:cNvPr>
          <p:cNvSpPr/>
          <p:nvPr/>
        </p:nvSpPr>
        <p:spPr>
          <a:xfrm>
            <a:off x="217535" y="1089898"/>
            <a:ext cx="6096000" cy="4678204"/>
          </a:xfrm>
          <a:prstGeom prst="rect">
            <a:avLst/>
          </a:prstGeom>
        </p:spPr>
        <p:txBody>
          <a:bodyPr>
            <a:spAutoFit/>
          </a:bodyPr>
          <a:lstStyle/>
          <a:p>
            <a:r>
              <a:rPr lang="en-GB" sz="2000" dirty="0">
                <a:solidFill>
                  <a:srgbClr val="030303"/>
                </a:solidFill>
                <a:latin typeface="Arial Rounded MT Bold" panose="020F0704030504030204" pitchFamily="34" charset="77"/>
              </a:rPr>
              <a:t>At night we're waking up the neighbours </a:t>
            </a:r>
          </a:p>
          <a:p>
            <a:r>
              <a:rPr lang="en-GB" sz="2000" dirty="0">
                <a:solidFill>
                  <a:srgbClr val="030303"/>
                </a:solidFill>
                <a:latin typeface="Arial Rounded MT Bold" panose="020F0704030504030204" pitchFamily="34" charset="77"/>
              </a:rPr>
              <a:t>While we sing away the blues </a:t>
            </a:r>
          </a:p>
          <a:p>
            <a:r>
              <a:rPr lang="en-GB" sz="2000" dirty="0">
                <a:solidFill>
                  <a:srgbClr val="030303"/>
                </a:solidFill>
                <a:latin typeface="Arial Rounded MT Bold" panose="020F0704030504030204" pitchFamily="34" charset="77"/>
              </a:rPr>
              <a:t>Making sure that we remember yeah </a:t>
            </a:r>
          </a:p>
          <a:p>
            <a:r>
              <a:rPr lang="en-GB" sz="2000" dirty="0">
                <a:solidFill>
                  <a:srgbClr val="030303"/>
                </a:solidFill>
                <a:latin typeface="Arial Rounded MT Bold" panose="020F0704030504030204" pitchFamily="34" charset="77"/>
              </a:rPr>
              <a:t>Cause we all matter too </a:t>
            </a:r>
          </a:p>
          <a:p>
            <a:r>
              <a:rPr lang="en-GB" sz="2000" dirty="0">
                <a:solidFill>
                  <a:srgbClr val="030303"/>
                </a:solidFill>
                <a:latin typeface="Arial Rounded MT Bold" panose="020F0704030504030204" pitchFamily="34" charset="77"/>
              </a:rPr>
              <a:t>If the truth has been forbidden </a:t>
            </a:r>
          </a:p>
          <a:p>
            <a:r>
              <a:rPr lang="en-GB" sz="2000" dirty="0">
                <a:solidFill>
                  <a:srgbClr val="030303"/>
                </a:solidFill>
                <a:latin typeface="Arial Rounded MT Bold" panose="020F0704030504030204" pitchFamily="34" charset="77"/>
              </a:rPr>
              <a:t>Then we're breaking all the rules </a:t>
            </a:r>
          </a:p>
          <a:p>
            <a:r>
              <a:rPr lang="en-GB" sz="2000" dirty="0">
                <a:solidFill>
                  <a:srgbClr val="030303"/>
                </a:solidFill>
                <a:latin typeface="Arial Rounded MT Bold" panose="020F0704030504030204" pitchFamily="34" charset="77"/>
              </a:rPr>
              <a:t>So come on, come on </a:t>
            </a:r>
          </a:p>
          <a:p>
            <a:r>
              <a:rPr lang="en-GB" sz="2000" dirty="0">
                <a:solidFill>
                  <a:srgbClr val="030303"/>
                </a:solidFill>
                <a:latin typeface="Arial Rounded MT Bold" panose="020F0704030504030204" pitchFamily="34" charset="77"/>
              </a:rPr>
              <a:t>Come on, come on, </a:t>
            </a:r>
          </a:p>
          <a:p>
            <a:r>
              <a:rPr lang="en-GB" sz="2000" dirty="0">
                <a:solidFill>
                  <a:srgbClr val="030303"/>
                </a:solidFill>
                <a:latin typeface="Arial Rounded MT Bold" panose="020F0704030504030204" pitchFamily="34" charset="77"/>
              </a:rPr>
              <a:t>Let's get the tv and the radio </a:t>
            </a:r>
          </a:p>
          <a:p>
            <a:r>
              <a:rPr lang="en-GB" sz="2000" dirty="0">
                <a:solidFill>
                  <a:srgbClr val="030303"/>
                </a:solidFill>
                <a:latin typeface="Arial Rounded MT Bold" panose="020F0704030504030204" pitchFamily="34" charset="77"/>
              </a:rPr>
              <a:t>To play our tune again </a:t>
            </a:r>
          </a:p>
          <a:p>
            <a:r>
              <a:rPr lang="en-GB" sz="2000" dirty="0">
                <a:solidFill>
                  <a:srgbClr val="030303"/>
                </a:solidFill>
                <a:latin typeface="Arial Rounded MT Bold" panose="020F0704030504030204" pitchFamily="34" charset="77"/>
              </a:rPr>
              <a:t>It's 'bout time we got some airplay of our version of events</a:t>
            </a:r>
          </a:p>
          <a:p>
            <a:r>
              <a:rPr lang="en-GB" sz="2000" dirty="0">
                <a:solidFill>
                  <a:srgbClr val="030303"/>
                </a:solidFill>
                <a:latin typeface="Arial Rounded MT Bold" panose="020F0704030504030204" pitchFamily="34" charset="77"/>
              </a:rPr>
              <a:t>There's no need to be afraid </a:t>
            </a:r>
          </a:p>
          <a:p>
            <a:r>
              <a:rPr lang="en-GB" sz="2000" dirty="0">
                <a:solidFill>
                  <a:srgbClr val="030303"/>
                </a:solidFill>
                <a:latin typeface="Arial Rounded MT Bold" panose="020F0704030504030204" pitchFamily="34" charset="77"/>
              </a:rPr>
              <a:t>I will sing with you my friend </a:t>
            </a:r>
          </a:p>
          <a:p>
            <a:r>
              <a:rPr lang="en-GB" sz="2000" dirty="0">
                <a:solidFill>
                  <a:srgbClr val="030303"/>
                </a:solidFill>
                <a:latin typeface="Arial Rounded MT Bold" panose="020F0704030504030204" pitchFamily="34" charset="77"/>
              </a:rPr>
              <a:t>Come on, come on</a:t>
            </a:r>
            <a:endParaRPr lang="en-US" sz="2000" dirty="0">
              <a:latin typeface="Arial Rounded MT Bold" panose="020F0704030504030204" pitchFamily="34" charset="77"/>
            </a:endParaRPr>
          </a:p>
        </p:txBody>
      </p:sp>
      <p:sp>
        <p:nvSpPr>
          <p:cNvPr id="5" name="Rectangle 4">
            <a:extLst>
              <a:ext uri="{FF2B5EF4-FFF2-40B4-BE49-F238E27FC236}">
                <a16:creationId xmlns:a16="http://schemas.microsoft.com/office/drawing/2014/main" id="{A472A93E-EC90-6148-8063-D39C05C019F4}"/>
              </a:ext>
            </a:extLst>
          </p:cNvPr>
          <p:cNvSpPr/>
          <p:nvPr/>
        </p:nvSpPr>
        <p:spPr>
          <a:xfrm>
            <a:off x="6789028" y="1359626"/>
            <a:ext cx="6096000" cy="3785652"/>
          </a:xfrm>
          <a:prstGeom prst="rect">
            <a:avLst/>
          </a:prstGeom>
        </p:spPr>
        <p:txBody>
          <a:bodyPr>
            <a:spAutoFit/>
          </a:bodyPr>
          <a:lstStyle/>
          <a:p>
            <a:r>
              <a:rPr lang="en-GB" sz="2000" dirty="0">
                <a:latin typeface="Arial Rounded MT Bold" panose="020F0704030504030204" pitchFamily="34" charset="77"/>
              </a:rPr>
              <a:t>I </a:t>
            </a:r>
            <a:r>
              <a:rPr lang="en-GB" sz="2000" dirty="0" err="1">
                <a:latin typeface="Arial Rounded MT Bold" panose="020F0704030504030204" pitchFamily="34" charset="77"/>
              </a:rPr>
              <a:t>wanna</a:t>
            </a:r>
            <a:r>
              <a:rPr lang="en-GB" sz="2000" dirty="0">
                <a:latin typeface="Arial Rounded MT Bold" panose="020F0704030504030204" pitchFamily="34" charset="77"/>
              </a:rPr>
              <a:t> sing, I </a:t>
            </a:r>
            <a:r>
              <a:rPr lang="en-GB" sz="2000" dirty="0" err="1">
                <a:latin typeface="Arial Rounded MT Bold" panose="020F0704030504030204" pitchFamily="34" charset="77"/>
              </a:rPr>
              <a:t>wanna</a:t>
            </a:r>
            <a:r>
              <a:rPr lang="en-GB" sz="2000" dirty="0">
                <a:latin typeface="Arial Rounded MT Bold" panose="020F0704030504030204" pitchFamily="34" charset="77"/>
              </a:rPr>
              <a:t> shout </a:t>
            </a:r>
          </a:p>
          <a:p>
            <a:r>
              <a:rPr lang="en-GB" sz="2000" dirty="0">
                <a:latin typeface="Arial Rounded MT Bold" panose="020F0704030504030204" pitchFamily="34" charset="77"/>
              </a:rPr>
              <a:t>I </a:t>
            </a:r>
            <a:r>
              <a:rPr lang="en-GB" sz="2000" dirty="0" err="1">
                <a:latin typeface="Arial Rounded MT Bold" panose="020F0704030504030204" pitchFamily="34" charset="77"/>
              </a:rPr>
              <a:t>wanna</a:t>
            </a:r>
            <a:r>
              <a:rPr lang="en-GB" sz="2000" dirty="0">
                <a:latin typeface="Arial Rounded MT Bold" panose="020F0704030504030204" pitchFamily="34" charset="77"/>
              </a:rPr>
              <a:t> scream till the words dry out </a:t>
            </a:r>
          </a:p>
          <a:p>
            <a:r>
              <a:rPr lang="en-GB" sz="2000" dirty="0">
                <a:latin typeface="Arial Rounded MT Bold" panose="020F0704030504030204" pitchFamily="34" charset="77"/>
              </a:rPr>
              <a:t>So put it in all of the papers, </a:t>
            </a:r>
          </a:p>
          <a:p>
            <a:r>
              <a:rPr lang="en-GB" sz="2000" dirty="0">
                <a:latin typeface="Arial Rounded MT Bold" panose="020F0704030504030204" pitchFamily="34" charset="77"/>
              </a:rPr>
              <a:t>I'm not afraid </a:t>
            </a:r>
          </a:p>
          <a:p>
            <a:r>
              <a:rPr lang="en-GB" sz="2000" dirty="0">
                <a:latin typeface="Arial Rounded MT Bold" panose="020F0704030504030204" pitchFamily="34" charset="77"/>
              </a:rPr>
              <a:t>They can read all about it </a:t>
            </a:r>
          </a:p>
          <a:p>
            <a:r>
              <a:rPr lang="en-GB" sz="2000" dirty="0">
                <a:latin typeface="Arial Rounded MT Bold" panose="020F0704030504030204" pitchFamily="34" charset="77"/>
              </a:rPr>
              <a:t>Read all about it oh </a:t>
            </a:r>
          </a:p>
          <a:p>
            <a:r>
              <a:rPr lang="en-GB" sz="2000" dirty="0">
                <a:latin typeface="Arial Rounded MT Bold" panose="020F0704030504030204" pitchFamily="34" charset="77"/>
              </a:rPr>
              <a:t>Oh-oh-oh </a:t>
            </a:r>
          </a:p>
          <a:p>
            <a:r>
              <a:rPr lang="en-GB" sz="2000" dirty="0">
                <a:latin typeface="Arial Rounded MT Bold" panose="020F0704030504030204" pitchFamily="34" charset="77"/>
              </a:rPr>
              <a:t>Oh-oh-oh </a:t>
            </a:r>
          </a:p>
          <a:p>
            <a:r>
              <a:rPr lang="en-GB" sz="2000" dirty="0">
                <a:latin typeface="Arial Rounded MT Bold" panose="020F0704030504030204" pitchFamily="34" charset="77"/>
              </a:rPr>
              <a:t>Oh-oh-oh </a:t>
            </a:r>
          </a:p>
          <a:p>
            <a:r>
              <a:rPr lang="en-GB" sz="2000" dirty="0">
                <a:latin typeface="Arial Rounded MT Bold" panose="020F0704030504030204" pitchFamily="34" charset="77"/>
              </a:rPr>
              <a:t>Oh-oh-oh </a:t>
            </a:r>
          </a:p>
          <a:p>
            <a:r>
              <a:rPr lang="en-GB" sz="2000" dirty="0">
                <a:latin typeface="Arial Rounded MT Bold" panose="020F0704030504030204" pitchFamily="34" charset="77"/>
              </a:rPr>
              <a:t>Oh-oh-oh </a:t>
            </a:r>
          </a:p>
          <a:p>
            <a:r>
              <a:rPr lang="en-GB" sz="2000" dirty="0">
                <a:latin typeface="Arial Rounded MT Bold" panose="020F0704030504030204" pitchFamily="34" charset="77"/>
              </a:rPr>
              <a:t>Oh-oh-oh </a:t>
            </a:r>
            <a:endParaRPr lang="en-US" sz="2000" dirty="0">
              <a:latin typeface="Arial Rounded MT Bold" panose="020F0704030504030204" pitchFamily="34" charset="77"/>
            </a:endParaRPr>
          </a:p>
        </p:txBody>
      </p:sp>
    </p:spTree>
    <p:extLst>
      <p:ext uri="{BB962C8B-B14F-4D97-AF65-F5344CB8AC3E}">
        <p14:creationId xmlns:p14="http://schemas.microsoft.com/office/powerpoint/2010/main" val="121173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1D89E8-4C57-784A-B53B-2482BB40FF30}"/>
              </a:ext>
            </a:extLst>
          </p:cNvPr>
          <p:cNvSpPr/>
          <p:nvPr/>
        </p:nvSpPr>
        <p:spPr>
          <a:xfrm>
            <a:off x="243323" y="166568"/>
            <a:ext cx="6096000" cy="6524863"/>
          </a:xfrm>
          <a:prstGeom prst="rect">
            <a:avLst/>
          </a:prstGeom>
        </p:spPr>
        <p:txBody>
          <a:bodyPr>
            <a:spAutoFit/>
          </a:bodyPr>
          <a:lstStyle/>
          <a:p>
            <a:r>
              <a:rPr lang="en-GB" sz="2000" dirty="0">
                <a:latin typeface="Arial Rounded MT Bold" panose="020F0704030504030204" pitchFamily="34" charset="77"/>
              </a:rPr>
              <a:t>Yeah we're all wonderful, wonderful people </a:t>
            </a:r>
          </a:p>
          <a:p>
            <a:r>
              <a:rPr lang="en-GB" sz="2000" dirty="0">
                <a:latin typeface="Arial Rounded MT Bold" panose="020F0704030504030204" pitchFamily="34" charset="77"/>
              </a:rPr>
              <a:t>So when did we all get so fearful? </a:t>
            </a:r>
          </a:p>
          <a:p>
            <a:r>
              <a:rPr lang="en-GB" sz="2000" dirty="0">
                <a:latin typeface="Arial Rounded MT Bold" panose="020F0704030504030204" pitchFamily="34" charset="77"/>
              </a:rPr>
              <a:t>Now we're finally finding our voices </a:t>
            </a:r>
          </a:p>
          <a:p>
            <a:r>
              <a:rPr lang="en-GB" sz="2000" dirty="0">
                <a:latin typeface="Arial Rounded MT Bold" panose="020F0704030504030204" pitchFamily="34" charset="77"/>
              </a:rPr>
              <a:t>So take a chance, come help me sing this </a:t>
            </a:r>
          </a:p>
          <a:p>
            <a:r>
              <a:rPr lang="en-GB" sz="2000" dirty="0">
                <a:latin typeface="Arial Rounded MT Bold" panose="020F0704030504030204" pitchFamily="34" charset="77"/>
              </a:rPr>
              <a:t>Yeah we're all wonderful, wonderful people </a:t>
            </a:r>
          </a:p>
          <a:p>
            <a:r>
              <a:rPr lang="en-GB" sz="2000" dirty="0">
                <a:latin typeface="Arial Rounded MT Bold" panose="020F0704030504030204" pitchFamily="34" charset="77"/>
              </a:rPr>
              <a:t>So when did we all get so fearful? </a:t>
            </a:r>
          </a:p>
          <a:p>
            <a:r>
              <a:rPr lang="en-GB" sz="2000" dirty="0">
                <a:latin typeface="Arial Rounded MT Bold" panose="020F0704030504030204" pitchFamily="34" charset="77"/>
              </a:rPr>
              <a:t>And now we're finally finding our voices </a:t>
            </a:r>
          </a:p>
          <a:p>
            <a:r>
              <a:rPr lang="en-GB" sz="2000" dirty="0">
                <a:latin typeface="Arial Rounded MT Bold" panose="020F0704030504030204" pitchFamily="34" charset="77"/>
              </a:rPr>
              <a:t>So take a chance, come help me sing this </a:t>
            </a:r>
          </a:p>
          <a:p>
            <a:endParaRPr lang="en-GB" sz="2000" dirty="0">
              <a:latin typeface="Arial Rounded MT Bold" panose="020F0704030504030204" pitchFamily="34" charset="77"/>
            </a:endParaRPr>
          </a:p>
          <a:p>
            <a:r>
              <a:rPr lang="en-GB" sz="2000" dirty="0">
                <a:latin typeface="Arial Rounded MT Bold" panose="020F0704030504030204" pitchFamily="34" charset="77"/>
              </a:rPr>
              <a:t>I </a:t>
            </a:r>
            <a:r>
              <a:rPr lang="en-GB" sz="2000" dirty="0" err="1">
                <a:latin typeface="Arial Rounded MT Bold" panose="020F0704030504030204" pitchFamily="34" charset="77"/>
              </a:rPr>
              <a:t>wanna</a:t>
            </a:r>
            <a:r>
              <a:rPr lang="en-GB" sz="2000" dirty="0">
                <a:latin typeface="Arial Rounded MT Bold" panose="020F0704030504030204" pitchFamily="34" charset="77"/>
              </a:rPr>
              <a:t> sing, I </a:t>
            </a:r>
            <a:r>
              <a:rPr lang="en-GB" sz="2000" dirty="0" err="1">
                <a:latin typeface="Arial Rounded MT Bold" panose="020F0704030504030204" pitchFamily="34" charset="77"/>
              </a:rPr>
              <a:t>wanna</a:t>
            </a:r>
            <a:r>
              <a:rPr lang="en-GB" sz="2000" dirty="0">
                <a:latin typeface="Arial Rounded MT Bold" panose="020F0704030504030204" pitchFamily="34" charset="77"/>
              </a:rPr>
              <a:t> shout </a:t>
            </a:r>
          </a:p>
          <a:p>
            <a:r>
              <a:rPr lang="en-GB" sz="2000" dirty="0">
                <a:latin typeface="Arial Rounded MT Bold" panose="020F0704030504030204" pitchFamily="34" charset="77"/>
              </a:rPr>
              <a:t>I </a:t>
            </a:r>
            <a:r>
              <a:rPr lang="en-GB" sz="2000" dirty="0" err="1">
                <a:latin typeface="Arial Rounded MT Bold" panose="020F0704030504030204" pitchFamily="34" charset="77"/>
              </a:rPr>
              <a:t>wanna</a:t>
            </a:r>
            <a:r>
              <a:rPr lang="en-GB" sz="2000" dirty="0">
                <a:latin typeface="Arial Rounded MT Bold" panose="020F0704030504030204" pitchFamily="34" charset="77"/>
              </a:rPr>
              <a:t> scream till the words dry out </a:t>
            </a:r>
          </a:p>
          <a:p>
            <a:r>
              <a:rPr lang="en-GB" sz="2000" dirty="0">
                <a:latin typeface="Arial Rounded MT Bold" panose="020F0704030504030204" pitchFamily="34" charset="77"/>
              </a:rPr>
              <a:t>So put it in all of the papers, </a:t>
            </a:r>
          </a:p>
          <a:p>
            <a:r>
              <a:rPr lang="en-GB" sz="2000" dirty="0">
                <a:latin typeface="Arial Rounded MT Bold" panose="020F0704030504030204" pitchFamily="34" charset="77"/>
              </a:rPr>
              <a:t>I'm not afraid </a:t>
            </a:r>
          </a:p>
          <a:p>
            <a:r>
              <a:rPr lang="en-GB" sz="2000" dirty="0">
                <a:latin typeface="Arial Rounded MT Bold" panose="020F0704030504030204" pitchFamily="34" charset="77"/>
              </a:rPr>
              <a:t>They can read all about it </a:t>
            </a:r>
          </a:p>
          <a:p>
            <a:r>
              <a:rPr lang="en-GB" sz="2000" dirty="0">
                <a:latin typeface="Arial Rounded MT Bold" panose="020F0704030504030204" pitchFamily="34" charset="77"/>
              </a:rPr>
              <a:t>Read all about it oh </a:t>
            </a:r>
          </a:p>
          <a:p>
            <a:r>
              <a:rPr lang="en-GB" sz="2000" dirty="0">
                <a:latin typeface="Arial Rounded MT Bold" panose="020F0704030504030204" pitchFamily="34" charset="77"/>
              </a:rPr>
              <a:t>Oh-oh-oh </a:t>
            </a:r>
          </a:p>
          <a:p>
            <a:r>
              <a:rPr lang="en-GB" sz="2000" dirty="0">
                <a:latin typeface="Arial Rounded MT Bold" panose="020F0704030504030204" pitchFamily="34" charset="77"/>
              </a:rPr>
              <a:t>Oh-oh-oh </a:t>
            </a:r>
          </a:p>
          <a:p>
            <a:r>
              <a:rPr lang="en-GB" sz="2000" dirty="0">
                <a:latin typeface="Arial Rounded MT Bold" panose="020F0704030504030204" pitchFamily="34" charset="77"/>
              </a:rPr>
              <a:t>Oh-oh-oh </a:t>
            </a:r>
          </a:p>
          <a:p>
            <a:r>
              <a:rPr lang="en-GB" sz="2000" dirty="0">
                <a:latin typeface="Arial Rounded MT Bold" panose="020F0704030504030204" pitchFamily="34" charset="77"/>
              </a:rPr>
              <a:t>Oh-oh-oh </a:t>
            </a:r>
          </a:p>
          <a:p>
            <a:r>
              <a:rPr lang="en-GB" sz="2000" dirty="0">
                <a:latin typeface="Arial Rounded MT Bold" panose="020F0704030504030204" pitchFamily="34" charset="77"/>
              </a:rPr>
              <a:t>Oh-oh-oh </a:t>
            </a:r>
          </a:p>
          <a:p>
            <a:r>
              <a:rPr lang="en-GB" sz="2000" dirty="0">
                <a:latin typeface="Arial Rounded MT Bold" panose="020F0704030504030204" pitchFamily="34" charset="77"/>
              </a:rPr>
              <a:t>Oh-oh-oh </a:t>
            </a:r>
          </a:p>
        </p:txBody>
      </p:sp>
      <p:sp>
        <p:nvSpPr>
          <p:cNvPr id="5" name="Rectangle 4">
            <a:extLst>
              <a:ext uri="{FF2B5EF4-FFF2-40B4-BE49-F238E27FC236}">
                <a16:creationId xmlns:a16="http://schemas.microsoft.com/office/drawing/2014/main" id="{A472A93E-EC90-6148-8063-D39C05C019F4}"/>
              </a:ext>
            </a:extLst>
          </p:cNvPr>
          <p:cNvSpPr/>
          <p:nvPr/>
        </p:nvSpPr>
        <p:spPr>
          <a:xfrm>
            <a:off x="6995410" y="2321874"/>
            <a:ext cx="6096000" cy="1938992"/>
          </a:xfrm>
          <a:prstGeom prst="rect">
            <a:avLst/>
          </a:prstGeom>
        </p:spPr>
        <p:txBody>
          <a:bodyPr>
            <a:spAutoFit/>
          </a:bodyPr>
          <a:lstStyle/>
          <a:p>
            <a:r>
              <a:rPr lang="en-GB" sz="2000" dirty="0">
                <a:latin typeface="Arial Rounded MT Bold" panose="020F0704030504030204" pitchFamily="34" charset="77"/>
              </a:rPr>
              <a:t>I </a:t>
            </a:r>
            <a:r>
              <a:rPr lang="en-GB" sz="2000" dirty="0" err="1">
                <a:latin typeface="Arial Rounded MT Bold" panose="020F0704030504030204" pitchFamily="34" charset="77"/>
              </a:rPr>
              <a:t>wanna</a:t>
            </a:r>
            <a:r>
              <a:rPr lang="en-GB" sz="2000" dirty="0">
                <a:latin typeface="Arial Rounded MT Bold" panose="020F0704030504030204" pitchFamily="34" charset="77"/>
              </a:rPr>
              <a:t> sing, I </a:t>
            </a:r>
            <a:r>
              <a:rPr lang="en-GB" sz="2000" dirty="0" err="1">
                <a:latin typeface="Arial Rounded MT Bold" panose="020F0704030504030204" pitchFamily="34" charset="77"/>
              </a:rPr>
              <a:t>wanna</a:t>
            </a:r>
            <a:r>
              <a:rPr lang="en-GB" sz="2000" dirty="0">
                <a:latin typeface="Arial Rounded MT Bold" panose="020F0704030504030204" pitchFamily="34" charset="77"/>
              </a:rPr>
              <a:t> shout </a:t>
            </a:r>
          </a:p>
          <a:p>
            <a:r>
              <a:rPr lang="en-GB" sz="2000" dirty="0">
                <a:latin typeface="Arial Rounded MT Bold" panose="020F0704030504030204" pitchFamily="34" charset="77"/>
              </a:rPr>
              <a:t>I </a:t>
            </a:r>
            <a:r>
              <a:rPr lang="en-GB" sz="2000" dirty="0" err="1">
                <a:latin typeface="Arial Rounded MT Bold" panose="020F0704030504030204" pitchFamily="34" charset="77"/>
              </a:rPr>
              <a:t>wanna</a:t>
            </a:r>
            <a:r>
              <a:rPr lang="en-GB" sz="2000" dirty="0">
                <a:latin typeface="Arial Rounded MT Bold" panose="020F0704030504030204" pitchFamily="34" charset="77"/>
              </a:rPr>
              <a:t> scream till the words dry out </a:t>
            </a:r>
          </a:p>
          <a:p>
            <a:r>
              <a:rPr lang="en-GB" sz="2000" dirty="0">
                <a:latin typeface="Arial Rounded MT Bold" panose="020F0704030504030204" pitchFamily="34" charset="77"/>
              </a:rPr>
              <a:t>So put it in all of the papers, </a:t>
            </a:r>
          </a:p>
          <a:p>
            <a:r>
              <a:rPr lang="en-GB" sz="2000" dirty="0">
                <a:latin typeface="Arial Rounded MT Bold" panose="020F0704030504030204" pitchFamily="34" charset="77"/>
              </a:rPr>
              <a:t>I'm not afraid </a:t>
            </a:r>
          </a:p>
          <a:p>
            <a:r>
              <a:rPr lang="en-GB" sz="2000" dirty="0">
                <a:latin typeface="Arial Rounded MT Bold" panose="020F0704030504030204" pitchFamily="34" charset="77"/>
              </a:rPr>
              <a:t>They can read all about it </a:t>
            </a:r>
          </a:p>
          <a:p>
            <a:r>
              <a:rPr lang="en-GB" sz="2000" dirty="0">
                <a:latin typeface="Arial Rounded MT Bold" panose="020F0704030504030204" pitchFamily="34" charset="77"/>
              </a:rPr>
              <a:t>Read all about it oh </a:t>
            </a:r>
          </a:p>
        </p:txBody>
      </p:sp>
    </p:spTree>
    <p:extLst>
      <p:ext uri="{BB962C8B-B14F-4D97-AF65-F5344CB8AC3E}">
        <p14:creationId xmlns:p14="http://schemas.microsoft.com/office/powerpoint/2010/main" val="35719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B9955F-22B0-9942-B7D9-8528EC31C63A}"/>
              </a:ext>
            </a:extLst>
          </p:cNvPr>
          <p:cNvSpPr/>
          <p:nvPr/>
        </p:nvSpPr>
        <p:spPr>
          <a:xfrm>
            <a:off x="1217083" y="6347136"/>
            <a:ext cx="11870267" cy="369332"/>
          </a:xfrm>
          <a:prstGeom prst="rect">
            <a:avLst/>
          </a:prstGeom>
        </p:spPr>
        <p:txBody>
          <a:bodyPr wrap="square">
            <a:spAutoFit/>
          </a:bodyPr>
          <a:lstStyle/>
          <a:p>
            <a:r>
              <a:rPr lang="en-US" dirty="0">
                <a:latin typeface="Arial Rounded MT Bold" panose="020F0704030504030204" pitchFamily="34" charset="77"/>
                <a:hlinkClick r:id="rId3"/>
              </a:rPr>
              <a:t>https://www.youtube.com/watch?v=vaAVByGaON0&amp;list=RDvaAVByGaON0&amp;start_radio=1</a:t>
            </a:r>
            <a:r>
              <a:rPr lang="en-US" dirty="0">
                <a:latin typeface="Arial Rounded MT Bold" panose="020F0704030504030204" pitchFamily="34" charset="77"/>
              </a:rPr>
              <a:t> </a:t>
            </a:r>
          </a:p>
        </p:txBody>
      </p:sp>
      <p:pic>
        <p:nvPicPr>
          <p:cNvPr id="7" name="Picture 6">
            <a:hlinkClick r:id="rId3"/>
            <a:extLst>
              <a:ext uri="{FF2B5EF4-FFF2-40B4-BE49-F238E27FC236}">
                <a16:creationId xmlns:a16="http://schemas.microsoft.com/office/drawing/2014/main" id="{07F8E221-A213-D643-A431-5624504CE496}"/>
              </a:ext>
            </a:extLst>
          </p:cNvPr>
          <p:cNvPicPr>
            <a:picLocks noChangeAspect="1"/>
          </p:cNvPicPr>
          <p:nvPr/>
        </p:nvPicPr>
        <p:blipFill>
          <a:blip r:embed="rId4"/>
          <a:stretch>
            <a:fillRect/>
          </a:stretch>
        </p:blipFill>
        <p:spPr>
          <a:xfrm>
            <a:off x="2049839" y="305706"/>
            <a:ext cx="7992231" cy="5948683"/>
          </a:xfrm>
          <a:prstGeom prst="rect">
            <a:avLst/>
          </a:prstGeom>
        </p:spPr>
      </p:pic>
    </p:spTree>
    <p:extLst>
      <p:ext uri="{BB962C8B-B14F-4D97-AF65-F5344CB8AC3E}">
        <p14:creationId xmlns:p14="http://schemas.microsoft.com/office/powerpoint/2010/main" val="1081137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4877BB-08BC-7F42-84AC-C30D9711914B}"/>
              </a:ext>
            </a:extLst>
          </p:cNvPr>
          <p:cNvSpPr txBox="1"/>
          <p:nvPr/>
        </p:nvSpPr>
        <p:spPr>
          <a:xfrm>
            <a:off x="0" y="1160480"/>
            <a:ext cx="11774905" cy="4247317"/>
          </a:xfrm>
          <a:prstGeom prst="rect">
            <a:avLst/>
          </a:prstGeom>
          <a:noFill/>
        </p:spPr>
        <p:txBody>
          <a:bodyPr wrap="square" rtlCol="0">
            <a:spAutoFit/>
          </a:bodyPr>
          <a:lstStyle/>
          <a:p>
            <a:pPr marL="342900" indent="-342900" fontAlgn="base">
              <a:buFont typeface="+mj-lt"/>
              <a:buAutoNum type="arabicPeriod"/>
            </a:pPr>
            <a:r>
              <a:rPr lang="en-GB" dirty="0">
                <a:latin typeface="Arial Rounded MT Bold" panose="020F0704030504030204" pitchFamily="34" charset="0"/>
              </a:rPr>
              <a:t>'You've got the words to change a nation' - what does the writer mean by this phrase?</a:t>
            </a:r>
          </a:p>
          <a:p>
            <a:pPr marL="342900" indent="-342900" fontAlgn="base">
              <a:buFont typeface="+mj-lt"/>
              <a:buAutoNum type="arabicPeriod"/>
            </a:pPr>
            <a:endParaRPr lang="en-GB" dirty="0">
              <a:latin typeface="Arial Rounded MT Bold" panose="020F0704030504030204" pitchFamily="34" charset="0"/>
            </a:endParaRPr>
          </a:p>
          <a:p>
            <a:pPr marL="342900" indent="-342900">
              <a:buFont typeface="+mj-lt"/>
              <a:buAutoNum type="arabicPeriod"/>
            </a:pPr>
            <a:r>
              <a:rPr lang="en-GB" dirty="0">
                <a:latin typeface="Arial Rounded MT Bold" panose="020F0704030504030204" pitchFamily="34" charset="0"/>
              </a:rPr>
              <a:t>What does it mean if you are 'biting your tongue’? </a:t>
            </a:r>
            <a:r>
              <a:rPr lang="en-GB" dirty="0">
                <a:latin typeface="Arial Rounded MT Bold" panose="020F0704030504030204" pitchFamily="34" charset="77"/>
              </a:rPr>
              <a:t>In two sentences, summarise the events of this chapter.</a:t>
            </a:r>
          </a:p>
          <a:p>
            <a:pPr marL="342900" indent="-342900">
              <a:buFont typeface="+mj-lt"/>
              <a:buAutoNum type="arabicPeriod"/>
            </a:pPr>
            <a:endParaRPr lang="en-GB" dirty="0">
              <a:latin typeface="Arial Rounded MT Bold" panose="020F0704030504030204" pitchFamily="34" charset="77"/>
            </a:endParaRPr>
          </a:p>
          <a:p>
            <a:pPr marL="342900" indent="-342900">
              <a:buFont typeface="+mj-lt"/>
              <a:buAutoNum type="arabicPeriod"/>
            </a:pPr>
            <a:r>
              <a:rPr lang="en-GB" dirty="0">
                <a:latin typeface="Arial Rounded MT Bold" panose="020F0704030504030204" pitchFamily="34" charset="0"/>
              </a:rPr>
              <a:t>How have some people spent their lifetime?</a:t>
            </a:r>
          </a:p>
          <a:p>
            <a:pPr marL="342900" indent="-342900">
              <a:buFont typeface="+mj-lt"/>
              <a:buAutoNum type="arabicPeriod"/>
            </a:pPr>
            <a:endParaRPr lang="en-GB" dirty="0">
              <a:latin typeface="Arial Rounded MT Bold" panose="020F0704030504030204" pitchFamily="34" charset="0"/>
            </a:endParaRPr>
          </a:p>
          <a:p>
            <a:pPr marL="342900" indent="-342900" fontAlgn="base">
              <a:buFont typeface="+mj-lt"/>
              <a:buAutoNum type="arabicPeriod"/>
            </a:pPr>
            <a:r>
              <a:rPr lang="en-GB" dirty="0">
                <a:latin typeface="Arial Rounded MT Bold" panose="020F0704030504030204" pitchFamily="34" charset="0"/>
              </a:rPr>
              <a:t>In the song, the singer appears to be singing to someone. In the first stanza, what does the singer say their problem is? </a:t>
            </a:r>
          </a:p>
          <a:p>
            <a:pPr marL="342900" indent="-342900" fontAlgn="base">
              <a:buFont typeface="+mj-lt"/>
              <a:buAutoNum type="arabicPeriod"/>
            </a:pPr>
            <a:endParaRPr lang="en-GB" dirty="0">
              <a:latin typeface="Arial Rounded MT Bold" panose="020F0704030504030204" pitchFamily="34" charset="0"/>
            </a:endParaRPr>
          </a:p>
          <a:p>
            <a:pPr marL="342900" indent="-342900" fontAlgn="base">
              <a:buFont typeface="+mj-lt"/>
              <a:buAutoNum type="arabicPeriod"/>
            </a:pPr>
            <a:r>
              <a:rPr lang="en-GB" dirty="0">
                <a:latin typeface="Arial Rounded MT Bold" panose="020F0704030504030204" pitchFamily="34" charset="0"/>
              </a:rPr>
              <a:t>Find and copy one word that means 'to be controlled’. </a:t>
            </a:r>
          </a:p>
          <a:p>
            <a:pPr marL="342900" indent="-342900" fontAlgn="base">
              <a:buFont typeface="+mj-lt"/>
              <a:buAutoNum type="arabicPeriod"/>
            </a:pPr>
            <a:endParaRPr lang="en-GB" dirty="0">
              <a:latin typeface="Arial Rounded MT Bold" panose="020F0704030504030204" pitchFamily="34" charset="0"/>
            </a:endParaRPr>
          </a:p>
          <a:p>
            <a:pPr marL="342900" indent="-342900" fontAlgn="base">
              <a:buFont typeface="+mj-lt"/>
              <a:buAutoNum type="arabicPeriod"/>
            </a:pPr>
            <a:r>
              <a:rPr lang="en-GB" dirty="0">
                <a:latin typeface="Arial Rounded MT Bold" panose="020F0704030504030204" pitchFamily="34" charset="0"/>
              </a:rPr>
              <a:t>Do you think that this song has a message? If so, what is it?</a:t>
            </a:r>
          </a:p>
          <a:p>
            <a:pPr marL="342900" indent="-342900" fontAlgn="base">
              <a:buFont typeface="+mj-lt"/>
              <a:buAutoNum type="arabicPeriod"/>
            </a:pPr>
            <a:endParaRPr lang="en-GB" dirty="0">
              <a:latin typeface="Arial Rounded MT Bold" panose="020F0704030504030204" pitchFamily="34" charset="0"/>
            </a:endParaRPr>
          </a:p>
          <a:p>
            <a:pPr marL="342900" indent="-342900" fontAlgn="base">
              <a:buFont typeface="+mj-lt"/>
              <a:buAutoNum type="arabicPeriod"/>
            </a:pPr>
            <a:r>
              <a:rPr lang="en-GB" dirty="0">
                <a:latin typeface="Arial Rounded MT Bold" panose="020F0704030504030204" pitchFamily="34" charset="0"/>
              </a:rPr>
              <a:t>What is a key theme of this song? Explain your reasons.</a:t>
            </a:r>
          </a:p>
        </p:txBody>
      </p:sp>
      <p:sp>
        <p:nvSpPr>
          <p:cNvPr id="6" name="TextBox 5">
            <a:extLst>
              <a:ext uri="{FF2B5EF4-FFF2-40B4-BE49-F238E27FC236}">
                <a16:creationId xmlns:a16="http://schemas.microsoft.com/office/drawing/2014/main" id="{FBCAE1DF-59C8-CC4B-B442-BEE74FC38886}"/>
              </a:ext>
            </a:extLst>
          </p:cNvPr>
          <p:cNvSpPr txBox="1"/>
          <p:nvPr/>
        </p:nvSpPr>
        <p:spPr>
          <a:xfrm>
            <a:off x="2101515" y="96252"/>
            <a:ext cx="7571873" cy="646331"/>
          </a:xfrm>
          <a:prstGeom prst="rect">
            <a:avLst/>
          </a:prstGeom>
          <a:noFill/>
        </p:spPr>
        <p:txBody>
          <a:bodyPr wrap="square" rtlCol="0">
            <a:spAutoFit/>
          </a:bodyPr>
          <a:lstStyle/>
          <a:p>
            <a:pPr algn="ctr"/>
            <a:r>
              <a:rPr lang="en-US" sz="3600" dirty="0">
                <a:solidFill>
                  <a:srgbClr val="0070C0"/>
                </a:solidFill>
                <a:latin typeface="Arial Rounded MT Bold" panose="020F0704030504030204" pitchFamily="34" charset="77"/>
              </a:rPr>
              <a:t>Read All About It</a:t>
            </a:r>
          </a:p>
        </p:txBody>
      </p:sp>
    </p:spTree>
    <p:extLst>
      <p:ext uri="{BB962C8B-B14F-4D97-AF65-F5344CB8AC3E}">
        <p14:creationId xmlns:p14="http://schemas.microsoft.com/office/powerpoint/2010/main" val="3645467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4877BB-08BC-7F42-84AC-C30D9711914B}"/>
              </a:ext>
            </a:extLst>
          </p:cNvPr>
          <p:cNvSpPr txBox="1"/>
          <p:nvPr/>
        </p:nvSpPr>
        <p:spPr>
          <a:xfrm>
            <a:off x="0" y="1160480"/>
            <a:ext cx="11774905" cy="5078313"/>
          </a:xfrm>
          <a:prstGeom prst="rect">
            <a:avLst/>
          </a:prstGeom>
          <a:noFill/>
        </p:spPr>
        <p:txBody>
          <a:bodyPr wrap="square" rtlCol="0">
            <a:spAutoFit/>
          </a:bodyPr>
          <a:lstStyle/>
          <a:p>
            <a:pPr fontAlgn="base"/>
            <a:r>
              <a:rPr lang="en-GB" dirty="0">
                <a:latin typeface="Arial Rounded MT Bold" panose="020F0704030504030204" pitchFamily="34" charset="0"/>
              </a:rPr>
              <a:t>1. 'You've got the words to change a nation' - what does the writer mean by this phrase?</a:t>
            </a:r>
          </a:p>
          <a:p>
            <a:pPr fontAlgn="base"/>
            <a:r>
              <a:rPr lang="en-GB" dirty="0">
                <a:solidFill>
                  <a:srgbClr val="0070C0"/>
                </a:solidFill>
                <a:latin typeface="Arial Rounded MT Bold" panose="020F0704030504030204" pitchFamily="34" charset="0"/>
              </a:rPr>
              <a:t>Several answers accepted. E.g. You have the ability to make a difference in the world.</a:t>
            </a:r>
          </a:p>
          <a:p>
            <a:r>
              <a:rPr lang="en-GB" dirty="0">
                <a:latin typeface="Arial Rounded MT Bold" panose="020F0704030504030204" pitchFamily="34" charset="0"/>
              </a:rPr>
              <a:t>2. What does it mean if you are 'biting your tongue’? </a:t>
            </a:r>
          </a:p>
          <a:p>
            <a:r>
              <a:rPr lang="en-GB" dirty="0">
                <a:solidFill>
                  <a:srgbClr val="0070C0"/>
                </a:solidFill>
                <a:latin typeface="Arial Rounded MT Bold" panose="020F0704030504030204" pitchFamily="34" charset="0"/>
              </a:rPr>
              <a:t>To stop yourself from saying something you would really like to say.</a:t>
            </a:r>
            <a:endParaRPr lang="en-GB" dirty="0">
              <a:solidFill>
                <a:srgbClr val="0070C0"/>
              </a:solidFill>
              <a:latin typeface="Arial Rounded MT Bold" panose="020F0704030504030204" pitchFamily="34" charset="77"/>
            </a:endParaRPr>
          </a:p>
          <a:p>
            <a:r>
              <a:rPr lang="en-GB" dirty="0">
                <a:latin typeface="Arial Rounded MT Bold" panose="020F0704030504030204" pitchFamily="34" charset="0"/>
              </a:rPr>
              <a:t>3. How have some people spent their lifetime?</a:t>
            </a:r>
          </a:p>
          <a:p>
            <a:r>
              <a:rPr lang="en-GB" dirty="0">
                <a:solidFill>
                  <a:srgbClr val="0070C0"/>
                </a:solidFill>
                <a:latin typeface="Arial Rounded MT Bold" panose="020F0704030504030204" pitchFamily="34" charset="0"/>
              </a:rPr>
              <a:t>Stuck in silence</a:t>
            </a:r>
          </a:p>
          <a:p>
            <a:pPr fontAlgn="base"/>
            <a:r>
              <a:rPr lang="en-GB" dirty="0">
                <a:latin typeface="Arial Rounded MT Bold" panose="020F0704030504030204" pitchFamily="34" charset="0"/>
              </a:rPr>
              <a:t>4. In the song, the singer appears to be singing to someone. In the first stanza, what does the singer say their problem is? </a:t>
            </a:r>
          </a:p>
          <a:p>
            <a:pPr fontAlgn="base"/>
            <a:r>
              <a:rPr lang="en-GB" dirty="0">
                <a:solidFill>
                  <a:srgbClr val="0070C0"/>
                </a:solidFill>
                <a:latin typeface="Arial Rounded MT Bold" panose="020F0704030504030204" pitchFamily="34" charset="0"/>
              </a:rPr>
              <a:t>If people don’t vocalise their thoughts/problems, people won’t know about it/nothing will change.</a:t>
            </a:r>
          </a:p>
          <a:p>
            <a:pPr fontAlgn="base"/>
            <a:r>
              <a:rPr lang="en-GB" dirty="0">
                <a:latin typeface="Arial Rounded MT Bold" panose="020F0704030504030204" pitchFamily="34" charset="0"/>
              </a:rPr>
              <a:t>5. Find and copy one word that means 'to be controlled’. </a:t>
            </a:r>
          </a:p>
          <a:p>
            <a:pPr fontAlgn="base"/>
            <a:r>
              <a:rPr lang="en-GB" dirty="0">
                <a:solidFill>
                  <a:srgbClr val="0070C0"/>
                </a:solidFill>
                <a:latin typeface="Arial Rounded MT Bold" panose="020F0704030504030204" pitchFamily="34" charset="0"/>
              </a:rPr>
              <a:t>tamed</a:t>
            </a:r>
          </a:p>
          <a:p>
            <a:pPr fontAlgn="base"/>
            <a:r>
              <a:rPr lang="en-GB" dirty="0">
                <a:latin typeface="Arial Rounded MT Bold" panose="020F0704030504030204" pitchFamily="34" charset="0"/>
              </a:rPr>
              <a:t>6. Do you think that this song has a message? If so, what is it?</a:t>
            </a:r>
          </a:p>
          <a:p>
            <a:pPr fontAlgn="base"/>
            <a:r>
              <a:rPr lang="en-GB" dirty="0">
                <a:solidFill>
                  <a:srgbClr val="0070C0"/>
                </a:solidFill>
                <a:latin typeface="Arial Rounded MT Bold" panose="020F0704030504030204" pitchFamily="34" charset="0"/>
              </a:rPr>
              <a:t>Several answers accepted. E.g. Yes. I think the message is for people to speak up and stand up for what they believe in so that the world can become a better place.</a:t>
            </a:r>
          </a:p>
          <a:p>
            <a:pPr fontAlgn="base"/>
            <a:r>
              <a:rPr lang="en-GB" dirty="0">
                <a:latin typeface="Arial Rounded MT Bold" panose="020F0704030504030204" pitchFamily="34" charset="0"/>
              </a:rPr>
              <a:t>7. What is a key theme of this song? Explain your reasons.</a:t>
            </a:r>
          </a:p>
          <a:p>
            <a:pPr fontAlgn="base"/>
            <a:r>
              <a:rPr lang="en-GB" dirty="0">
                <a:solidFill>
                  <a:srgbClr val="0070C0"/>
                </a:solidFill>
                <a:latin typeface="Arial Rounded MT Bold" panose="020F0704030504030204" pitchFamily="34" charset="0"/>
              </a:rPr>
              <a:t>Several answers accepted. E.g. Freedom could be a key theme as it continuously address the need for freedom of speech/the freedom to say how you feel in order to change what you are unhappy with. It suggests that there has been unfair situations and people deserve more freedom and equality.</a:t>
            </a:r>
          </a:p>
        </p:txBody>
      </p:sp>
      <p:sp>
        <p:nvSpPr>
          <p:cNvPr id="6" name="TextBox 5">
            <a:extLst>
              <a:ext uri="{FF2B5EF4-FFF2-40B4-BE49-F238E27FC236}">
                <a16:creationId xmlns:a16="http://schemas.microsoft.com/office/drawing/2014/main" id="{FBCAE1DF-59C8-CC4B-B442-BEE74FC38886}"/>
              </a:ext>
            </a:extLst>
          </p:cNvPr>
          <p:cNvSpPr txBox="1"/>
          <p:nvPr/>
        </p:nvSpPr>
        <p:spPr>
          <a:xfrm>
            <a:off x="2101515" y="96252"/>
            <a:ext cx="7571873" cy="646331"/>
          </a:xfrm>
          <a:prstGeom prst="rect">
            <a:avLst/>
          </a:prstGeom>
          <a:noFill/>
        </p:spPr>
        <p:txBody>
          <a:bodyPr wrap="square" rtlCol="0">
            <a:spAutoFit/>
          </a:bodyPr>
          <a:lstStyle/>
          <a:p>
            <a:pPr algn="ctr"/>
            <a:r>
              <a:rPr lang="en-US" sz="3600" dirty="0">
                <a:solidFill>
                  <a:srgbClr val="0070C0"/>
                </a:solidFill>
                <a:latin typeface="Arial Rounded MT Bold" panose="020F0704030504030204" pitchFamily="34" charset="77"/>
              </a:rPr>
              <a:t>Read All About It – Answers </a:t>
            </a:r>
          </a:p>
        </p:txBody>
      </p:sp>
    </p:spTree>
    <p:extLst>
      <p:ext uri="{BB962C8B-B14F-4D97-AF65-F5344CB8AC3E}">
        <p14:creationId xmlns:p14="http://schemas.microsoft.com/office/powerpoint/2010/main" val="38793176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674</Words>
  <Application>Microsoft Office PowerPoint</Application>
  <PresentationFormat>Widescreen</PresentationFormat>
  <Paragraphs>125</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Rounded MT Bold</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Abigail Nicholls</cp:lastModifiedBy>
  <cp:revision>6</cp:revision>
  <dcterms:created xsi:type="dcterms:W3CDTF">2020-06-22T19:58:37Z</dcterms:created>
  <dcterms:modified xsi:type="dcterms:W3CDTF">2020-06-23T14:37:08Z</dcterms:modified>
</cp:coreProperties>
</file>