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/>
              <a:t>Year 2–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2 – investigating vertical lines of symmetry.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03299F36-7E58-4FA5-A100-DF31659D1C96}"/>
              </a:ext>
            </a:extLst>
          </p:cNvPr>
          <p:cNvSpPr txBox="1">
            <a:spLocks/>
          </p:cNvSpPr>
          <p:nvPr/>
        </p:nvSpPr>
        <p:spPr>
          <a:xfrm>
            <a:off x="3382271" y="219166"/>
            <a:ext cx="6831673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Recap – can you name all these shapes?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D6CE02D-C6A2-4337-A05B-8330AE6B695D}"/>
              </a:ext>
            </a:extLst>
          </p:cNvPr>
          <p:cNvSpPr/>
          <p:nvPr/>
        </p:nvSpPr>
        <p:spPr>
          <a:xfrm>
            <a:off x="1391478" y="1961322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3AE73B-7C4B-4F00-ABDC-F64688D625A0}"/>
              </a:ext>
            </a:extLst>
          </p:cNvPr>
          <p:cNvSpPr/>
          <p:nvPr/>
        </p:nvSpPr>
        <p:spPr>
          <a:xfrm>
            <a:off x="6545381" y="1895061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235D81C0-3CB5-4DC5-870D-BE767DD3FA50}"/>
              </a:ext>
            </a:extLst>
          </p:cNvPr>
          <p:cNvSpPr/>
          <p:nvPr/>
        </p:nvSpPr>
        <p:spPr>
          <a:xfrm>
            <a:off x="3707163" y="1895061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C2B913-7383-48F2-86ED-7E11C88FA0D9}"/>
              </a:ext>
            </a:extLst>
          </p:cNvPr>
          <p:cNvSpPr/>
          <p:nvPr/>
        </p:nvSpPr>
        <p:spPr>
          <a:xfrm>
            <a:off x="9237295" y="1901687"/>
            <a:ext cx="176253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AAA2B918-9A97-4CBB-9547-E6C1850684E3}"/>
              </a:ext>
            </a:extLst>
          </p:cNvPr>
          <p:cNvSpPr/>
          <p:nvPr/>
        </p:nvSpPr>
        <p:spPr>
          <a:xfrm>
            <a:off x="1345758" y="4081670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7C969E05-D933-4B22-9C6F-8A9EC654AF16}"/>
              </a:ext>
            </a:extLst>
          </p:cNvPr>
          <p:cNvSpPr/>
          <p:nvPr/>
        </p:nvSpPr>
        <p:spPr>
          <a:xfrm>
            <a:off x="4021640" y="4081670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Heptagon 9">
            <a:extLst>
              <a:ext uri="{FF2B5EF4-FFF2-40B4-BE49-F238E27FC236}">
                <a16:creationId xmlns:a16="http://schemas.microsoft.com/office/drawing/2014/main" id="{405DE445-4A56-4112-941C-BA07EF1DF725}"/>
              </a:ext>
            </a:extLst>
          </p:cNvPr>
          <p:cNvSpPr/>
          <p:nvPr/>
        </p:nvSpPr>
        <p:spPr>
          <a:xfrm>
            <a:off x="6798107" y="4048540"/>
            <a:ext cx="914400" cy="914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ctagon 10">
            <a:extLst>
              <a:ext uri="{FF2B5EF4-FFF2-40B4-BE49-F238E27FC236}">
                <a16:creationId xmlns:a16="http://schemas.microsoft.com/office/drawing/2014/main" id="{08650D59-0288-4D8F-BE73-0C57D716F27D}"/>
              </a:ext>
            </a:extLst>
          </p:cNvPr>
          <p:cNvSpPr/>
          <p:nvPr/>
        </p:nvSpPr>
        <p:spPr>
          <a:xfrm>
            <a:off x="9661363" y="4048540"/>
            <a:ext cx="914400" cy="9144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4FA5C5-F7DF-46D7-BE85-7FA37583196A}"/>
              </a:ext>
            </a:extLst>
          </p:cNvPr>
          <p:cNvSpPr txBox="1"/>
          <p:nvPr/>
        </p:nvSpPr>
        <p:spPr>
          <a:xfrm>
            <a:off x="1477133" y="3059668"/>
            <a:ext cx="697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circle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AA0048-9A57-4A08-B551-F9AE3F332905}"/>
              </a:ext>
            </a:extLst>
          </p:cNvPr>
          <p:cNvSpPr txBox="1"/>
          <p:nvPr/>
        </p:nvSpPr>
        <p:spPr>
          <a:xfrm>
            <a:off x="3888830" y="3110228"/>
            <a:ext cx="917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triangle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06F90D-3A2E-4EB2-A1CD-31475005F40B}"/>
              </a:ext>
            </a:extLst>
          </p:cNvPr>
          <p:cNvSpPr txBox="1"/>
          <p:nvPr/>
        </p:nvSpPr>
        <p:spPr>
          <a:xfrm>
            <a:off x="6572336" y="3160788"/>
            <a:ext cx="855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square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162D24F-B750-4DA9-8975-BE650651FF2D}"/>
              </a:ext>
            </a:extLst>
          </p:cNvPr>
          <p:cNvSpPr txBox="1"/>
          <p:nvPr/>
        </p:nvSpPr>
        <p:spPr>
          <a:xfrm>
            <a:off x="9516574" y="3160788"/>
            <a:ext cx="1091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rectangle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267D34-E2EE-43AD-8525-C98728A04CBD}"/>
              </a:ext>
            </a:extLst>
          </p:cNvPr>
          <p:cNvSpPr txBox="1"/>
          <p:nvPr/>
        </p:nvSpPr>
        <p:spPr>
          <a:xfrm>
            <a:off x="1477133" y="5279408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pentagon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F170E9-2A15-42A0-8F2A-2FFE7B3363FC}"/>
              </a:ext>
            </a:extLst>
          </p:cNvPr>
          <p:cNvSpPr txBox="1"/>
          <p:nvPr/>
        </p:nvSpPr>
        <p:spPr>
          <a:xfrm>
            <a:off x="4070497" y="5401062"/>
            <a:ext cx="100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hexagon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A96754-52D0-4E41-B932-38572523DC6C}"/>
              </a:ext>
            </a:extLst>
          </p:cNvPr>
          <p:cNvSpPr txBox="1"/>
          <p:nvPr/>
        </p:nvSpPr>
        <p:spPr>
          <a:xfrm>
            <a:off x="6906622" y="5481360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heptagon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B68FD2-A136-421E-A97D-744A86068018}"/>
              </a:ext>
            </a:extLst>
          </p:cNvPr>
          <p:cNvSpPr txBox="1"/>
          <p:nvPr/>
        </p:nvSpPr>
        <p:spPr>
          <a:xfrm>
            <a:off x="9839783" y="5518668"/>
            <a:ext cx="960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octogen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83B5B5-0830-46D8-9224-C59EEF417298}"/>
              </a:ext>
            </a:extLst>
          </p:cNvPr>
          <p:cNvSpPr txBox="1"/>
          <p:nvPr/>
        </p:nvSpPr>
        <p:spPr>
          <a:xfrm>
            <a:off x="1477133" y="6199569"/>
            <a:ext cx="10449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Can you say how many sides and vertices they each have? </a:t>
            </a:r>
          </a:p>
        </p:txBody>
      </p:sp>
    </p:spTree>
    <p:extLst>
      <p:ext uri="{BB962C8B-B14F-4D97-AF65-F5344CB8AC3E}">
        <p14:creationId xmlns:p14="http://schemas.microsoft.com/office/powerpoint/2010/main" val="91922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7D5D53EC-2084-4A4A-A64F-93EB81167B64}"/>
              </a:ext>
            </a:extLst>
          </p:cNvPr>
          <p:cNvSpPr txBox="1">
            <a:spLocks/>
          </p:cNvSpPr>
          <p:nvPr/>
        </p:nvSpPr>
        <p:spPr>
          <a:xfrm>
            <a:off x="1205949" y="219166"/>
            <a:ext cx="10588486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Today we are learning to find </a:t>
            </a:r>
            <a:r>
              <a:rPr lang="en-GB" sz="3200" dirty="0">
                <a:solidFill>
                  <a:srgbClr val="FF0000"/>
                </a:solidFill>
              </a:rPr>
              <a:t>vertical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7030A0"/>
                </a:solidFill>
              </a:rPr>
              <a:t>lines of symmetry</a:t>
            </a:r>
            <a:r>
              <a:rPr lang="en-GB" sz="3200" dirty="0"/>
              <a:t>.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027EC297-DA3D-4E83-83E9-3A6B86F6CB73}"/>
              </a:ext>
            </a:extLst>
          </p:cNvPr>
          <p:cNvCxnSpPr/>
          <p:nvPr/>
        </p:nvCxnSpPr>
        <p:spPr>
          <a:xfrm flipH="1">
            <a:off x="2001078" y="1126435"/>
            <a:ext cx="5274365" cy="86139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0990B149-82A0-4646-911F-58634474E158}"/>
              </a:ext>
            </a:extLst>
          </p:cNvPr>
          <p:cNvSpPr txBox="1"/>
          <p:nvPr/>
        </p:nvSpPr>
        <p:spPr>
          <a:xfrm>
            <a:off x="1020417" y="2160104"/>
            <a:ext cx="4386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 vertical line is a straight line that goes from the top to the bottom.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9F05BAB-32FD-40F5-813D-C70EFD1A41DA}"/>
              </a:ext>
            </a:extLst>
          </p:cNvPr>
          <p:cNvCxnSpPr/>
          <p:nvPr/>
        </p:nvCxnSpPr>
        <p:spPr>
          <a:xfrm>
            <a:off x="3220278" y="3429000"/>
            <a:ext cx="0" cy="26272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547A863-DCC5-4B81-B7D0-B39D45C55990}"/>
              </a:ext>
            </a:extLst>
          </p:cNvPr>
          <p:cNvCxnSpPr>
            <a:cxnSpLocks/>
          </p:cNvCxnSpPr>
          <p:nvPr/>
        </p:nvCxnSpPr>
        <p:spPr>
          <a:xfrm flipH="1">
            <a:off x="9912625" y="1057868"/>
            <a:ext cx="1" cy="92995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AF70AAC-E27F-4C03-8DC2-DA53E866238B}"/>
              </a:ext>
            </a:extLst>
          </p:cNvPr>
          <p:cNvSpPr txBox="1"/>
          <p:nvPr/>
        </p:nvSpPr>
        <p:spPr>
          <a:xfrm>
            <a:off x="7275443" y="2445026"/>
            <a:ext cx="4386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An imaginary line where you fold the shape in half and both halves match exactly. </a:t>
            </a:r>
          </a:p>
        </p:txBody>
      </p:sp>
    </p:spTree>
    <p:extLst>
      <p:ext uri="{BB962C8B-B14F-4D97-AF65-F5344CB8AC3E}">
        <p14:creationId xmlns:p14="http://schemas.microsoft.com/office/powerpoint/2010/main" val="2570987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634AEC54-E6DE-4E46-A6E6-E93952FC5187}"/>
              </a:ext>
            </a:extLst>
          </p:cNvPr>
          <p:cNvSpPr txBox="1">
            <a:spLocks/>
          </p:cNvSpPr>
          <p:nvPr/>
        </p:nvSpPr>
        <p:spPr>
          <a:xfrm>
            <a:off x="1205949" y="219166"/>
            <a:ext cx="10588486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Do these shapes have a vertical line of symmetry?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28D3D30D-99DB-4437-9091-5C64FF33C4C3}"/>
              </a:ext>
            </a:extLst>
          </p:cNvPr>
          <p:cNvSpPr/>
          <p:nvPr/>
        </p:nvSpPr>
        <p:spPr>
          <a:xfrm>
            <a:off x="2120347" y="2673625"/>
            <a:ext cx="2239618" cy="225287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C439F6-31F5-4C05-AF15-3812E0B91384}"/>
              </a:ext>
            </a:extLst>
          </p:cNvPr>
          <p:cNvSpPr/>
          <p:nvPr/>
        </p:nvSpPr>
        <p:spPr>
          <a:xfrm>
            <a:off x="8163337" y="2766391"/>
            <a:ext cx="2239619" cy="20673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577CCB-2121-495C-8834-866084AAD82A}"/>
              </a:ext>
            </a:extLst>
          </p:cNvPr>
          <p:cNvSpPr txBox="1"/>
          <p:nvPr/>
        </p:nvSpPr>
        <p:spPr>
          <a:xfrm>
            <a:off x="1099930" y="1192696"/>
            <a:ext cx="1058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Look at the shape. Imagine folding the shape in half down the middle. Would both halves match exactly? 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00FAB6F-9B74-4F45-A84B-7F907BA17D50}"/>
              </a:ext>
            </a:extLst>
          </p:cNvPr>
          <p:cNvCxnSpPr>
            <a:cxnSpLocks/>
          </p:cNvCxnSpPr>
          <p:nvPr/>
        </p:nvCxnSpPr>
        <p:spPr>
          <a:xfrm>
            <a:off x="3233530" y="2398643"/>
            <a:ext cx="0" cy="291547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0F134E-8A2D-4767-97E5-84251042B5FB}"/>
              </a:ext>
            </a:extLst>
          </p:cNvPr>
          <p:cNvSpPr txBox="1"/>
          <p:nvPr/>
        </p:nvSpPr>
        <p:spPr>
          <a:xfrm>
            <a:off x="1417983" y="5314122"/>
            <a:ext cx="379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 – if I folded my shape in half down the line, both halves would match exactly.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165DD0-C71F-4DD3-B173-CAF7488DD1F3}"/>
              </a:ext>
            </a:extLst>
          </p:cNvPr>
          <p:cNvCxnSpPr>
            <a:cxnSpLocks/>
          </p:cNvCxnSpPr>
          <p:nvPr/>
        </p:nvCxnSpPr>
        <p:spPr>
          <a:xfrm>
            <a:off x="9336156" y="2398643"/>
            <a:ext cx="0" cy="291547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F25745-6DD8-460B-89EE-B1CFA01C1C6C}"/>
              </a:ext>
            </a:extLst>
          </p:cNvPr>
          <p:cNvSpPr txBox="1"/>
          <p:nvPr/>
        </p:nvSpPr>
        <p:spPr>
          <a:xfrm>
            <a:off x="7388085" y="5426766"/>
            <a:ext cx="379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 – if I folded my shape in half down the line, both halves would match exactly. </a:t>
            </a:r>
          </a:p>
        </p:txBody>
      </p:sp>
    </p:spTree>
    <p:extLst>
      <p:ext uri="{BB962C8B-B14F-4D97-AF65-F5344CB8AC3E}">
        <p14:creationId xmlns:p14="http://schemas.microsoft.com/office/powerpoint/2010/main" val="294050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ctagon 7">
            <a:extLst>
              <a:ext uri="{FF2B5EF4-FFF2-40B4-BE49-F238E27FC236}">
                <a16:creationId xmlns:a16="http://schemas.microsoft.com/office/drawing/2014/main" id="{CFAE34BF-1395-4656-89DE-AB1ECD86B0C3}"/>
              </a:ext>
            </a:extLst>
          </p:cNvPr>
          <p:cNvSpPr/>
          <p:nvPr/>
        </p:nvSpPr>
        <p:spPr>
          <a:xfrm>
            <a:off x="8309168" y="2790511"/>
            <a:ext cx="2053975" cy="2080590"/>
          </a:xfrm>
          <a:prstGeom prst="oc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34AEC54-E6DE-4E46-A6E6-E93952FC5187}"/>
              </a:ext>
            </a:extLst>
          </p:cNvPr>
          <p:cNvSpPr txBox="1">
            <a:spLocks/>
          </p:cNvSpPr>
          <p:nvPr/>
        </p:nvSpPr>
        <p:spPr>
          <a:xfrm>
            <a:off x="1205949" y="219166"/>
            <a:ext cx="10588486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Do these shapes have a vertical line of symmetry?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577CCB-2121-495C-8834-866084AAD82A}"/>
              </a:ext>
            </a:extLst>
          </p:cNvPr>
          <p:cNvSpPr txBox="1"/>
          <p:nvPr/>
        </p:nvSpPr>
        <p:spPr>
          <a:xfrm>
            <a:off x="1099930" y="1192696"/>
            <a:ext cx="1058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Look at the shape. Imagine folding the shape in half down the middle. Would both halves match exactly?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0F134E-8A2D-4767-97E5-84251042B5FB}"/>
              </a:ext>
            </a:extLst>
          </p:cNvPr>
          <p:cNvSpPr txBox="1"/>
          <p:nvPr/>
        </p:nvSpPr>
        <p:spPr>
          <a:xfrm>
            <a:off x="1417983" y="5314122"/>
            <a:ext cx="379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 – if I folded my shape in half down the line, both halves would match exactly.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165DD0-C71F-4DD3-B173-CAF7488DD1F3}"/>
              </a:ext>
            </a:extLst>
          </p:cNvPr>
          <p:cNvCxnSpPr>
            <a:cxnSpLocks/>
          </p:cNvCxnSpPr>
          <p:nvPr/>
        </p:nvCxnSpPr>
        <p:spPr>
          <a:xfrm>
            <a:off x="9336156" y="2398643"/>
            <a:ext cx="0" cy="291547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F25745-6DD8-460B-89EE-B1CFA01C1C6C}"/>
              </a:ext>
            </a:extLst>
          </p:cNvPr>
          <p:cNvSpPr txBox="1"/>
          <p:nvPr/>
        </p:nvSpPr>
        <p:spPr>
          <a:xfrm>
            <a:off x="7388085" y="5426766"/>
            <a:ext cx="379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 – if I folded my shape in half down the line, both halves would match exactly. 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FABD9057-FE83-4771-9A1A-2F834AD3FE7A}"/>
              </a:ext>
            </a:extLst>
          </p:cNvPr>
          <p:cNvSpPr/>
          <p:nvPr/>
        </p:nvSpPr>
        <p:spPr>
          <a:xfrm>
            <a:off x="1974577" y="2976907"/>
            <a:ext cx="2517905" cy="2080590"/>
          </a:xfrm>
          <a:prstGeom prst="pent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00FAB6F-9B74-4F45-A84B-7F907BA17D50}"/>
              </a:ext>
            </a:extLst>
          </p:cNvPr>
          <p:cNvCxnSpPr>
            <a:cxnSpLocks/>
          </p:cNvCxnSpPr>
          <p:nvPr/>
        </p:nvCxnSpPr>
        <p:spPr>
          <a:xfrm>
            <a:off x="3233530" y="2398643"/>
            <a:ext cx="0" cy="291547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71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w: Right 3">
            <a:extLst>
              <a:ext uri="{FF2B5EF4-FFF2-40B4-BE49-F238E27FC236}">
                <a16:creationId xmlns:a16="http://schemas.microsoft.com/office/drawing/2014/main" id="{34A36FAB-0169-46AB-ACCA-7B7D8FE29CA7}"/>
              </a:ext>
            </a:extLst>
          </p:cNvPr>
          <p:cNvSpPr/>
          <p:nvPr/>
        </p:nvSpPr>
        <p:spPr>
          <a:xfrm>
            <a:off x="8077200" y="3134139"/>
            <a:ext cx="2411889" cy="1232452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L-Shape 2">
            <a:extLst>
              <a:ext uri="{FF2B5EF4-FFF2-40B4-BE49-F238E27FC236}">
                <a16:creationId xmlns:a16="http://schemas.microsoft.com/office/drawing/2014/main" id="{7C024BB2-E140-4E9C-B661-3FF68990C892}"/>
              </a:ext>
            </a:extLst>
          </p:cNvPr>
          <p:cNvSpPr/>
          <p:nvPr/>
        </p:nvSpPr>
        <p:spPr>
          <a:xfrm>
            <a:off x="2299269" y="2858146"/>
            <a:ext cx="1868522" cy="1987827"/>
          </a:xfrm>
          <a:prstGeom prst="corner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634AEC54-E6DE-4E46-A6E6-E93952FC5187}"/>
              </a:ext>
            </a:extLst>
          </p:cNvPr>
          <p:cNvSpPr txBox="1">
            <a:spLocks/>
          </p:cNvSpPr>
          <p:nvPr/>
        </p:nvSpPr>
        <p:spPr>
          <a:xfrm>
            <a:off x="1205949" y="219166"/>
            <a:ext cx="10588486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200" dirty="0"/>
              <a:t>Do these shapes have a vertical line of symmetry?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577CCB-2121-495C-8834-866084AAD82A}"/>
              </a:ext>
            </a:extLst>
          </p:cNvPr>
          <p:cNvSpPr txBox="1"/>
          <p:nvPr/>
        </p:nvSpPr>
        <p:spPr>
          <a:xfrm>
            <a:off x="1099930" y="1192696"/>
            <a:ext cx="1058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7030A0"/>
                </a:solidFill>
              </a:rPr>
              <a:t>Look at the shape. Imagine folding the shape in half down the middle. Would both halves match exactly?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0F134E-8A2D-4767-97E5-84251042B5FB}"/>
              </a:ext>
            </a:extLst>
          </p:cNvPr>
          <p:cNvSpPr txBox="1"/>
          <p:nvPr/>
        </p:nvSpPr>
        <p:spPr>
          <a:xfrm>
            <a:off x="1417983" y="5314122"/>
            <a:ext cx="379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No – if I folded my shape in half down the line, both halves would match exactly.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0165DD0-C71F-4DD3-B173-CAF7488DD1F3}"/>
              </a:ext>
            </a:extLst>
          </p:cNvPr>
          <p:cNvCxnSpPr>
            <a:cxnSpLocks/>
          </p:cNvCxnSpPr>
          <p:nvPr/>
        </p:nvCxnSpPr>
        <p:spPr>
          <a:xfrm>
            <a:off x="9336156" y="2398643"/>
            <a:ext cx="0" cy="291547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8F25745-6DD8-460B-89EE-B1CFA01C1C6C}"/>
              </a:ext>
            </a:extLst>
          </p:cNvPr>
          <p:cNvSpPr txBox="1"/>
          <p:nvPr/>
        </p:nvSpPr>
        <p:spPr>
          <a:xfrm>
            <a:off x="7388085" y="5426766"/>
            <a:ext cx="3790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Yes – if I folded my shape in half down the line, both halves would match exactly. 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00FAB6F-9B74-4F45-A84B-7F907BA17D50}"/>
              </a:ext>
            </a:extLst>
          </p:cNvPr>
          <p:cNvCxnSpPr>
            <a:cxnSpLocks/>
          </p:cNvCxnSpPr>
          <p:nvPr/>
        </p:nvCxnSpPr>
        <p:spPr>
          <a:xfrm>
            <a:off x="3233530" y="2398643"/>
            <a:ext cx="0" cy="2915479"/>
          </a:xfrm>
          <a:prstGeom prst="line">
            <a:avLst/>
          </a:prstGeom>
          <a:ln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484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216</TotalTime>
  <Words>292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Franklin Gothic Book</vt:lpstr>
      <vt:lpstr>Crop</vt:lpstr>
      <vt:lpstr>Year 2–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21</cp:revision>
  <dcterms:created xsi:type="dcterms:W3CDTF">2020-03-20T11:22:32Z</dcterms:created>
  <dcterms:modified xsi:type="dcterms:W3CDTF">2020-04-08T08:02:30Z</dcterms:modified>
</cp:coreProperties>
</file>