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95" r:id="rId2"/>
    <p:sldId id="329" r:id="rId3"/>
    <p:sldId id="389" r:id="rId4"/>
    <p:sldId id="390" r:id="rId5"/>
    <p:sldId id="388" r:id="rId6"/>
    <p:sldId id="345" r:id="rId7"/>
    <p:sldId id="359" r:id="rId8"/>
    <p:sldId id="368" r:id="rId9"/>
    <p:sldId id="369" r:id="rId10"/>
    <p:sldId id="370" r:id="rId11"/>
    <p:sldId id="391" r:id="rId12"/>
    <p:sldId id="372" r:id="rId13"/>
    <p:sldId id="355" r:id="rId14"/>
    <p:sldId id="385" r:id="rId15"/>
    <p:sldId id="3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8"/>
  </p:normalViewPr>
  <p:slideViewPr>
    <p:cSldViewPr snapToGrid="0" snapToObjects="1">
      <p:cViewPr varScale="1">
        <p:scale>
          <a:sx n="83" d="100"/>
          <a:sy n="83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four slides are some of the year 5/6 statutory words they are due to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9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8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3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string of letters that go at the end of a root word, changing or adding to its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Suffixes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show if a word is a noun, an adjective, an adverb or a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what happens to the last letter of each of these words, meaning that the root word slightly changes.</a:t>
            </a:r>
          </a:p>
          <a:p>
            <a:r>
              <a:rPr lang="en-GB" dirty="0"/>
              <a:t>E.g. Rely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 on with full trust or confidence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 - consistently good in quality or performance; able to be trusted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8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opportunity for children to use dictionary to identify definitions of unfamiliar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have the choice of completing a word search or crossword to consolidate their knowledge of the new spelling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opportunity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A time or set of circumstances which mean that it is possible to do something.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86414" y="609722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B9D5B-0A43-5F42-9469-A5E8DF78A151}"/>
              </a:ext>
            </a:extLst>
          </p:cNvPr>
          <p:cNvSpPr txBox="1">
            <a:spLocks/>
          </p:cNvSpPr>
          <p:nvPr/>
        </p:nvSpPr>
        <p:spPr>
          <a:xfrm>
            <a:off x="1081675" y="1166018"/>
            <a:ext cx="727191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600" dirty="0">
                <a:latin typeface="Arial Rounded MT Bold" panose="020F0704030504030204" pitchFamily="34" charset="77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7245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34384" y="609722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B9D5B-0A43-5F42-9469-A5E8DF78A151}"/>
              </a:ext>
            </a:extLst>
          </p:cNvPr>
          <p:cNvSpPr txBox="1">
            <a:spLocks/>
          </p:cNvSpPr>
          <p:nvPr/>
        </p:nvSpPr>
        <p:spPr>
          <a:xfrm>
            <a:off x="601225" y="1398493"/>
            <a:ext cx="727191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600" dirty="0">
                <a:latin typeface="Arial Rounded MT Bold" panose="020F0704030504030204" pitchFamily="34" charset="77"/>
              </a:rPr>
              <a:t>spread</a:t>
            </a:r>
          </a:p>
        </p:txBody>
      </p:sp>
    </p:spTree>
    <p:extLst>
      <p:ext uri="{BB962C8B-B14F-4D97-AF65-F5344CB8AC3E}">
        <p14:creationId xmlns:p14="http://schemas.microsoft.com/office/powerpoint/2010/main" val="31893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13" y="0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Sometimes, the root word changes before adding –able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812" y="1600200"/>
            <a:ext cx="9144188" cy="5257800"/>
          </a:xfrm>
        </p:spPr>
        <p:txBody>
          <a:bodyPr>
            <a:noAutofit/>
          </a:bodyPr>
          <a:lstStyle/>
          <a:p>
            <a:pPr lvl="0"/>
            <a:r>
              <a:rPr lang="en-GB" sz="5400" dirty="0">
                <a:latin typeface="SassoonCRInfant" panose="02010503020300020003" pitchFamily="2" charset="0"/>
              </a:rPr>
              <a:t>Forgive ________________ </a:t>
            </a:r>
          </a:p>
          <a:p>
            <a:pPr lvl="0"/>
            <a:r>
              <a:rPr lang="en-GB" sz="5400" dirty="0">
                <a:latin typeface="SassoonCRInfant" panose="02010503020300020003" pitchFamily="2" charset="0"/>
              </a:rPr>
              <a:t>Excite ________________</a:t>
            </a:r>
          </a:p>
          <a:p>
            <a:pPr lvl="0"/>
            <a:r>
              <a:rPr lang="en-GB" sz="5400" dirty="0">
                <a:latin typeface="SassoonCRInfant" panose="02010503020300020003" pitchFamily="2" charset="0"/>
              </a:rPr>
              <a:t>Rely ________________</a:t>
            </a:r>
          </a:p>
          <a:p>
            <a:pPr lvl="0"/>
            <a:r>
              <a:rPr lang="en-GB" sz="5400" dirty="0">
                <a:latin typeface="SassoonCRInfant" panose="02010503020300020003" pitchFamily="2" charset="0"/>
              </a:rPr>
              <a:t>Desire ________________</a:t>
            </a:r>
          </a:p>
          <a:p>
            <a:pPr lvl="0"/>
            <a:r>
              <a:rPr lang="en-GB" sz="5400" dirty="0">
                <a:latin typeface="SassoonCRInfant" panose="02010503020300020003" pitchFamily="2" charset="0"/>
              </a:rPr>
              <a:t>Response ________________</a:t>
            </a:r>
          </a:p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3078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72008"/>
            <a:ext cx="9161616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ible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8" y="879630"/>
            <a:ext cx="12068362" cy="6381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>
                <a:latin typeface="SassoonCRInfant" panose="02010503020300020003" pitchFamily="2" charset="0"/>
              </a:rPr>
              <a:t>-able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forgivable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comfortable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excitable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reliable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breakable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desirable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vegetable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spreadable _________________________________________________________________________________________</a:t>
            </a:r>
          </a:p>
          <a:p>
            <a:pPr marL="0" indent="0">
              <a:buNone/>
            </a:pPr>
            <a:endParaRPr lang="en-GB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u="sng" dirty="0">
                <a:latin typeface="SassoonCRInfant" panose="02010503020300020003" pitchFamily="2" charset="0"/>
              </a:rPr>
              <a:t>-</a:t>
            </a:r>
            <a:r>
              <a:rPr lang="en-GB" u="sng" dirty="0" err="1">
                <a:latin typeface="SassoonCRInfant" panose="02010503020300020003" pitchFamily="2" charset="0"/>
              </a:rPr>
              <a:t>ible</a:t>
            </a:r>
            <a:endParaRPr lang="en-GB" u="sng" dirty="0">
              <a:latin typeface="SassoonCRInfant" panose="02010503020300020003" pitchFamily="2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responsible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(</a:t>
            </a:r>
            <a:r>
              <a:rPr lang="en-GB" dirty="0" err="1">
                <a:latin typeface="SassoonCRInfant" panose="02010503020300020003" pitchFamily="2" charset="0"/>
              </a:rPr>
              <a:t>il</a:t>
            </a:r>
            <a:r>
              <a:rPr lang="en-GB" dirty="0">
                <a:latin typeface="SassoonCRInfant" panose="02010503020300020003" pitchFamily="2" charset="0"/>
              </a:rPr>
              <a:t>)legible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edible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irresistible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(</a:t>
            </a:r>
            <a:r>
              <a:rPr lang="en-GB" dirty="0" err="1">
                <a:latin typeface="SassoonCRInfant" panose="02010503020300020003" pitchFamily="2" charset="0"/>
              </a:rPr>
              <a:t>ir</a:t>
            </a:r>
            <a:r>
              <a:rPr lang="en-GB" dirty="0">
                <a:latin typeface="SassoonCRInfant" panose="02010503020300020003" pitchFamily="2" charset="0"/>
              </a:rPr>
              <a:t>)reversible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invincible _________________________________________________________________________________________</a:t>
            </a:r>
          </a:p>
          <a:p>
            <a:r>
              <a:rPr lang="en-GB" dirty="0">
                <a:latin typeface="SassoonCRInfant" panose="02010503020300020003" pitchFamily="2" charset="0"/>
              </a:rPr>
              <a:t>invisible 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2975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21017" r="36166" b="4460"/>
          <a:stretch/>
        </p:blipFill>
        <p:spPr bwMode="auto">
          <a:xfrm>
            <a:off x="1524000" y="-1"/>
            <a:ext cx="4716016" cy="68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31696" y="0"/>
            <a:ext cx="2736304" cy="6821774"/>
          </a:xfrm>
        </p:spPr>
        <p:txBody>
          <a:bodyPr>
            <a:normAutofit lnSpcReduction="10000"/>
          </a:bodyPr>
          <a:lstStyle/>
          <a:p>
            <a:pPr lvl="0"/>
            <a:endParaRPr lang="en-GB" dirty="0">
              <a:latin typeface="SassoonCRInfant" panose="02010503020300020003" pitchFamily="2" charset="0"/>
            </a:endParaRP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forgivable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comfortable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excitable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reliable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breakable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desirable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vegetable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spreadable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responsible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legible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edible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irresistible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reversible 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invincible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invisible</a:t>
            </a:r>
          </a:p>
          <a:p>
            <a:pPr lvl="0"/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0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253" r="42701" b="4003"/>
          <a:stretch/>
        </p:blipFill>
        <p:spPr bwMode="auto">
          <a:xfrm>
            <a:off x="1546156" y="93021"/>
            <a:ext cx="4915865" cy="674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r="56044" b="30081"/>
          <a:stretch/>
        </p:blipFill>
        <p:spPr bwMode="auto">
          <a:xfrm>
            <a:off x="6168008" y="4274335"/>
            <a:ext cx="4320480" cy="23760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032" y="9302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-</a:t>
            </a:r>
            <a:r>
              <a:rPr lang="en-GB" b="1" u="sng" dirty="0" err="1"/>
              <a:t>ible</a:t>
            </a:r>
            <a:r>
              <a:rPr lang="en-GB" b="1" u="sng" dirty="0"/>
              <a:t> and –able crossword</a:t>
            </a:r>
          </a:p>
        </p:txBody>
      </p:sp>
    </p:spTree>
    <p:extLst>
      <p:ext uri="{BB962C8B-B14F-4D97-AF65-F5344CB8AC3E}">
        <p14:creationId xmlns:p14="http://schemas.microsoft.com/office/powerpoint/2010/main" val="232003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prejudice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A negative opinion you have about somebody or something </a:t>
            </a:r>
            <a:r>
              <a:rPr lang="en-GB" sz="6000" b="1" i="1" dirty="0">
                <a:latin typeface="Arial Rounded MT Bold" panose="020F0704030504030204" pitchFamily="34" charset="0"/>
              </a:rPr>
              <a:t>before</a:t>
            </a:r>
            <a:r>
              <a:rPr lang="en-GB" sz="6000" dirty="0">
                <a:latin typeface="Arial Rounded MT Bold" panose="020F0704030504030204" pitchFamily="34" charset="0"/>
              </a:rPr>
              <a:t> you have the facts.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>
                <a:latin typeface="Arial Rounded MT Bold" panose="020F0704030504030204" pitchFamily="34" charset="0"/>
              </a:rPr>
              <a:t>privilege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Honour or big treat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profession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What you do for a living – your occupation or job.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end in the suffix ‘</a:t>
            </a:r>
            <a:r>
              <a:rPr lang="en-US" sz="4400" dirty="0" err="1">
                <a:latin typeface="Arial Rounded MT Bold" panose="020F0704030504030204" pitchFamily="34" charset="77"/>
              </a:rPr>
              <a:t>ible</a:t>
            </a:r>
            <a:r>
              <a:rPr lang="en-US" sz="4400" dirty="0">
                <a:latin typeface="Arial Rounded MT Bold" panose="020F0704030504030204" pitchFamily="34" charset="77"/>
              </a:rPr>
              <a:t>’ or ‘able’?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u="sng" dirty="0">
                <a:latin typeface="Arial Rounded MT Bold" panose="020F0704030504030204" pitchFamily="34" charset="77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77"/>
              </a:rPr>
              <a:t>ible</a:t>
            </a:r>
            <a:r>
              <a:rPr lang="en-GB" sz="4800" b="1" u="sng" dirty="0">
                <a:latin typeface="Arial Rounded MT Bold" panose="020F0704030504030204" pitchFamily="34" charset="77"/>
              </a:rPr>
              <a:t> and –able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879" y="692696"/>
            <a:ext cx="3828431" cy="6165304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GB" sz="2800" dirty="0">
              <a:latin typeface="Arial Rounded MT Bold" panose="020F0704030504030204" pitchFamily="34" charset="77"/>
            </a:endParaRP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forgivable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comfortable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excitable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reliable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breakable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desirable 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vegetable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spreadable</a:t>
            </a:r>
          </a:p>
          <a:p>
            <a:pPr lvl="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responsible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3350" y="20901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legible</a:t>
            </a:r>
          </a:p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edible </a:t>
            </a:r>
          </a:p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irresistible</a:t>
            </a:r>
          </a:p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(</a:t>
            </a:r>
            <a:r>
              <a:rPr lang="en-GB" sz="2800" dirty="0" err="1">
                <a:latin typeface="Arial Rounded MT Bold" panose="020F0704030504030204" pitchFamily="34" charset="77"/>
              </a:rPr>
              <a:t>ir</a:t>
            </a:r>
            <a:r>
              <a:rPr lang="en-GB" sz="2800" dirty="0">
                <a:latin typeface="Arial Rounded MT Bold" panose="020F0704030504030204" pitchFamily="34" charset="77"/>
              </a:rPr>
              <a:t>)reversible </a:t>
            </a:r>
          </a:p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invincible</a:t>
            </a:r>
          </a:p>
          <a:p>
            <a:pPr marL="457200" indent="-45720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Rounded MT Bold" panose="020F0704030504030204" pitchFamily="34" charset="77"/>
              </a:rPr>
              <a:t>invisible</a:t>
            </a:r>
          </a:p>
        </p:txBody>
      </p:sp>
    </p:spTree>
    <p:extLst>
      <p:ext uri="{BB962C8B-B14F-4D97-AF65-F5344CB8AC3E}">
        <p14:creationId xmlns:p14="http://schemas.microsoft.com/office/powerpoint/2010/main" val="31021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93" y="0"/>
            <a:ext cx="9134107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When is it –</a:t>
            </a:r>
            <a:r>
              <a:rPr lang="en-GB" dirty="0" err="1">
                <a:latin typeface="Arial Rounded MT Bold" panose="020F0704030504030204" pitchFamily="34" charset="0"/>
              </a:rPr>
              <a:t>ible</a:t>
            </a:r>
            <a:r>
              <a:rPr lang="en-GB" dirty="0">
                <a:latin typeface="Arial Rounded MT Bold" panose="020F0704030504030204" pitchFamily="34" charset="0"/>
              </a:rPr>
              <a:t> and when is it –able?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The general rule is… if we take away the suffix and we ARE left with a ‘real’ root word, then it is –able: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understand</a:t>
            </a:r>
            <a:r>
              <a:rPr lang="en-GB" sz="2800" dirty="0">
                <a:latin typeface="Arial Rounded MT Bold" panose="020F0704030504030204" pitchFamily="34" charset="0"/>
              </a:rPr>
              <a:t>able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comfort</a:t>
            </a:r>
            <a:r>
              <a:rPr lang="en-GB" sz="2800" dirty="0">
                <a:latin typeface="Arial Rounded MT Bold" panose="020F0704030504030204" pitchFamily="34" charset="0"/>
              </a:rPr>
              <a:t>able</a:t>
            </a: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If we take away the suffix and we are left with a nonsense word, then it is –</a:t>
            </a:r>
            <a:r>
              <a:rPr lang="en-GB" sz="2800" dirty="0" err="1">
                <a:latin typeface="Arial Rounded MT Bold" panose="020F0704030504030204" pitchFamily="34" charset="0"/>
              </a:rPr>
              <a:t>ible</a:t>
            </a:r>
            <a:r>
              <a:rPr lang="en-GB" sz="2800" dirty="0">
                <a:latin typeface="Arial Rounded MT Bold" panose="020F07040305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ed</a:t>
            </a:r>
            <a:r>
              <a:rPr lang="en-GB" sz="2800" dirty="0">
                <a:latin typeface="Arial Rounded MT Bold" panose="020F0704030504030204" pitchFamily="34" charset="0"/>
              </a:rPr>
              <a:t>ible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invis</a:t>
            </a:r>
            <a:r>
              <a:rPr lang="en-GB" sz="2800" dirty="0">
                <a:latin typeface="Arial Rounded MT Bold" panose="020F0704030504030204" pitchFamily="34" charset="0"/>
              </a:rPr>
              <a:t>ible</a:t>
            </a:r>
          </a:p>
          <a:p>
            <a:pPr marL="0" indent="0" algn="ctr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3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9280" y="424332"/>
            <a:ext cx="3923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ible</a:t>
            </a:r>
            <a:endParaRPr lang="en-GB" sz="166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B825F-33DD-054A-9EEE-90D848359BCC}"/>
              </a:ext>
            </a:extLst>
          </p:cNvPr>
          <p:cNvSpPr txBox="1">
            <a:spLocks/>
          </p:cNvSpPr>
          <p:nvPr/>
        </p:nvSpPr>
        <p:spPr>
          <a:xfrm>
            <a:off x="1605762" y="879660"/>
            <a:ext cx="7166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600" dirty="0" err="1">
                <a:latin typeface="Arial Rounded MT Bold" panose="020F0704030504030204" pitchFamily="34" charset="77"/>
              </a:rPr>
              <a:t>invis</a:t>
            </a:r>
            <a:endParaRPr lang="en-GB" sz="166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35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32" y="764705"/>
            <a:ext cx="3923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dirty="0">
                <a:latin typeface="Arial Rounded MT Bold" panose="020F0704030504030204" pitchFamily="34" charset="77"/>
              </a:rPr>
              <a:t>leg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41822" y="571500"/>
            <a:ext cx="3923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ible</a:t>
            </a:r>
            <a:endParaRPr lang="en-GB" sz="166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32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28</TotalTime>
  <Words>436</Words>
  <Application>Microsoft Macintosh PowerPoint</Application>
  <PresentationFormat>Widescreen</PresentationFormat>
  <Paragraphs>134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Courier New</vt:lpstr>
      <vt:lpstr>SassoonCRInfant</vt:lpstr>
      <vt:lpstr>Wingdings 3</vt:lpstr>
      <vt:lpstr>Ion</vt:lpstr>
      <vt:lpstr>Year 5/6 word list</vt:lpstr>
      <vt:lpstr>Year 5/6 word list</vt:lpstr>
      <vt:lpstr>Year 5/6 word list</vt:lpstr>
      <vt:lpstr>Year 5/6 word list</vt:lpstr>
      <vt:lpstr>PowerPoint Presentation</vt:lpstr>
      <vt:lpstr>–ible and –able </vt:lpstr>
      <vt:lpstr>When is it –ible and when is it –able? </vt:lpstr>
      <vt:lpstr>Add the correct suffix!</vt:lpstr>
      <vt:lpstr>Add the correct suffix!</vt:lpstr>
      <vt:lpstr>Add the correct suffix!</vt:lpstr>
      <vt:lpstr>Add the correct suffix!</vt:lpstr>
      <vt:lpstr>Sometimes, the root word changes before adding –able </vt:lpstr>
      <vt:lpstr>–ible and –able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8</cp:revision>
  <dcterms:created xsi:type="dcterms:W3CDTF">2020-04-15T13:53:23Z</dcterms:created>
  <dcterms:modified xsi:type="dcterms:W3CDTF">2020-04-15T14:21:33Z</dcterms:modified>
</cp:coreProperties>
</file>