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sldIdLst>
    <p:sldId id="272" r:id="rId2"/>
    <p:sldId id="273" r:id="rId3"/>
    <p:sldId id="295" r:id="rId4"/>
    <p:sldId id="257" r:id="rId5"/>
    <p:sldId id="296" r:id="rId6"/>
    <p:sldId id="293" r:id="rId7"/>
    <p:sldId id="294" r:id="rId8"/>
    <p:sldId id="297" r:id="rId9"/>
    <p:sldId id="298" r:id="rId10"/>
    <p:sldId id="299" r:id="rId11"/>
    <p:sldId id="27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5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A97D80-CA50-46E5-8555-45879C189A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17C138-8C60-493A-8AC3-15094436D7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4C66AA-36B5-469C-98BF-EE653A87A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1F97AC-9CBD-420F-8BBD-47428E39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335B76-E106-4120-BBE0-D305B708B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062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54D9A1-B48F-4313-A12F-56389A24C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813CB67-FF75-4680-844A-F4F6962D84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1372F9-D85E-450C-A70E-DD84633E6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231BB7-EAFD-4E7B-B408-322153AA1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77EE00-6956-427E-A582-5CB8DB40A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2182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5D7EAC6-31C7-4A4A-8F78-DB1600B8B8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C2BF28-8940-4D99-AF3E-EC5E794D3D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E9B7B-E3AB-471D-AA07-BC7CD718FE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AD25B-D7C0-4EEA-BA3B-212ABD387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6E4266-A4B9-43F1-A90D-8663694CE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3846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FCE969-E513-47EA-A51D-956E55BD68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617537-E7AE-40A7-9571-B20A1AF03E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43C845-4528-4D59-97CA-1628496835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368D5-A2F4-415D-9CDC-B12FA9283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918DAE-6713-4DC1-B446-7069B100B9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183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1C054-0F67-4E05-B505-669773769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7A5CB9-2F6D-4C32-A92F-8B3AD8CF09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8E344C-0F5A-46C1-AF50-F813842BC0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9D4204-6286-4530-B62F-0B10D5011F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38AA54-0463-4D95-B667-A6BCA3FF90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069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D190A-F14C-45DE-8C04-0E1E71BCF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2437BC-EB83-4CCA-8977-4337B4D35C6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109502-A7BA-45E6-A3D8-D4F52CEFDE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3C2184C-C9DF-4EE3-9BB5-D15075B249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BE9A65-A4CD-425C-AA00-7055EB591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068225-42CE-482C-A441-E2C68EACA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546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90279B-7B66-48FD-B175-D2BE4C6576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EC4360-94E6-417E-A049-E1E82B5005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C8C442-0579-4F68-8BAF-1F269918CF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05941C-DAD9-4B1F-9BBA-90CF7359728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A9D94FB-5350-4C56-ABED-023678954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4331DA1-C0EA-4151-B23E-A1B580E787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B7A44F1-910C-47DF-887E-92238A1B64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7F54C1D-F73C-4C41-AB79-405170C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122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C7EAA8-CCC8-49CC-99F6-895F48416E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27D873-C066-4AE3-89CB-8D36B16C9C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A6C519-4C05-4D7B-B366-EA596108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41EEE03-8F2D-41D9-A3EB-8A0014F7F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94764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F03010-0594-44E3-B345-06411CF194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FEC0A25-B4E0-4E7E-A511-78F5546729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9CECE7-E5F0-427D-98A7-999EF399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1570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3391B-F951-4115-B595-83274FEC4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5D6EDA-CECD-4798-BA99-0F4EDA376B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154653-2B44-41F3-B40F-71DF960A6B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AE31FF-BB57-44C8-A70C-0F80C6727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D053C3-9A6A-4625-8547-38ED1357C1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A8238-1DA0-43AF-802C-96D9A47D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4074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9E2ED-1D56-43FF-A736-3645EC284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FAFCD0-E700-4E2C-A176-4C54B12BB0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80798EE-1018-4081-AD85-FF0D49E55F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21CD0F-7B3C-4272-AD73-06DCC2831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5A345F-B1F9-4347-8836-03FC620B4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838C6A-A4F4-455F-9268-A83DBD2E0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5209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8F4901-4CB4-433A-A35C-5675BC1C88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4A9C0D-6810-464E-81EC-E5A0D6E834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20CF23-96B0-484A-81B8-8342A0311D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9DD367-B466-43C3-BBFE-60F489189DB1}" type="datetimeFigureOut">
              <a:rPr lang="en-GB" smtClean="0"/>
              <a:t>12/05/2020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4A323-CA67-45ED-AB4D-D9D529C34D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03B9B-8BBD-4A48-AF0E-68915CEA5E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68752F-C0C4-4161-AAA2-84664103E7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2690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1396/girl-face-cartoon" TargetMode="External"/><Relationship Id="rId7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hyperlink" Target="https://openclipart.org/detail/861/boy-face-cartoon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35000">
              <a:schemeClr val="accent5">
                <a:lumMod val="0"/>
                <a:lumOff val="10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AF09D0-0F89-4F19-99C8-8FB5D1D333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002" y="4829619"/>
            <a:ext cx="4640025" cy="1812036"/>
          </a:xfrm>
          <a:prstGeom prst="rect">
            <a:avLst/>
          </a:prstGeom>
        </p:spPr>
      </p:pic>
      <p:pic>
        <p:nvPicPr>
          <p:cNvPr id="1032" name="Picture 8" descr="Clouds clipart jpeg, Clouds jpeg Transparent FREE for download on ...">
            <a:extLst>
              <a:ext uri="{FF2B5EF4-FFF2-40B4-BE49-F238E27FC236}">
                <a16:creationId xmlns:a16="http://schemas.microsoft.com/office/drawing/2014/main" id="{2CB33759-E51C-4489-AB35-34C0628987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3621" y="1099265"/>
            <a:ext cx="7646505" cy="40333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EYFS Maths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Session 1</a:t>
            </a:r>
          </a:p>
        </p:txBody>
      </p:sp>
      <p:pic>
        <p:nvPicPr>
          <p:cNvPr id="1026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5047044B-171A-4992-A036-949643A586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62720" y="55998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260173-6DB3-4EDC-A5CA-2D75C3CDC1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5651" y="216345"/>
            <a:ext cx="1865376" cy="186537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6C696DE-C911-4EC1-BD54-E18E093449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72" y="4596520"/>
            <a:ext cx="1971349" cy="2070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158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4266-4524-4703-A7E1-12BAE834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866" y="1321415"/>
            <a:ext cx="10515600" cy="1325563"/>
          </a:xfrm>
        </p:spPr>
        <p:txBody>
          <a:bodyPr/>
          <a:lstStyle/>
          <a:p>
            <a:r>
              <a:rPr lang="en-GB" dirty="0"/>
              <a:t>The answer is…..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958B-D909-4BAB-9AE5-D4013A2D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385" y="379913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Well done!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65F21-6B37-4651-BFD9-C887D46E419A}"/>
              </a:ext>
            </a:extLst>
          </p:cNvPr>
          <p:cNvSpPr/>
          <p:nvPr/>
        </p:nvSpPr>
        <p:spPr>
          <a:xfrm>
            <a:off x="6701684" y="1182501"/>
            <a:ext cx="141256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dirty="0">
                <a:ln/>
                <a:solidFill>
                  <a:schemeClr val="accent4"/>
                </a:solidFill>
              </a:rPr>
              <a:t>9</a:t>
            </a:r>
            <a:r>
              <a:rPr lang="en-US" sz="11500" b="1" cap="none" spc="0" dirty="0">
                <a:ln/>
                <a:solidFill>
                  <a:schemeClr val="accent4"/>
                </a:solidFill>
                <a:effectLst/>
              </a:rPr>
              <a:t>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48C1C-9CCA-4492-86A5-95D49488A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0" y="2476745"/>
            <a:ext cx="4876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5674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13F8C5-DA2C-4C4B-B94E-01E6C0EB46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sz="6000" dirty="0">
                <a:latin typeface="Comic Sans MS" panose="030F0702030302020204" pitchFamily="66" charset="0"/>
              </a:rPr>
              <a:t>Well Done!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7ADEEF-3406-4D4D-A9E2-0CF8DEA316D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anchor="ctr">
            <a:normAutofit/>
          </a:bodyPr>
          <a:lstStyle/>
          <a:p>
            <a:r>
              <a:rPr lang="en-GB" sz="4800" dirty="0">
                <a:latin typeface="Comic Sans MS" panose="030F0702030302020204" pitchFamily="66" charset="0"/>
              </a:rPr>
              <a:t>Now have a go at the activity sheet provided.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4C8E240-1E90-4B83-A3FA-CF2D8C56AC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59376" y="4256664"/>
            <a:ext cx="2216471" cy="249158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5085384-F978-4725-8F55-0FD07DA580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9845188" y="4272088"/>
            <a:ext cx="2346812" cy="2387600"/>
          </a:xfrm>
          <a:prstGeom prst="rect">
            <a:avLst/>
          </a:prstGeom>
        </p:spPr>
      </p:pic>
      <p:pic>
        <p:nvPicPr>
          <p:cNvPr id="24" name="Picture 2" descr="Rainbow 0-20 Curved Number Line - EYFS Illustrated Number Lines ...">
            <a:extLst>
              <a:ext uri="{FF2B5EF4-FFF2-40B4-BE49-F238E27FC236}">
                <a16:creationId xmlns:a16="http://schemas.microsoft.com/office/drawing/2014/main" id="{7D7B5A53-52F4-4A38-B149-FAA2DD22611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69" r="15549" b="50000"/>
          <a:stretch/>
        </p:blipFill>
        <p:spPr bwMode="auto">
          <a:xfrm>
            <a:off x="159376" y="217053"/>
            <a:ext cx="4721315" cy="1718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Clip Art: Counting Caterpillar Color 01 Labeled I abcteach.com ...">
            <a:extLst>
              <a:ext uri="{FF2B5EF4-FFF2-40B4-BE49-F238E27FC236}">
                <a16:creationId xmlns:a16="http://schemas.microsoft.com/office/drawing/2014/main" id="{F20A482B-A19D-4BBC-885E-D2FF36FEA41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770"/>
          <a:stretch/>
        </p:blipFill>
        <p:spPr bwMode="auto">
          <a:xfrm>
            <a:off x="8108432" y="258677"/>
            <a:ext cx="3924192" cy="1654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9535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552"/>
            <a:ext cx="10515600" cy="1325563"/>
          </a:xfrm>
        </p:spPr>
        <p:txBody>
          <a:bodyPr>
            <a:normAutofit/>
          </a:bodyPr>
          <a:lstStyle/>
          <a:p>
            <a:r>
              <a:rPr lang="en-GB" sz="5400" u="sng" dirty="0">
                <a:latin typeface="Comic Sans MS" panose="030F0702030302020204" pitchFamily="66" charset="0"/>
              </a:rPr>
              <a:t>Message to parents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4E16F18-072A-4A3E-9516-68C7DBC6E6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71300"/>
            <a:ext cx="10515600" cy="472807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This week the children will be practising counting on and back to solve mathematical problems.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The focus of this week’s home learning is to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encourage mathematical thinking and reasoning. </a:t>
            </a: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On the next slide there are different question 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types you can use to develop your child’s</a:t>
            </a:r>
          </a:p>
          <a:p>
            <a:pPr marL="0" indent="0">
              <a:buNone/>
            </a:pPr>
            <a:r>
              <a:rPr lang="en-GB" dirty="0">
                <a:latin typeface="Comic Sans MS" panose="030F0702030302020204" pitchFamily="66" charset="0"/>
              </a:rPr>
              <a:t>mathematical thinking and reasoning.</a:t>
            </a: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E232872-8E04-45E6-AAA0-5F87E07BD9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9315" y="2167418"/>
            <a:ext cx="2567885" cy="383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44336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9EA8EA-82DD-4AC9-8700-9CD96B97A1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5861" y="94383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sz="2700" u="sng" dirty="0">
                <a:latin typeface="Comic Sans MS" panose="030F0702030302020204" pitchFamily="66" charset="0"/>
              </a:rPr>
              <a:t>Reinforce the language as this will help your child to learn the concepts.</a:t>
            </a:r>
            <a:br>
              <a:rPr lang="en-GB" u="sng" dirty="0">
                <a:latin typeface="Comic Sans MS" panose="030F0702030302020204" pitchFamily="66" charset="0"/>
              </a:rPr>
            </a:br>
            <a:endParaRPr lang="en-GB" u="sn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8AA2DB-7CD2-47CA-9D9F-ED058D8959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4741" y="957757"/>
            <a:ext cx="5519530" cy="1384995"/>
          </a:xfrm>
          <a:solidFill>
            <a:srgbClr val="FFC000"/>
          </a:solidFill>
        </p:spPr>
        <p:txBody>
          <a:bodyPr/>
          <a:lstStyle/>
          <a:p>
            <a:pPr marL="0" indent="0">
              <a:buNone/>
            </a:pPr>
            <a:r>
              <a:rPr lang="en-GB" b="1" dirty="0"/>
              <a:t>Describing</a:t>
            </a:r>
            <a:br>
              <a:rPr lang="en-GB" dirty="0"/>
            </a:br>
            <a:r>
              <a:rPr lang="en-GB" dirty="0"/>
              <a:t>How many were there at the start?</a:t>
            </a:r>
            <a:br>
              <a:rPr lang="en-GB" dirty="0"/>
            </a:br>
            <a:r>
              <a:rPr lang="en-GB" dirty="0"/>
              <a:t>How many are there now?</a:t>
            </a:r>
          </a:p>
          <a:p>
            <a:endParaRPr lang="en-GB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2B9EFF3-1CA5-4F40-B192-C98728F7CDEE}"/>
              </a:ext>
            </a:extLst>
          </p:cNvPr>
          <p:cNvSpPr/>
          <p:nvPr/>
        </p:nvSpPr>
        <p:spPr>
          <a:xfrm>
            <a:off x="6457120" y="957756"/>
            <a:ext cx="5420139" cy="1384995"/>
          </a:xfrm>
          <a:prstGeom prst="rect">
            <a:avLst/>
          </a:prstGeom>
          <a:solidFill>
            <a:srgbClr val="00B0F0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Reasoning</a:t>
            </a:r>
            <a:br>
              <a:rPr lang="en-GB" sz="2800" dirty="0"/>
            </a:br>
            <a:r>
              <a:rPr lang="en-GB" sz="2800" dirty="0"/>
              <a:t>How do you know?</a:t>
            </a:r>
            <a:br>
              <a:rPr lang="en-GB" sz="2800" dirty="0"/>
            </a:br>
            <a:r>
              <a:rPr lang="en-GB" sz="2800" dirty="0"/>
              <a:t>How did you work it out?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4C89A6B-E79D-4D52-AE88-070688F3A750}"/>
              </a:ext>
            </a:extLst>
          </p:cNvPr>
          <p:cNvSpPr/>
          <p:nvPr/>
        </p:nvSpPr>
        <p:spPr>
          <a:xfrm>
            <a:off x="304798" y="2573847"/>
            <a:ext cx="8796130" cy="2246769"/>
          </a:xfrm>
          <a:prstGeom prst="rect">
            <a:avLst/>
          </a:prstGeom>
          <a:solidFill>
            <a:srgbClr val="99FF99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Opening Out</a:t>
            </a:r>
            <a:br>
              <a:rPr lang="en-GB" sz="2800" dirty="0"/>
            </a:br>
            <a:r>
              <a:rPr lang="en-GB" sz="2800" dirty="0"/>
              <a:t>What if we add two more?</a:t>
            </a:r>
            <a:br>
              <a:rPr lang="en-GB" sz="2800" dirty="0"/>
            </a:br>
            <a:r>
              <a:rPr lang="en-GB" sz="2800" dirty="0"/>
              <a:t>What if we take one out? Two out?</a:t>
            </a:r>
            <a:br>
              <a:rPr lang="en-GB" sz="2800" dirty="0"/>
            </a:br>
            <a:r>
              <a:rPr lang="en-GB" sz="2800" dirty="0"/>
              <a:t>Imagine there are 10 in there and I take out 6 – how would you know how many were left?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7D72011-9BE5-4637-B279-88B9D9BE5F38}"/>
              </a:ext>
            </a:extLst>
          </p:cNvPr>
          <p:cNvSpPr/>
          <p:nvPr/>
        </p:nvSpPr>
        <p:spPr>
          <a:xfrm>
            <a:off x="3220276" y="4947735"/>
            <a:ext cx="8796130" cy="181588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GB" sz="2800" b="1" dirty="0"/>
              <a:t>Recording</a:t>
            </a:r>
            <a:br>
              <a:rPr lang="en-GB" sz="2800" dirty="0"/>
            </a:br>
            <a:r>
              <a:rPr lang="en-GB" sz="2800" dirty="0"/>
              <a:t>Can you show how many there were?</a:t>
            </a:r>
            <a:br>
              <a:rPr lang="en-GB" sz="2800" dirty="0"/>
            </a:br>
            <a:r>
              <a:rPr lang="en-GB" sz="2800" dirty="0"/>
              <a:t>Can you show how many there are now?</a:t>
            </a:r>
            <a:br>
              <a:rPr lang="en-GB" sz="2800" dirty="0"/>
            </a:br>
            <a:r>
              <a:rPr lang="en-GB" sz="2800" dirty="0"/>
              <a:t>Can you show how many there were and what happened?</a:t>
            </a:r>
          </a:p>
        </p:txBody>
      </p:sp>
    </p:spTree>
    <p:extLst>
      <p:ext uri="{BB962C8B-B14F-4D97-AF65-F5344CB8AC3E}">
        <p14:creationId xmlns:p14="http://schemas.microsoft.com/office/powerpoint/2010/main" val="40856196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pic>
        <p:nvPicPr>
          <p:cNvPr id="1026" name="Picture 4" descr="Z:\1c Numeracy\T-N-2301-2400\T-N-2386-Traditional-Tale-Word-Problem-Challenge-Cards\-Editable\2.png">
            <a:extLst>
              <a:ext uri="{FF2B5EF4-FFF2-40B4-BE49-F238E27FC236}">
                <a16:creationId xmlns:a16="http://schemas.microsoft.com/office/drawing/2014/main" id="{4A84809C-B649-47CC-9AE9-0158D5BA4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3431" r="49975" b="49773"/>
          <a:stretch/>
        </p:blipFill>
        <p:spPr bwMode="auto">
          <a:xfrm>
            <a:off x="2875720" y="1690688"/>
            <a:ext cx="6188765" cy="45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47B6CF-FC8E-4953-B0BA-C082DD95A154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latin typeface="SF Cartoonist Hand"/>
              </a:rPr>
              <a:t>The Prince looked for Cinderella for</a:t>
            </a:r>
            <a:endParaRPr lang="en-GB" dirty="0"/>
          </a:p>
          <a:p>
            <a:pPr algn="ctr"/>
            <a:r>
              <a:rPr lang="en-GB" dirty="0">
                <a:latin typeface="SF Cartoonist Hand"/>
              </a:rPr>
              <a:t> 1 week.</a:t>
            </a:r>
            <a:endParaRPr lang="en-GB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D2994F-8A77-4E1D-BB60-736900BBA7B2}"/>
              </a:ext>
            </a:extLst>
          </p:cNvPr>
          <p:cNvSpPr/>
          <p:nvPr/>
        </p:nvSpPr>
        <p:spPr>
          <a:xfrm>
            <a:off x="2875720" y="40437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latin typeface="SF Cartoonist Hand"/>
              </a:rPr>
              <a:t>How many days is that?</a:t>
            </a:r>
            <a:endParaRPr lang="en-GB" dirty="0"/>
          </a:p>
          <a:p>
            <a:pPr algn="ctr"/>
            <a:r>
              <a:rPr lang="en-GB" dirty="0">
                <a:latin typeface="Arial" panose="020B0604020202020204" pitchFamily="34" charset="0"/>
              </a:rPr>
              <a:t>_______________</a:t>
            </a:r>
            <a:endParaRPr lang="en-GB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4374276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25BC4F-C94C-44CF-82CB-F6808D32B1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4900" b="1" u="sng" dirty="0">
                <a:latin typeface="Comic Sans MS" panose="030F0702030302020204" pitchFamily="66" charset="0"/>
              </a:rPr>
              <a:t>Warm Up- answer</a:t>
            </a:r>
            <a:br>
              <a:rPr lang="en-GB" dirty="0">
                <a:latin typeface="Comic Sans MS" panose="030F0702030302020204" pitchFamily="66" charset="0"/>
              </a:rPr>
            </a:br>
            <a:r>
              <a:rPr lang="en-GB" dirty="0">
                <a:latin typeface="Comic Sans MS" panose="030F0702030302020204" pitchFamily="66" charset="0"/>
              </a:rPr>
              <a:t>Let’s warm up our brains ready to learn.</a:t>
            </a:r>
          </a:p>
        </p:txBody>
      </p:sp>
      <p:pic>
        <p:nvPicPr>
          <p:cNvPr id="1026" name="Picture 4" descr="Z:\1c Numeracy\T-N-2301-2400\T-N-2386-Traditional-Tale-Word-Problem-Challenge-Cards\-Editable\2.png">
            <a:extLst>
              <a:ext uri="{FF2B5EF4-FFF2-40B4-BE49-F238E27FC236}">
                <a16:creationId xmlns:a16="http://schemas.microsoft.com/office/drawing/2014/main" id="{4A84809C-B649-47CC-9AE9-0158D5BA40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8" t="3431" r="49975" b="49773"/>
          <a:stretch/>
        </p:blipFill>
        <p:spPr bwMode="auto">
          <a:xfrm>
            <a:off x="2875720" y="1690688"/>
            <a:ext cx="6188765" cy="4553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E47B6CF-FC8E-4953-B0BA-C082DD95A154}"/>
              </a:ext>
            </a:extLst>
          </p:cNvPr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latin typeface="SF Cartoonist Hand"/>
              </a:rPr>
              <a:t>The Prince looked for Cinderella for</a:t>
            </a:r>
            <a:endParaRPr lang="en-GB" dirty="0"/>
          </a:p>
          <a:p>
            <a:pPr algn="ctr"/>
            <a:r>
              <a:rPr lang="en-GB" dirty="0">
                <a:latin typeface="SF Cartoonist Hand"/>
              </a:rPr>
              <a:t> 1 week.</a:t>
            </a:r>
            <a:endParaRPr lang="en-GB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CD2994F-8A77-4E1D-BB60-736900BBA7B2}"/>
              </a:ext>
            </a:extLst>
          </p:cNvPr>
          <p:cNvSpPr/>
          <p:nvPr/>
        </p:nvSpPr>
        <p:spPr>
          <a:xfrm>
            <a:off x="2875720" y="404376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>
                <a:latin typeface="SF Cartoonist Hand"/>
              </a:rPr>
              <a:t>How many days is that?</a:t>
            </a:r>
            <a:endParaRPr lang="en-GB" dirty="0"/>
          </a:p>
          <a:p>
            <a:pPr algn="ctr"/>
            <a:r>
              <a:rPr lang="en-GB" dirty="0">
                <a:latin typeface="Arial" panose="020B0604020202020204" pitchFamily="34" charset="0"/>
              </a:rPr>
              <a:t>_______________</a:t>
            </a:r>
            <a:endParaRPr lang="en-GB" dirty="0">
              <a:effectLst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977BFDB-F141-49BA-9885-93D0378322A0}"/>
              </a:ext>
            </a:extLst>
          </p:cNvPr>
          <p:cNvSpPr/>
          <p:nvPr/>
        </p:nvSpPr>
        <p:spPr>
          <a:xfrm>
            <a:off x="5446689" y="4213378"/>
            <a:ext cx="104682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seven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2127BDA-09D4-4B41-97B8-C0092F012F99}"/>
              </a:ext>
            </a:extLst>
          </p:cNvPr>
          <p:cNvSpPr/>
          <p:nvPr/>
        </p:nvSpPr>
        <p:spPr>
          <a:xfrm>
            <a:off x="10113577" y="4213378"/>
            <a:ext cx="1082348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13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483744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5D68D5-88D9-4873-9C7C-2E744502B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3432"/>
            <a:ext cx="10515600" cy="3063875"/>
          </a:xfrm>
        </p:spPr>
        <p:txBody>
          <a:bodyPr>
            <a:normAutofit fontScale="90000"/>
          </a:bodyPr>
          <a:lstStyle/>
          <a:p>
            <a:r>
              <a:rPr lang="en-GB" dirty="0"/>
              <a:t>Today we’re going to be practising our counting on skills…. You can count on using a number line, your fingers or even in your head!</a:t>
            </a:r>
            <a:br>
              <a:rPr lang="en-GB" dirty="0"/>
            </a:br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C39300-18BF-4519-88A5-F5F54D0A83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124" y="2522982"/>
            <a:ext cx="4640025" cy="1812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9BF9C5-EAA3-4EAF-8E1D-45B9A0416D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348" y="2755041"/>
            <a:ext cx="4876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3280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9BF2-CC8F-48F6-B5BD-9F4C1488F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68" y="257341"/>
            <a:ext cx="11314043" cy="78505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sz="3600" dirty="0"/>
              <a:t>When we count on, you have a ‘starter number’. The number you start with before you start counting. My starter number is 5.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840DE-9D65-464B-967E-3BACC8EB84DA}"/>
              </a:ext>
            </a:extLst>
          </p:cNvPr>
          <p:cNvSpPr/>
          <p:nvPr/>
        </p:nvSpPr>
        <p:spPr>
          <a:xfrm>
            <a:off x="1553088" y="21785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4532801-F6B2-4C73-8AA2-5C3209E23434}"/>
              </a:ext>
            </a:extLst>
          </p:cNvPr>
          <p:cNvSpPr/>
          <p:nvPr/>
        </p:nvSpPr>
        <p:spPr>
          <a:xfrm>
            <a:off x="1055007" y="1368506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CADAF49E-93E8-4F2E-A654-1885F5AF363D}"/>
              </a:ext>
            </a:extLst>
          </p:cNvPr>
          <p:cNvSpPr/>
          <p:nvPr/>
        </p:nvSpPr>
        <p:spPr>
          <a:xfrm>
            <a:off x="1322634" y="1878713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8542FF3B-D8B2-4A47-8038-B4A6B27A0298}"/>
              </a:ext>
            </a:extLst>
          </p:cNvPr>
          <p:cNvSpPr/>
          <p:nvPr/>
        </p:nvSpPr>
        <p:spPr>
          <a:xfrm>
            <a:off x="1550505" y="1366294"/>
            <a:ext cx="455741" cy="3940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Star: 5 Points 17">
            <a:extLst>
              <a:ext uri="{FF2B5EF4-FFF2-40B4-BE49-F238E27FC236}">
                <a16:creationId xmlns:a16="http://schemas.microsoft.com/office/drawing/2014/main" id="{F87B3BEB-30C2-4E5C-80E1-E6709A3CB678}"/>
              </a:ext>
            </a:extLst>
          </p:cNvPr>
          <p:cNvSpPr/>
          <p:nvPr/>
        </p:nvSpPr>
        <p:spPr>
          <a:xfrm>
            <a:off x="1827468" y="1891966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14904A9B-5A32-47D9-A796-9A39AB30CF71}"/>
              </a:ext>
            </a:extLst>
          </p:cNvPr>
          <p:cNvSpPr/>
          <p:nvPr/>
        </p:nvSpPr>
        <p:spPr>
          <a:xfrm>
            <a:off x="2015348" y="1375171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D5C873-DDFC-4220-9ADB-4565B3A8D5C2}"/>
              </a:ext>
            </a:extLst>
          </p:cNvPr>
          <p:cNvSpPr/>
          <p:nvPr/>
        </p:nvSpPr>
        <p:spPr>
          <a:xfrm>
            <a:off x="3850567" y="1672581"/>
            <a:ext cx="78908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I need to find out how many I’m counting on…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2F0E7B-BFF0-4BBE-8669-73AF16DB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02" y="3260809"/>
            <a:ext cx="4572009" cy="342900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001E416-0EBA-4436-9919-4BA3F42EB3C8}"/>
              </a:ext>
            </a:extLst>
          </p:cNvPr>
          <p:cNvSpPr/>
          <p:nvPr/>
        </p:nvSpPr>
        <p:spPr>
          <a:xfrm>
            <a:off x="7633252" y="4823792"/>
            <a:ext cx="808382" cy="157700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872C15-F7F4-463E-8622-80030E092FFA}"/>
              </a:ext>
            </a:extLst>
          </p:cNvPr>
          <p:cNvSpPr txBox="1"/>
          <p:nvPr/>
        </p:nvSpPr>
        <p:spPr>
          <a:xfrm>
            <a:off x="751168" y="3636484"/>
            <a:ext cx="54641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 we started with 5… now count on 6 (you can use your fingers to help you)…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What answer did you get?</a:t>
            </a:r>
          </a:p>
        </p:txBody>
      </p:sp>
    </p:spTree>
    <p:extLst>
      <p:ext uri="{BB962C8B-B14F-4D97-AF65-F5344CB8AC3E}">
        <p14:creationId xmlns:p14="http://schemas.microsoft.com/office/powerpoint/2010/main" val="2417098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7" grpId="0" animBg="1"/>
      <p:bldP spid="18" grpId="0" animBg="1"/>
      <p:bldP spid="19" grpId="0" animBg="1"/>
      <p:bldP spid="35" grpId="0"/>
      <p:bldP spid="23" grpId="0" animBg="1"/>
      <p:bldP spid="3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CA4266-4524-4703-A7E1-12BAE8340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3866" y="1321415"/>
            <a:ext cx="10515600" cy="1325563"/>
          </a:xfrm>
        </p:spPr>
        <p:txBody>
          <a:bodyPr/>
          <a:lstStyle/>
          <a:p>
            <a:r>
              <a:rPr lang="en-GB" dirty="0"/>
              <a:t>The answer is…..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D958B-D909-4BAB-9AE5-D4013A2DEC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0385" y="3799134"/>
            <a:ext cx="10515600" cy="4351338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Well done!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065F21-6B37-4651-BFD9-C887D46E419A}"/>
              </a:ext>
            </a:extLst>
          </p:cNvPr>
          <p:cNvSpPr/>
          <p:nvPr/>
        </p:nvSpPr>
        <p:spPr>
          <a:xfrm>
            <a:off x="6328185" y="1182501"/>
            <a:ext cx="2159566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11500" b="1" cap="none" spc="0" dirty="0">
                <a:ln/>
                <a:solidFill>
                  <a:schemeClr val="accent4"/>
                </a:solidFill>
                <a:effectLst/>
              </a:rPr>
              <a:t>11!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48C1C-9CCA-4492-86A5-95D49488A7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70" y="2476745"/>
            <a:ext cx="4876800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022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469BF2-CC8F-48F6-B5BD-9F4C1488F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1168" y="257341"/>
            <a:ext cx="11314043" cy="785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3600" dirty="0"/>
              <a:t>This time I’m going to start with…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5840DE-9D65-464B-967E-3BACC8EB84DA}"/>
              </a:ext>
            </a:extLst>
          </p:cNvPr>
          <p:cNvSpPr/>
          <p:nvPr/>
        </p:nvSpPr>
        <p:spPr>
          <a:xfrm>
            <a:off x="1553088" y="2178531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4</a:t>
            </a:r>
          </a:p>
        </p:txBody>
      </p:sp>
      <p:sp>
        <p:nvSpPr>
          <p:cNvPr id="15" name="Star: 5 Points 14">
            <a:extLst>
              <a:ext uri="{FF2B5EF4-FFF2-40B4-BE49-F238E27FC236}">
                <a16:creationId xmlns:a16="http://schemas.microsoft.com/office/drawing/2014/main" id="{44532801-F6B2-4C73-8AA2-5C3209E23434}"/>
              </a:ext>
            </a:extLst>
          </p:cNvPr>
          <p:cNvSpPr/>
          <p:nvPr/>
        </p:nvSpPr>
        <p:spPr>
          <a:xfrm>
            <a:off x="1055007" y="1368506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tar: 5 Points 15">
            <a:extLst>
              <a:ext uri="{FF2B5EF4-FFF2-40B4-BE49-F238E27FC236}">
                <a16:creationId xmlns:a16="http://schemas.microsoft.com/office/drawing/2014/main" id="{CADAF49E-93E8-4F2E-A654-1885F5AF363D}"/>
              </a:ext>
            </a:extLst>
          </p:cNvPr>
          <p:cNvSpPr/>
          <p:nvPr/>
        </p:nvSpPr>
        <p:spPr>
          <a:xfrm>
            <a:off x="2582609" y="1375170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Star: 5 Points 16">
            <a:extLst>
              <a:ext uri="{FF2B5EF4-FFF2-40B4-BE49-F238E27FC236}">
                <a16:creationId xmlns:a16="http://schemas.microsoft.com/office/drawing/2014/main" id="{8542FF3B-D8B2-4A47-8038-B4A6B27A0298}"/>
              </a:ext>
            </a:extLst>
          </p:cNvPr>
          <p:cNvSpPr/>
          <p:nvPr/>
        </p:nvSpPr>
        <p:spPr>
          <a:xfrm>
            <a:off x="1550505" y="1366294"/>
            <a:ext cx="455741" cy="394033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Star: 5 Points 18">
            <a:extLst>
              <a:ext uri="{FF2B5EF4-FFF2-40B4-BE49-F238E27FC236}">
                <a16:creationId xmlns:a16="http://schemas.microsoft.com/office/drawing/2014/main" id="{14904A9B-5A32-47D9-A796-9A39AB30CF71}"/>
              </a:ext>
            </a:extLst>
          </p:cNvPr>
          <p:cNvSpPr/>
          <p:nvPr/>
        </p:nvSpPr>
        <p:spPr>
          <a:xfrm>
            <a:off x="2015348" y="1375171"/>
            <a:ext cx="455741" cy="394033"/>
          </a:xfrm>
          <a:prstGeom prst="star5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C2D5C873-DDFC-4220-9ADB-4565B3A8D5C2}"/>
              </a:ext>
            </a:extLst>
          </p:cNvPr>
          <p:cNvSpPr/>
          <p:nvPr/>
        </p:nvSpPr>
        <p:spPr>
          <a:xfrm>
            <a:off x="3850567" y="1672581"/>
            <a:ext cx="789086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I need to find out how many I’m counting on…</a:t>
            </a:r>
            <a:endParaRPr lang="en-US" sz="3600" b="0" cap="none" spc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32F0E7B-BFF0-4BBE-8669-73AF16DB8D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3202" y="3260809"/>
            <a:ext cx="4572009" cy="3429007"/>
          </a:xfrm>
          <a:prstGeom prst="rect">
            <a:avLst/>
          </a:prstGeom>
        </p:spPr>
      </p:pic>
      <p:sp>
        <p:nvSpPr>
          <p:cNvPr id="23" name="Oval 22">
            <a:extLst>
              <a:ext uri="{FF2B5EF4-FFF2-40B4-BE49-F238E27FC236}">
                <a16:creationId xmlns:a16="http://schemas.microsoft.com/office/drawing/2014/main" id="{D001E416-0EBA-4436-9919-4BA3F42EB3C8}"/>
              </a:ext>
            </a:extLst>
          </p:cNvPr>
          <p:cNvSpPr/>
          <p:nvPr/>
        </p:nvSpPr>
        <p:spPr>
          <a:xfrm>
            <a:off x="10840278" y="3364322"/>
            <a:ext cx="808382" cy="1577008"/>
          </a:xfrm>
          <a:prstGeom prst="ellipse">
            <a:avLst/>
          </a:pr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5872C15-F7F4-463E-8622-80030E092FFA}"/>
              </a:ext>
            </a:extLst>
          </p:cNvPr>
          <p:cNvSpPr txBox="1"/>
          <p:nvPr/>
        </p:nvSpPr>
        <p:spPr>
          <a:xfrm>
            <a:off x="751168" y="3636484"/>
            <a:ext cx="546410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So we started with 4… now count on 5 (you can use your fingers to help you)…</a:t>
            </a:r>
          </a:p>
          <a:p>
            <a:endParaRPr lang="en-GB" sz="2800" dirty="0"/>
          </a:p>
          <a:p>
            <a:endParaRPr lang="en-GB" sz="2800" dirty="0"/>
          </a:p>
          <a:p>
            <a:r>
              <a:rPr lang="en-GB" sz="2800" dirty="0"/>
              <a:t>What answer did you get?</a:t>
            </a:r>
          </a:p>
        </p:txBody>
      </p:sp>
    </p:spTree>
    <p:extLst>
      <p:ext uri="{BB962C8B-B14F-4D97-AF65-F5344CB8AC3E}">
        <p14:creationId xmlns:p14="http://schemas.microsoft.com/office/powerpoint/2010/main" val="4142180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7" grpId="0" animBg="1"/>
      <p:bldP spid="19" grpId="0" animBg="1"/>
      <p:bldP spid="35" grpId="0"/>
      <p:bldP spid="23" grpId="0" animBg="1"/>
      <p:bldP spid="3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</TotalTime>
  <Words>292</Words>
  <Application>Microsoft Office PowerPoint</Application>
  <PresentationFormat>Widescreen</PresentationFormat>
  <Paragraphs>51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SF Cartoonist Hand</vt:lpstr>
      <vt:lpstr>Office Theme</vt:lpstr>
      <vt:lpstr>EYFS Maths</vt:lpstr>
      <vt:lpstr>Message to parents</vt:lpstr>
      <vt:lpstr>Reinforce the language as this will help your child to learn the concepts. </vt:lpstr>
      <vt:lpstr>Warm Up Let’s warm up our brains ready to learn.</vt:lpstr>
      <vt:lpstr>Warm Up- answer Let’s warm up our brains ready to learn.</vt:lpstr>
      <vt:lpstr>Today we’re going to be practising our counting on skills…. You can count on using a number line, your fingers or even in your head! </vt:lpstr>
      <vt:lpstr>PowerPoint Presentation</vt:lpstr>
      <vt:lpstr>The answer is….. </vt:lpstr>
      <vt:lpstr>PowerPoint Presentation</vt:lpstr>
      <vt:lpstr>The answer is….. </vt:lpstr>
      <vt:lpstr>Well Done!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Year 1 Spring Section 3 – Multiplication</dc:title>
  <dc:creator>Laura Whitehouse</dc:creator>
  <cp:lastModifiedBy>Miss C PORTMAN (feathstn)</cp:lastModifiedBy>
  <cp:revision>53</cp:revision>
  <dcterms:created xsi:type="dcterms:W3CDTF">2020-03-20T11:22:32Z</dcterms:created>
  <dcterms:modified xsi:type="dcterms:W3CDTF">2020-05-12T20:33:57Z</dcterms:modified>
</cp:coreProperties>
</file>