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76" r:id="rId3"/>
    <p:sldId id="257" r:id="rId4"/>
    <p:sldId id="265" r:id="rId5"/>
    <p:sldId id="275" r:id="rId6"/>
    <p:sldId id="274" r:id="rId7"/>
    <p:sldId id="266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97D80-CA50-46E5-8555-45879C189A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17C138-8C60-493A-8AC3-15094436D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C66AA-36B5-469C-98BF-EE653A87A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F97AC-9CBD-420F-8BBD-47428E39A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35B76-E106-4120-BBE0-D305B708B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6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4D9A1-B48F-4313-A12F-56389A24C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13CB67-FF75-4680-844A-F4F6962D8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372F9-D85E-450C-A70E-DD84633E6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31BB7-EAFD-4E7B-B408-322153AA1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7EE00-6956-427E-A582-5CB8DB40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182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D7EAC6-31C7-4A4A-8F78-DB1600B8B8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C2BF28-8940-4D99-AF3E-EC5E794D3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E9B7B-E3AB-471D-AA07-BC7CD718F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AD25B-D7C0-4EEA-BA3B-212ABD387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E4266-A4B9-43F1-A90D-8663694CE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84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CE969-E513-47EA-A51D-956E55BD6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17537-E7AE-40A7-9571-B20A1AF03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3C845-4528-4D59-97CA-162849683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368D5-A2F4-415D-9CDC-B12FA9283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18DAE-6713-4DC1-B446-7069B100B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1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1C054-0F67-4E05-B505-669773769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A5CB9-2F6D-4C32-A92F-8B3AD8CF0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344C-0F5A-46C1-AF50-F813842BC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D4204-6286-4530-B62F-0B10D501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8AA54-0463-4D95-B667-A6BCA3FF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69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D190A-F14C-45DE-8C04-0E1E71BC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437BC-EB83-4CCA-8977-4337B4D35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09502-A7BA-45E6-A3D8-D4F52CEFD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2184C-C9DF-4EE3-9BB5-D15075B24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E9A65-A4CD-425C-AA00-7055EB591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68225-42CE-482C-A441-E2C68EACA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54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0279B-7B66-48FD-B175-D2BE4C65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C4360-94E6-417E-A049-E1E82B500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C8C442-0579-4F68-8BAF-1F269918C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05941C-DAD9-4B1F-9BBA-90CF73597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9D94FB-5350-4C56-ABED-0236789547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331DA1-C0EA-4151-B23E-A1B580E78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7A44F1-910C-47DF-887E-92238A1B6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F54C1D-F73C-4C41-AB79-405170CA8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12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7EAA8-CCC8-49CC-99F6-895F48416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27D873-C066-4AE3-89CB-8D36B16C9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A6C519-4C05-4D7B-B366-EA596108A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1EEE03-8F2D-41D9-A3EB-8A0014F7F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47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03010-0594-44E3-B345-06411CF19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EC0A25-B4E0-4E7E-A511-78F554672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CECE7-E5F0-427D-98A7-999EF3994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57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3391B-F951-4115-B595-83274FEC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D6EDA-CECD-4798-BA99-0F4EDA376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154653-2B44-41F3-B40F-71DF960A6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E31FF-BB57-44C8-A70C-0F80C6727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D053C3-9A6A-4625-8547-38ED1357C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A8238-1DA0-43AF-802C-96D9A47D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40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9E2ED-1D56-43FF-A736-3645EC28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FAFCD0-E700-4E2C-A176-4C54B12BB0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0798EE-1018-4081-AD85-FF0D49E55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21CD0F-7B3C-4272-AD73-06DCC2831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5A345F-B1F9-4347-8836-03FC620B4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38C6A-A4F4-455F-9268-A83DBD2E0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20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F4901-4CB4-433A-A35C-5675BC1C8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4A9C0D-6810-464E-81EC-E5A0D6E83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0CF23-96B0-484A-81B8-8342A0311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4A323-CA67-45ED-AB4D-D9D529C34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03B9B-8BBD-4A48-AF0E-68915CEA5E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69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>
                <a:latin typeface="Comic Sans MS" panose="030F0702030302020204" pitchFamily="66" charset="0"/>
              </a:rPr>
              <a:t>EYFS </a:t>
            </a:r>
            <a:r>
              <a:rPr lang="en-GB" dirty="0">
                <a:latin typeface="Comic Sans MS" panose="030F0702030302020204" pitchFamily="66" charset="0"/>
              </a:rPr>
              <a:t>Maths</a:t>
            </a:r>
            <a:endParaRPr lang="en-GB" sz="6000" dirty="0"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Session 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2E4C908-312F-4268-9F3C-8E4B7B50F2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2" t="9165" r="64935" b="67461"/>
          <a:stretch/>
        </p:blipFill>
        <p:spPr>
          <a:xfrm>
            <a:off x="0" y="-50073"/>
            <a:ext cx="1815546" cy="19805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0CB452B-EA79-4E3D-BF77-6555977A37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65" t="9166" r="34672" b="67461"/>
          <a:stretch/>
        </p:blipFill>
        <p:spPr>
          <a:xfrm>
            <a:off x="5777946" y="271966"/>
            <a:ext cx="1020417" cy="111318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4F6B5B5-679F-4121-ACD6-77C60FBF5F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35" t="9165" r="4802" b="67461"/>
          <a:stretch/>
        </p:blipFill>
        <p:spPr>
          <a:xfrm>
            <a:off x="10376454" y="0"/>
            <a:ext cx="1815546" cy="198059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8ED2B15-CB1C-425B-8BAF-915986F2FA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2" t="37826" r="64935" b="38800"/>
          <a:stretch/>
        </p:blipFill>
        <p:spPr>
          <a:xfrm>
            <a:off x="0" y="4826300"/>
            <a:ext cx="1815546" cy="198059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F6780F7-B65C-40A7-B456-EDB8298DE5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65" t="37826" r="34672" b="38800"/>
          <a:stretch/>
        </p:blipFill>
        <p:spPr>
          <a:xfrm>
            <a:off x="5777945" y="5470051"/>
            <a:ext cx="1020418" cy="11131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0E0DA4E-8734-4DB9-BC30-64C37B28E8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35" t="37826" r="4802" b="38800"/>
          <a:stretch/>
        </p:blipFill>
        <p:spPr>
          <a:xfrm>
            <a:off x="10376454" y="4877401"/>
            <a:ext cx="1815546" cy="1980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u="sng" dirty="0">
                <a:latin typeface="Comic Sans MS" panose="030F0702030302020204" pitchFamily="66" charset="0"/>
              </a:rPr>
              <a:t>Message to parents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E16F18-072A-4A3E-9516-68C7DBC6E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71662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This week the children will be learning about </a:t>
            </a:r>
            <a:r>
              <a:rPr lang="en-GB" b="1" u="sng" dirty="0">
                <a:solidFill>
                  <a:srgbClr val="FF0000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doubling</a:t>
            </a:r>
            <a:r>
              <a:rPr lang="en-GB" dirty="0">
                <a:latin typeface="Comic Sans MS" panose="030F0702030302020204" pitchFamily="66" charset="0"/>
              </a:rPr>
              <a:t>. The activities provided are to be used alongside practical examples.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Reinforce the language as this will help your child to learn the concepts.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3DF240-6FCE-41EE-B58B-A446CA39D54A}"/>
              </a:ext>
            </a:extLst>
          </p:cNvPr>
          <p:cNvSpPr txBox="1"/>
          <p:nvPr/>
        </p:nvSpPr>
        <p:spPr>
          <a:xfrm>
            <a:off x="838200" y="5199113"/>
            <a:ext cx="2061783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double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B0A287E-0A8B-4950-BF75-778244B3C80E}"/>
              </a:ext>
            </a:extLst>
          </p:cNvPr>
          <p:cNvSpPr txBox="1"/>
          <p:nvPr/>
        </p:nvSpPr>
        <p:spPr>
          <a:xfrm>
            <a:off x="3587252" y="4381788"/>
            <a:ext cx="7521611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The double of ___ is ___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DE5C359-17E7-406F-AFE7-F6059DA463E4}"/>
              </a:ext>
            </a:extLst>
          </p:cNvPr>
          <p:cNvSpPr txBox="1"/>
          <p:nvPr/>
        </p:nvSpPr>
        <p:spPr>
          <a:xfrm>
            <a:off x="3587252" y="5887567"/>
            <a:ext cx="7393371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___ is the double of ___</a:t>
            </a:r>
          </a:p>
        </p:txBody>
      </p:sp>
    </p:spTree>
    <p:extLst>
      <p:ext uri="{BB962C8B-B14F-4D97-AF65-F5344CB8AC3E}">
        <p14:creationId xmlns:p14="http://schemas.microsoft.com/office/powerpoint/2010/main" val="3714433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Warm Up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Let’s warm up our brains ready to learn.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90E682-DA78-4A8C-98EA-484F940C3115}"/>
              </a:ext>
            </a:extLst>
          </p:cNvPr>
          <p:cNvSpPr txBox="1"/>
          <p:nvPr/>
        </p:nvSpPr>
        <p:spPr>
          <a:xfrm>
            <a:off x="7759031" y="1771104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5B4B06B-A39B-4144-8DE6-DFF60CBB7DC9}"/>
              </a:ext>
            </a:extLst>
          </p:cNvPr>
          <p:cNvSpPr txBox="1"/>
          <p:nvPr/>
        </p:nvSpPr>
        <p:spPr>
          <a:xfrm>
            <a:off x="7868296" y="4163383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E55F7CD-6737-4C2A-B167-3B004921724E}"/>
              </a:ext>
            </a:extLst>
          </p:cNvPr>
          <p:cNvGrpSpPr/>
          <p:nvPr/>
        </p:nvGrpSpPr>
        <p:grpSpPr>
          <a:xfrm>
            <a:off x="1270630" y="1973498"/>
            <a:ext cx="2100495" cy="1708642"/>
            <a:chOff x="1374999" y="1780424"/>
            <a:chExt cx="2943251" cy="2644914"/>
          </a:xfrm>
        </p:grpSpPr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4A76BAE4-CC78-431D-A3E7-C190C505C6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81070" y="2391532"/>
              <a:ext cx="718210" cy="728165"/>
            </a:xfrm>
            <a:prstGeom prst="rect">
              <a:avLst/>
            </a:prstGeom>
          </p:spPr>
        </p:pic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DA1ACAFB-D36D-45C9-AE8A-2BE8325A7CC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4999" y="2391533"/>
              <a:ext cx="718210" cy="728165"/>
            </a:xfrm>
            <a:prstGeom prst="rect">
              <a:avLst/>
            </a:prstGeom>
          </p:spPr>
        </p:pic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162F6802-D65E-45B7-AE8E-53760A5303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02111" y="3039482"/>
              <a:ext cx="718210" cy="728165"/>
            </a:xfrm>
            <a:prstGeom prst="rect">
              <a:avLst/>
            </a:prstGeom>
          </p:spPr>
        </p:pic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A46152CD-E879-4940-ABF8-0ED43E2706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0040" y="2375417"/>
              <a:ext cx="718210" cy="728165"/>
            </a:xfrm>
            <a:prstGeom prst="rect">
              <a:avLst/>
            </a:prstGeom>
          </p:spPr>
        </p:pic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DF28DB25-5CB4-417E-AF43-4B98222B2E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3744" y="3006197"/>
              <a:ext cx="718210" cy="728165"/>
            </a:xfrm>
            <a:prstGeom prst="rect">
              <a:avLst/>
            </a:prstGeom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9B0F8FA4-96DB-494F-BBE6-EE044E2B4B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7928" y="3687432"/>
              <a:ext cx="718210" cy="728165"/>
            </a:xfrm>
            <a:prstGeom prst="rect">
              <a:avLst/>
            </a:prstGeom>
          </p:spPr>
        </p:pic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48A7F341-A895-4B90-A4B9-D2190F10A5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0935" y="3032759"/>
              <a:ext cx="718210" cy="728165"/>
            </a:xfrm>
            <a:prstGeom prst="rect">
              <a:avLst/>
            </a:prstGeom>
          </p:spPr>
        </p:pic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2DA4D73A-AB6A-47B8-B86E-4044A8CF71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2744" y="1797941"/>
              <a:ext cx="718210" cy="728165"/>
            </a:xfrm>
            <a:prstGeom prst="rect">
              <a:avLst/>
            </a:prstGeom>
          </p:spPr>
        </p:pic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6567C847-5DFA-4A99-9018-D914AE9B70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74579" y="3697173"/>
              <a:ext cx="718210" cy="728165"/>
            </a:xfrm>
            <a:prstGeom prst="rect">
              <a:avLst/>
            </a:prstGeom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CACAFE38-E48D-45EC-BA31-3891EB3548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9691" y="2375417"/>
              <a:ext cx="718210" cy="728165"/>
            </a:xfrm>
            <a:prstGeom prst="rect">
              <a:avLst/>
            </a:prstGeom>
          </p:spPr>
        </p:pic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C5CDCA41-6F8F-47A1-A4E6-86FAF19D99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5027" y="1780424"/>
              <a:ext cx="718210" cy="728165"/>
            </a:xfrm>
            <a:prstGeom prst="rect">
              <a:avLst/>
            </a:prstGeom>
          </p:spPr>
        </p:pic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63F2C625-F75B-4F46-9D7F-13D15C25C1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7273" y="1805521"/>
              <a:ext cx="718210" cy="728165"/>
            </a:xfrm>
            <a:prstGeom prst="rect">
              <a:avLst/>
            </a:prstGeom>
          </p:spPr>
        </p:pic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AAF7ACC5-3020-4C42-AB38-F8A942AD809D}"/>
              </a:ext>
            </a:extLst>
          </p:cNvPr>
          <p:cNvSpPr txBox="1"/>
          <p:nvPr/>
        </p:nvSpPr>
        <p:spPr>
          <a:xfrm>
            <a:off x="4155399" y="1131777"/>
            <a:ext cx="837089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/>
              <a:t>-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B29F726-82FA-4EE6-912A-D1ADB67D1F8E}"/>
              </a:ext>
            </a:extLst>
          </p:cNvPr>
          <p:cNvSpPr txBox="1"/>
          <p:nvPr/>
        </p:nvSpPr>
        <p:spPr>
          <a:xfrm>
            <a:off x="4231941" y="3495397"/>
            <a:ext cx="837089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/>
              <a:t>-</a:t>
            </a:r>
          </a:p>
        </p:txBody>
      </p:sp>
      <p:pic>
        <p:nvPicPr>
          <p:cNvPr id="81" name="Picture 80">
            <a:extLst>
              <a:ext uri="{FF2B5EF4-FFF2-40B4-BE49-F238E27FC236}">
                <a16:creationId xmlns:a16="http://schemas.microsoft.com/office/drawing/2014/main" id="{989A65B3-26D8-4677-B1B5-431D095BEC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480" y="2447382"/>
            <a:ext cx="512561" cy="470402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D5D6F8C6-B185-47CD-855B-0EFE4ACA62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650" y="2447383"/>
            <a:ext cx="512561" cy="470402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ADEEE33E-AB55-45FD-93A2-E827A561B0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030" y="2865965"/>
            <a:ext cx="512561" cy="470402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B7813AFD-F1F8-4BAE-85D1-6375DEB9CB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1584" y="2436972"/>
            <a:ext cx="512561" cy="470402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6B37EA42-2406-4743-A24E-6E38DD6CB7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220" y="2844462"/>
            <a:ext cx="512561" cy="470402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01004384-AFAF-467A-9479-9AEC2371EA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303" y="2861621"/>
            <a:ext cx="512561" cy="470402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72F0049C-12E3-4013-B5C9-D40C2ECCDB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247" y="2436972"/>
            <a:ext cx="512561" cy="470402"/>
          </a:xfrm>
          <a:prstGeom prst="rect">
            <a:avLst/>
          </a:prstGeom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5846DA26-0DE0-4F9A-AEE9-CAACDA6177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484" y="2275124"/>
            <a:ext cx="512561" cy="470402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A8DD9CAE-C315-4B0E-9807-AF55EF3890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2674" y="2253621"/>
            <a:ext cx="512561" cy="470402"/>
          </a:xfrm>
          <a:prstGeom prst="rect">
            <a:avLst/>
          </a:prstGeom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id="{AAAF4F81-ED01-45C9-8299-F858E5C976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2580" y="2693706"/>
            <a:ext cx="512561" cy="470402"/>
          </a:xfrm>
          <a:prstGeom prst="rect">
            <a:avLst/>
          </a:prstGeom>
        </p:spPr>
      </p:pic>
      <p:pic>
        <p:nvPicPr>
          <p:cNvPr id="122" name="Picture 121">
            <a:extLst>
              <a:ext uri="{FF2B5EF4-FFF2-40B4-BE49-F238E27FC236}">
                <a16:creationId xmlns:a16="http://schemas.microsoft.com/office/drawing/2014/main" id="{9CE6C3B0-643F-4D93-8C92-BE76F1B6BD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9757" y="2270780"/>
            <a:ext cx="512561" cy="470402"/>
          </a:xfrm>
          <a:prstGeom prst="rect">
            <a:avLst/>
          </a:prstGeom>
        </p:spPr>
      </p:pic>
      <p:pic>
        <p:nvPicPr>
          <p:cNvPr id="124" name="Picture 123">
            <a:extLst>
              <a:ext uri="{FF2B5EF4-FFF2-40B4-BE49-F238E27FC236}">
                <a16:creationId xmlns:a16="http://schemas.microsoft.com/office/drawing/2014/main" id="{B4D8F6E4-D236-4379-A9E8-B24A8BD9AC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8302" y="2699999"/>
            <a:ext cx="512561" cy="47040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E870020-5FAA-47A3-93DE-DCC3ED4C89FF}"/>
              </a:ext>
            </a:extLst>
          </p:cNvPr>
          <p:cNvSpPr/>
          <p:nvPr/>
        </p:nvSpPr>
        <p:spPr>
          <a:xfrm>
            <a:off x="8552087" y="1956599"/>
            <a:ext cx="2443319" cy="153879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?</a:t>
            </a:r>
          </a:p>
        </p:txBody>
      </p:sp>
      <p:pic>
        <p:nvPicPr>
          <p:cNvPr id="129" name="Picture 128">
            <a:extLst>
              <a:ext uri="{FF2B5EF4-FFF2-40B4-BE49-F238E27FC236}">
                <a16:creationId xmlns:a16="http://schemas.microsoft.com/office/drawing/2014/main" id="{2D78F192-3870-4C75-89C9-B2A1C3D8A2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694" y="4788947"/>
            <a:ext cx="512561" cy="470402"/>
          </a:xfrm>
          <a:prstGeom prst="rect">
            <a:avLst/>
          </a:prstGeom>
        </p:spPr>
      </p:pic>
      <p:pic>
        <p:nvPicPr>
          <p:cNvPr id="130" name="Picture 129">
            <a:extLst>
              <a:ext uri="{FF2B5EF4-FFF2-40B4-BE49-F238E27FC236}">
                <a16:creationId xmlns:a16="http://schemas.microsoft.com/office/drawing/2014/main" id="{52B3C4EA-C3AF-43B4-97D7-02580C1D40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864" y="4788948"/>
            <a:ext cx="512561" cy="470402"/>
          </a:xfrm>
          <a:prstGeom prst="rect">
            <a:avLst/>
          </a:prstGeom>
        </p:spPr>
      </p:pic>
      <p:pic>
        <p:nvPicPr>
          <p:cNvPr id="131" name="Picture 130">
            <a:extLst>
              <a:ext uri="{FF2B5EF4-FFF2-40B4-BE49-F238E27FC236}">
                <a16:creationId xmlns:a16="http://schemas.microsoft.com/office/drawing/2014/main" id="{1ED91EEF-8E4B-44BA-8B2E-5CE0C51F57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244" y="5207530"/>
            <a:ext cx="512561" cy="470402"/>
          </a:xfrm>
          <a:prstGeom prst="rect">
            <a:avLst/>
          </a:prstGeom>
        </p:spPr>
      </p:pic>
      <p:pic>
        <p:nvPicPr>
          <p:cNvPr id="132" name="Picture 131">
            <a:extLst>
              <a:ext uri="{FF2B5EF4-FFF2-40B4-BE49-F238E27FC236}">
                <a16:creationId xmlns:a16="http://schemas.microsoft.com/office/drawing/2014/main" id="{33AEE5FD-397B-4021-AFC0-55FE48484A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4798" y="4778537"/>
            <a:ext cx="512561" cy="470402"/>
          </a:xfrm>
          <a:prstGeom prst="rect">
            <a:avLst/>
          </a:prstGeom>
        </p:spPr>
      </p:pic>
      <p:pic>
        <p:nvPicPr>
          <p:cNvPr id="133" name="Picture 132">
            <a:extLst>
              <a:ext uri="{FF2B5EF4-FFF2-40B4-BE49-F238E27FC236}">
                <a16:creationId xmlns:a16="http://schemas.microsoft.com/office/drawing/2014/main" id="{477E8CEC-9738-4688-945F-BA8C075AA2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434" y="5186027"/>
            <a:ext cx="512561" cy="470402"/>
          </a:xfrm>
          <a:prstGeom prst="rect">
            <a:avLst/>
          </a:prstGeom>
        </p:spPr>
      </p:pic>
      <p:pic>
        <p:nvPicPr>
          <p:cNvPr id="134" name="Picture 133">
            <a:extLst>
              <a:ext uri="{FF2B5EF4-FFF2-40B4-BE49-F238E27FC236}">
                <a16:creationId xmlns:a16="http://schemas.microsoft.com/office/drawing/2014/main" id="{313A690F-6057-47A2-99E1-12FB3DC3F0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340" y="5626112"/>
            <a:ext cx="512561" cy="470402"/>
          </a:xfrm>
          <a:prstGeom prst="rect">
            <a:avLst/>
          </a:prstGeom>
        </p:spPr>
      </p:pic>
      <p:pic>
        <p:nvPicPr>
          <p:cNvPr id="135" name="Picture 134">
            <a:extLst>
              <a:ext uri="{FF2B5EF4-FFF2-40B4-BE49-F238E27FC236}">
                <a16:creationId xmlns:a16="http://schemas.microsoft.com/office/drawing/2014/main" id="{203FDC0E-B8EA-471A-A067-F9206A8499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8517" y="5203186"/>
            <a:ext cx="512561" cy="470402"/>
          </a:xfrm>
          <a:prstGeom prst="rect">
            <a:avLst/>
          </a:prstGeom>
        </p:spPr>
      </p:pic>
      <p:pic>
        <p:nvPicPr>
          <p:cNvPr id="136" name="Picture 135">
            <a:extLst>
              <a:ext uri="{FF2B5EF4-FFF2-40B4-BE49-F238E27FC236}">
                <a16:creationId xmlns:a16="http://schemas.microsoft.com/office/drawing/2014/main" id="{6E4EB672-C39E-411D-B05A-84A5D5416A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423" y="4405481"/>
            <a:ext cx="512561" cy="470402"/>
          </a:xfrm>
          <a:prstGeom prst="rect">
            <a:avLst/>
          </a:prstGeom>
        </p:spPr>
      </p:pic>
      <p:pic>
        <p:nvPicPr>
          <p:cNvPr id="137" name="Picture 136">
            <a:extLst>
              <a:ext uri="{FF2B5EF4-FFF2-40B4-BE49-F238E27FC236}">
                <a16:creationId xmlns:a16="http://schemas.microsoft.com/office/drawing/2014/main" id="{C5BC1077-AFBF-4DC3-9364-7A64C4D268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062" y="5632405"/>
            <a:ext cx="512561" cy="470402"/>
          </a:xfrm>
          <a:prstGeom prst="rect">
            <a:avLst/>
          </a:prstGeom>
        </p:spPr>
      </p:pic>
      <p:pic>
        <p:nvPicPr>
          <p:cNvPr id="138" name="Picture 137">
            <a:extLst>
              <a:ext uri="{FF2B5EF4-FFF2-40B4-BE49-F238E27FC236}">
                <a16:creationId xmlns:a16="http://schemas.microsoft.com/office/drawing/2014/main" id="{B288D5F3-214F-4929-94F5-1F7DF8C0B1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461" y="4778537"/>
            <a:ext cx="512561" cy="470402"/>
          </a:xfrm>
          <a:prstGeom prst="rect">
            <a:avLst/>
          </a:prstGeom>
        </p:spPr>
      </p:pic>
      <p:pic>
        <p:nvPicPr>
          <p:cNvPr id="142" name="Picture 141">
            <a:extLst>
              <a:ext uri="{FF2B5EF4-FFF2-40B4-BE49-F238E27FC236}">
                <a16:creationId xmlns:a16="http://schemas.microsoft.com/office/drawing/2014/main" id="{A1A32769-6A56-4AC6-BBB9-D02E045C01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4185" y="4801341"/>
            <a:ext cx="512561" cy="470402"/>
          </a:xfrm>
          <a:prstGeom prst="rect">
            <a:avLst/>
          </a:prstGeom>
        </p:spPr>
      </p:pic>
      <p:pic>
        <p:nvPicPr>
          <p:cNvPr id="144" name="Picture 143">
            <a:extLst>
              <a:ext uri="{FF2B5EF4-FFF2-40B4-BE49-F238E27FC236}">
                <a16:creationId xmlns:a16="http://schemas.microsoft.com/office/drawing/2014/main" id="{51F7A05A-1E17-42F1-A09C-1191B04324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735" y="5219924"/>
            <a:ext cx="512561" cy="470402"/>
          </a:xfrm>
          <a:prstGeom prst="rect">
            <a:avLst/>
          </a:prstGeom>
        </p:spPr>
      </p:pic>
      <p:pic>
        <p:nvPicPr>
          <p:cNvPr id="146" name="Picture 145">
            <a:extLst>
              <a:ext uri="{FF2B5EF4-FFF2-40B4-BE49-F238E27FC236}">
                <a16:creationId xmlns:a16="http://schemas.microsoft.com/office/drawing/2014/main" id="{38DD32ED-5BC4-4F1B-A0BB-7F96594CC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925" y="5198421"/>
            <a:ext cx="512561" cy="470402"/>
          </a:xfrm>
          <a:prstGeom prst="rect">
            <a:avLst/>
          </a:prstGeom>
        </p:spPr>
      </p:pic>
      <p:pic>
        <p:nvPicPr>
          <p:cNvPr id="151" name="Picture 150">
            <a:extLst>
              <a:ext uri="{FF2B5EF4-FFF2-40B4-BE49-F238E27FC236}">
                <a16:creationId xmlns:a16="http://schemas.microsoft.com/office/drawing/2014/main" id="{FD277F1E-6A32-4AB6-9C7B-A485AC14C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952" y="4790931"/>
            <a:ext cx="512561" cy="470402"/>
          </a:xfrm>
          <a:prstGeom prst="rect">
            <a:avLst/>
          </a:prstGeom>
        </p:spPr>
      </p:pic>
      <p:pic>
        <p:nvPicPr>
          <p:cNvPr id="154" name="Picture 153">
            <a:extLst>
              <a:ext uri="{FF2B5EF4-FFF2-40B4-BE49-F238E27FC236}">
                <a16:creationId xmlns:a16="http://schemas.microsoft.com/office/drawing/2014/main" id="{F5C67594-080A-461C-839F-FE168B5AE0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4897" y="4714886"/>
            <a:ext cx="512561" cy="470402"/>
          </a:xfrm>
          <a:prstGeom prst="rect">
            <a:avLst/>
          </a:prstGeom>
        </p:spPr>
      </p:pic>
      <p:pic>
        <p:nvPicPr>
          <p:cNvPr id="155" name="Picture 154">
            <a:extLst>
              <a:ext uri="{FF2B5EF4-FFF2-40B4-BE49-F238E27FC236}">
                <a16:creationId xmlns:a16="http://schemas.microsoft.com/office/drawing/2014/main" id="{74AB0674-401D-4437-90F9-C5005635A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4447" y="5133469"/>
            <a:ext cx="512561" cy="470402"/>
          </a:xfrm>
          <a:prstGeom prst="rect">
            <a:avLst/>
          </a:prstGeom>
        </p:spPr>
      </p:pic>
      <p:pic>
        <p:nvPicPr>
          <p:cNvPr id="156" name="Picture 155">
            <a:extLst>
              <a:ext uri="{FF2B5EF4-FFF2-40B4-BE49-F238E27FC236}">
                <a16:creationId xmlns:a16="http://schemas.microsoft.com/office/drawing/2014/main" id="{DC1466CC-BA2E-42E4-8180-2A2F37AA52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001" y="4704476"/>
            <a:ext cx="512561" cy="470402"/>
          </a:xfrm>
          <a:prstGeom prst="rect">
            <a:avLst/>
          </a:prstGeom>
        </p:spPr>
      </p:pic>
      <p:pic>
        <p:nvPicPr>
          <p:cNvPr id="157" name="Picture 156">
            <a:extLst>
              <a:ext uri="{FF2B5EF4-FFF2-40B4-BE49-F238E27FC236}">
                <a16:creationId xmlns:a16="http://schemas.microsoft.com/office/drawing/2014/main" id="{C20239B6-45B3-4FFA-A025-F033D5DD11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37" y="5111966"/>
            <a:ext cx="512561" cy="470402"/>
          </a:xfrm>
          <a:prstGeom prst="rect">
            <a:avLst/>
          </a:prstGeom>
        </p:spPr>
      </p:pic>
      <p:pic>
        <p:nvPicPr>
          <p:cNvPr id="158" name="Picture 157">
            <a:extLst>
              <a:ext uri="{FF2B5EF4-FFF2-40B4-BE49-F238E27FC236}">
                <a16:creationId xmlns:a16="http://schemas.microsoft.com/office/drawing/2014/main" id="{B04FB090-7E06-4B13-A39B-FB1404542F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720" y="5129125"/>
            <a:ext cx="512561" cy="470402"/>
          </a:xfrm>
          <a:prstGeom prst="rect">
            <a:avLst/>
          </a:prstGeom>
        </p:spPr>
      </p:pic>
      <p:pic>
        <p:nvPicPr>
          <p:cNvPr id="159" name="Picture 158">
            <a:extLst>
              <a:ext uri="{FF2B5EF4-FFF2-40B4-BE49-F238E27FC236}">
                <a16:creationId xmlns:a16="http://schemas.microsoft.com/office/drawing/2014/main" id="{1915B772-5688-4611-B660-A39E5FD280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664" y="4704476"/>
            <a:ext cx="512561" cy="470402"/>
          </a:xfrm>
          <a:prstGeom prst="rect">
            <a:avLst/>
          </a:prstGeom>
        </p:spPr>
      </p:pic>
      <p:sp>
        <p:nvSpPr>
          <p:cNvPr id="74" name="Rectangle 73">
            <a:extLst>
              <a:ext uri="{FF2B5EF4-FFF2-40B4-BE49-F238E27FC236}">
                <a16:creationId xmlns:a16="http://schemas.microsoft.com/office/drawing/2014/main" id="{3081410D-3B8C-4BF1-912B-5A82EEB045FC}"/>
              </a:ext>
            </a:extLst>
          </p:cNvPr>
          <p:cNvSpPr/>
          <p:nvPr/>
        </p:nvSpPr>
        <p:spPr>
          <a:xfrm>
            <a:off x="8565339" y="4322515"/>
            <a:ext cx="2443319" cy="153879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237676D5-FFB2-4D2A-8127-0CD00C82875E}"/>
              </a:ext>
            </a:extLst>
          </p:cNvPr>
          <p:cNvSpPr txBox="1"/>
          <p:nvPr/>
        </p:nvSpPr>
        <p:spPr>
          <a:xfrm>
            <a:off x="1131723" y="6214768"/>
            <a:ext cx="9467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Can you write these sums as a number sentence?</a:t>
            </a:r>
          </a:p>
        </p:txBody>
      </p:sp>
    </p:spTree>
    <p:extLst>
      <p:ext uri="{BB962C8B-B14F-4D97-AF65-F5344CB8AC3E}">
        <p14:creationId xmlns:p14="http://schemas.microsoft.com/office/powerpoint/2010/main" val="294374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4" grpId="0" animBg="1"/>
      <p:bldP spid="1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Warm Up- Answer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90E682-DA78-4A8C-98EA-484F940C3115}"/>
              </a:ext>
            </a:extLst>
          </p:cNvPr>
          <p:cNvSpPr txBox="1"/>
          <p:nvPr/>
        </p:nvSpPr>
        <p:spPr>
          <a:xfrm>
            <a:off x="7759031" y="1771104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4A3725E-EDF2-4325-AC89-5D61F11F1D23}"/>
              </a:ext>
            </a:extLst>
          </p:cNvPr>
          <p:cNvSpPr txBox="1"/>
          <p:nvPr/>
        </p:nvSpPr>
        <p:spPr>
          <a:xfrm>
            <a:off x="6183701" y="4330865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5B4B06B-A39B-4144-8DE6-DFF60CBB7DC9}"/>
              </a:ext>
            </a:extLst>
          </p:cNvPr>
          <p:cNvSpPr txBox="1"/>
          <p:nvPr/>
        </p:nvSpPr>
        <p:spPr>
          <a:xfrm>
            <a:off x="7868296" y="4163383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170228D-AE66-4D50-AB01-B806AC98906B}"/>
              </a:ext>
            </a:extLst>
          </p:cNvPr>
          <p:cNvSpPr txBox="1"/>
          <p:nvPr/>
        </p:nvSpPr>
        <p:spPr>
          <a:xfrm>
            <a:off x="6262474" y="1915106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048AC4-29C6-4148-B418-1BC558C07D13}"/>
              </a:ext>
            </a:extLst>
          </p:cNvPr>
          <p:cNvSpPr txBox="1"/>
          <p:nvPr/>
        </p:nvSpPr>
        <p:spPr>
          <a:xfrm>
            <a:off x="2622879" y="1915106"/>
            <a:ext cx="138211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6D5D110-58E1-4850-B190-FDF10608E430}"/>
              </a:ext>
            </a:extLst>
          </p:cNvPr>
          <p:cNvSpPr txBox="1"/>
          <p:nvPr/>
        </p:nvSpPr>
        <p:spPr>
          <a:xfrm>
            <a:off x="9115397" y="1894089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6266016-7988-44C1-B5EC-CC3FCCA27435}"/>
              </a:ext>
            </a:extLst>
          </p:cNvPr>
          <p:cNvSpPr txBox="1"/>
          <p:nvPr/>
        </p:nvSpPr>
        <p:spPr>
          <a:xfrm>
            <a:off x="2491534" y="4330865"/>
            <a:ext cx="138211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174F371-2D41-4452-B310-A881B32E45C1}"/>
              </a:ext>
            </a:extLst>
          </p:cNvPr>
          <p:cNvSpPr txBox="1"/>
          <p:nvPr/>
        </p:nvSpPr>
        <p:spPr>
          <a:xfrm>
            <a:off x="9132636" y="4330865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6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D400626-6554-48FF-999D-AD65743345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23" y="1641282"/>
            <a:ext cx="1715471" cy="173924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9E05FE1-2057-4486-AAC1-964B0D02A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12" y="3870684"/>
            <a:ext cx="1715471" cy="1739249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A8F31CDE-6C15-4C2B-ACB0-6B29F544D297}"/>
              </a:ext>
            </a:extLst>
          </p:cNvPr>
          <p:cNvSpPr txBox="1"/>
          <p:nvPr/>
        </p:nvSpPr>
        <p:spPr>
          <a:xfrm>
            <a:off x="4854447" y="1027906"/>
            <a:ext cx="837089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/>
              <a:t>-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237DCBE-4728-4AAE-80B8-9BA115980613}"/>
              </a:ext>
            </a:extLst>
          </p:cNvPr>
          <p:cNvSpPr txBox="1"/>
          <p:nvPr/>
        </p:nvSpPr>
        <p:spPr>
          <a:xfrm>
            <a:off x="4765833" y="3429000"/>
            <a:ext cx="837089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74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Halving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F046CFE-E198-41F3-9F68-108DAA29E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941274"/>
              </p:ext>
            </p:extLst>
          </p:nvPr>
        </p:nvGraphicFramePr>
        <p:xfrm>
          <a:off x="229704" y="706413"/>
          <a:ext cx="1956904" cy="594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6904">
                  <a:extLst>
                    <a:ext uri="{9D8B030D-6E8A-4147-A177-3AD203B41FA5}">
                      <a16:colId xmlns:a16="http://schemas.microsoft.com/office/drawing/2014/main" val="2765164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307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026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78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148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81564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CD315B2-C698-4029-AA91-C05F92EA14B4}"/>
              </a:ext>
            </a:extLst>
          </p:cNvPr>
          <p:cNvSpPr txBox="1"/>
          <p:nvPr/>
        </p:nvSpPr>
        <p:spPr>
          <a:xfrm>
            <a:off x="2866401" y="4711021"/>
            <a:ext cx="47801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anose="030F0702030302020204" pitchFamily="66" charset="0"/>
              </a:rPr>
              <a:t>What is half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28EFFE9-E4F0-4BCD-8AD3-92E550DDB21A}"/>
              </a:ext>
            </a:extLst>
          </p:cNvPr>
          <p:cNvSpPr/>
          <p:nvPr/>
        </p:nvSpPr>
        <p:spPr>
          <a:xfrm>
            <a:off x="525669" y="5523579"/>
            <a:ext cx="1364974" cy="11264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407CD1-78AF-4AA1-A763-068561898A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654" t="22386" r="39884" b="26553"/>
          <a:stretch/>
        </p:blipFill>
        <p:spPr>
          <a:xfrm>
            <a:off x="7920111" y="1112727"/>
            <a:ext cx="4022079" cy="538014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0D03A7B-7E83-4C8B-8705-08D8728A30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654" t="22386" r="50750" b="26553"/>
          <a:stretch/>
        </p:blipFill>
        <p:spPr>
          <a:xfrm flipH="1">
            <a:off x="9931150" y="1112727"/>
            <a:ext cx="1985889" cy="5380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46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Halving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F046CFE-E198-41F3-9F68-108DAA29E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210057"/>
              </p:ext>
            </p:extLst>
          </p:nvPr>
        </p:nvGraphicFramePr>
        <p:xfrm>
          <a:off x="229704" y="706413"/>
          <a:ext cx="1956904" cy="594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6904">
                  <a:extLst>
                    <a:ext uri="{9D8B030D-6E8A-4147-A177-3AD203B41FA5}">
                      <a16:colId xmlns:a16="http://schemas.microsoft.com/office/drawing/2014/main" val="2765164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307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026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78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148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81564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CD315B2-C698-4029-AA91-C05F92EA14B4}"/>
              </a:ext>
            </a:extLst>
          </p:cNvPr>
          <p:cNvSpPr txBox="1"/>
          <p:nvPr/>
        </p:nvSpPr>
        <p:spPr>
          <a:xfrm>
            <a:off x="2597427" y="4711021"/>
            <a:ext cx="50490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anose="030F0702030302020204" pitchFamily="66" charset="0"/>
              </a:rPr>
              <a:t>What is half?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28EFFE9-E4F0-4BCD-8AD3-92E550DDB21A}"/>
              </a:ext>
            </a:extLst>
          </p:cNvPr>
          <p:cNvSpPr/>
          <p:nvPr/>
        </p:nvSpPr>
        <p:spPr>
          <a:xfrm>
            <a:off x="525669" y="3114996"/>
            <a:ext cx="1364974" cy="11264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FC9C1D-27BD-49F1-B084-216EC8EB12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587" t="21134" r="39782" b="27719"/>
          <a:stretch/>
        </p:blipFill>
        <p:spPr>
          <a:xfrm>
            <a:off x="7779025" y="1232970"/>
            <a:ext cx="4068417" cy="54086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AB9E9DE-E2F0-4D18-9E1A-9FCFD445BC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587" t="21134" r="50456" b="27719"/>
          <a:stretch/>
        </p:blipFill>
        <p:spPr>
          <a:xfrm flipH="1">
            <a:off x="9786729" y="1232969"/>
            <a:ext cx="2060713" cy="5408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82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Doubling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F046CFE-E198-41F3-9F68-108DAA29E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669761"/>
              </p:ext>
            </p:extLst>
          </p:nvPr>
        </p:nvGraphicFramePr>
        <p:xfrm>
          <a:off x="229704" y="706413"/>
          <a:ext cx="1956904" cy="594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6904">
                  <a:extLst>
                    <a:ext uri="{9D8B030D-6E8A-4147-A177-3AD203B41FA5}">
                      <a16:colId xmlns:a16="http://schemas.microsoft.com/office/drawing/2014/main" val="2765164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307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026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78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148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81564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CD315B2-C698-4029-AA91-C05F92EA14B4}"/>
              </a:ext>
            </a:extLst>
          </p:cNvPr>
          <p:cNvSpPr txBox="1"/>
          <p:nvPr/>
        </p:nvSpPr>
        <p:spPr>
          <a:xfrm>
            <a:off x="2584175" y="4711021"/>
            <a:ext cx="50623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anose="030F0702030302020204" pitchFamily="66" charset="0"/>
              </a:rPr>
              <a:t>What is half?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28EFFE9-E4F0-4BCD-8AD3-92E550DDB21A}"/>
              </a:ext>
            </a:extLst>
          </p:cNvPr>
          <p:cNvSpPr/>
          <p:nvPr/>
        </p:nvSpPr>
        <p:spPr>
          <a:xfrm>
            <a:off x="479044" y="706413"/>
            <a:ext cx="1364974" cy="11264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7CDB5A-A839-42A9-B0BF-594A2B1345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423" t="19062" r="39884" b="28810"/>
          <a:stretch/>
        </p:blipFill>
        <p:spPr>
          <a:xfrm>
            <a:off x="8004517" y="1205133"/>
            <a:ext cx="3957779" cy="53472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B68E95A-64D1-45F7-8A45-399BBCEC74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423" t="19062" r="50851" b="28810"/>
          <a:stretch/>
        </p:blipFill>
        <p:spPr>
          <a:xfrm flipH="1">
            <a:off x="9983406" y="1205132"/>
            <a:ext cx="1956905" cy="5347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>
                <a:latin typeface="Comic Sans MS" panose="030F0702030302020204" pitchFamily="66" charset="0"/>
              </a:rPr>
              <a:t>Well Done!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655762"/>
          </a:xfrm>
        </p:spPr>
        <p:txBody>
          <a:bodyPr anchor="ctr">
            <a:norm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Now have a go at the activity sheet provided.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D746F6-4707-4AC5-9C7A-D12ABE955B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2" t="9165" r="64935" b="67461"/>
          <a:stretch/>
        </p:blipFill>
        <p:spPr>
          <a:xfrm>
            <a:off x="0" y="-50073"/>
            <a:ext cx="1815546" cy="19805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7223E04-0EAB-45F6-95FF-97C609B24D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65" t="9166" r="34672" b="67461"/>
          <a:stretch/>
        </p:blipFill>
        <p:spPr>
          <a:xfrm>
            <a:off x="5777946" y="271966"/>
            <a:ext cx="1020417" cy="111318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1EDC340-1004-4848-8C97-AB39914369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35" t="9165" r="4802" b="67461"/>
          <a:stretch/>
        </p:blipFill>
        <p:spPr>
          <a:xfrm>
            <a:off x="10376454" y="0"/>
            <a:ext cx="1815546" cy="198059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78A4DF2-1E25-4D5C-867E-3878EB0A2A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2" t="37826" r="64935" b="38800"/>
          <a:stretch/>
        </p:blipFill>
        <p:spPr>
          <a:xfrm>
            <a:off x="0" y="4826300"/>
            <a:ext cx="1815546" cy="198059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6743836-C240-4223-8191-F312B9284C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65" t="37826" r="34672" b="38800"/>
          <a:stretch/>
        </p:blipFill>
        <p:spPr>
          <a:xfrm>
            <a:off x="5777945" y="5470051"/>
            <a:ext cx="1020418" cy="111318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AB12F44-70A8-485E-AC75-078A430586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35" t="37826" r="4802" b="38800"/>
          <a:stretch/>
        </p:blipFill>
        <p:spPr>
          <a:xfrm>
            <a:off x="10376454" y="4877401"/>
            <a:ext cx="1815546" cy="1980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936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128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 Theme</vt:lpstr>
      <vt:lpstr>EYFS Maths</vt:lpstr>
      <vt:lpstr>Message to parents</vt:lpstr>
      <vt:lpstr>Warm Up Let’s warm up our brains ready to learn.</vt:lpstr>
      <vt:lpstr>Warm Up- Answer</vt:lpstr>
      <vt:lpstr>Halving</vt:lpstr>
      <vt:lpstr>Halving</vt:lpstr>
      <vt:lpstr>Doubling</vt:lpstr>
      <vt:lpstr>Well Done!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Darren Gravell</cp:lastModifiedBy>
  <cp:revision>30</cp:revision>
  <dcterms:created xsi:type="dcterms:W3CDTF">2020-03-20T11:22:32Z</dcterms:created>
  <dcterms:modified xsi:type="dcterms:W3CDTF">2020-04-09T16:16:25Z</dcterms:modified>
</cp:coreProperties>
</file>