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72" r:id="rId2"/>
    <p:sldId id="273" r:id="rId3"/>
    <p:sldId id="257" r:id="rId4"/>
    <p:sldId id="265" r:id="rId5"/>
    <p:sldId id="266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97D80-CA50-46E5-8555-45879C189A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7C138-8C60-493A-8AC3-15094436D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C66AA-36B5-469C-98BF-EE653A87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F97AC-9CBD-420F-8BBD-47428E39A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35B76-E106-4120-BBE0-D305B708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6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D9A1-B48F-4313-A12F-56389A24C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13CB67-FF75-4680-844A-F4F6962D8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372F9-D85E-450C-A70E-DD84633E6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31BB7-EAFD-4E7B-B408-322153AA1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EE00-6956-427E-A582-5CB8DB40A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18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D7EAC6-31C7-4A4A-8F78-DB1600B8B8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C2BF28-8940-4D99-AF3E-EC5E794D3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E9B7B-E3AB-471D-AA07-BC7CD718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AD25B-D7C0-4EEA-BA3B-212ABD387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E4266-A4B9-43F1-A90D-8663694C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84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E969-E513-47EA-A51D-956E55BD6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17537-E7AE-40A7-9571-B20A1AF0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3C845-4528-4D59-97CA-16284968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368D5-A2F4-415D-9CDC-B12FA928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18DAE-6713-4DC1-B446-7069B100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1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1C054-0F67-4E05-B505-66977376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A5CB9-2F6D-4C32-A92F-8B3AD8CF0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344C-0F5A-46C1-AF50-F813842B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D4204-6286-4530-B62F-0B10D501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8AA54-0463-4D95-B667-A6BCA3FF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69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D190A-F14C-45DE-8C04-0E1E71BC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437BC-EB83-4CCA-8977-4337B4D35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09502-A7BA-45E6-A3D8-D4F52CEFD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2184C-C9DF-4EE3-9BB5-D15075B24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E9A65-A4CD-425C-AA00-7055EB591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68225-42CE-482C-A441-E2C68EACA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4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0279B-7B66-48FD-B175-D2BE4C657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C4360-94E6-417E-A049-E1E82B500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8C442-0579-4F68-8BAF-1F269918C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5941C-DAD9-4B1F-9BBA-90CF73597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D94FB-5350-4C56-ABED-023678954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331DA1-C0EA-4151-B23E-A1B580E78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7A44F1-910C-47DF-887E-92238A1B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54C1D-F73C-4C41-AB79-405170CA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12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7EAA8-CCC8-49CC-99F6-895F48416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27D873-C066-4AE3-89CB-8D36B16C9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A6C519-4C05-4D7B-B366-EA596108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EEE03-8F2D-41D9-A3EB-8A0014F7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47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F03010-0594-44E3-B345-06411CF1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EC0A25-B4E0-4E7E-A511-78F554672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CECE7-E5F0-427D-98A7-999EF3994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57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391B-F951-4115-B595-83274FEC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D6EDA-CECD-4798-BA99-0F4EDA376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54653-2B44-41F3-B40F-71DF960A6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E31FF-BB57-44C8-A70C-0F80C6727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053C3-9A6A-4625-8547-38ED1357C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A8238-1DA0-43AF-802C-96D9A47D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40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9E2ED-1D56-43FF-A736-3645EC284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FAFCD0-E700-4E2C-A176-4C54B12BB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798EE-1018-4081-AD85-FF0D49E55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1CD0F-7B3C-4272-AD73-06DCC2831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A345F-B1F9-4347-8836-03FC620B4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38C6A-A4F4-455F-9268-A83DBD2E0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20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F4901-4CB4-433A-A35C-5675BC1C8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A9C0D-6810-464E-81EC-E5A0D6E83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0CF23-96B0-484A-81B8-8342A0311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09/04/2020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4A323-CA67-45ED-AB4D-D9D529C34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03B9B-8BBD-4A48-AF0E-68915CEA5E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9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svg"/><Relationship Id="rId7" Type="http://schemas.openxmlformats.org/officeDocument/2006/relationships/hyperlink" Target="https://openclipart.org/detail/861/boy-face-carto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hyperlink" Target="https://openclipart.org/detail/1396/girl-face-carto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hyperlink" Target="https://openclipart.org/detail/861/boy-face-carto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hyperlink" Target="https://openclipart.org/detail/861/boy-face-carto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svg"/><Relationship Id="rId7" Type="http://schemas.openxmlformats.org/officeDocument/2006/relationships/image" Target="../media/image6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openclipart.org/detail/861/boy-face-cartoon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svg"/><Relationship Id="rId7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openclipart.org/detail/861/boy-face-cartoon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svg"/><Relationship Id="rId7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openclipart.org/detail/861/boy-face-cartoon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svg"/><Relationship Id="rId7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openclipart.org/detail/861/boy-face-cartoon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svg"/><Relationship Id="rId7" Type="http://schemas.openxmlformats.org/officeDocument/2006/relationships/hyperlink" Target="https://openclipart.org/detail/861/boy-face-carto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openclipart.org/detail/1396/girl-face-cartoon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Plate">
            <a:extLst>
              <a:ext uri="{FF2B5EF4-FFF2-40B4-BE49-F238E27FC236}">
                <a16:creationId xmlns:a16="http://schemas.microsoft.com/office/drawing/2014/main" id="{F83B6C25-3479-4B9E-A37C-9737CE0AC2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0108528" y="2030854"/>
            <a:ext cx="1828855" cy="8293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>
                <a:latin typeface="Comic Sans MS" panose="030F0702030302020204" pitchFamily="66" charset="0"/>
              </a:rPr>
              <a:t>EYFS Maths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Session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C8E240-1E90-4B83-A3FA-CF2D8C56AC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59376" y="4256664"/>
            <a:ext cx="2216471" cy="24915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085384-F978-4725-8F55-0FD07DA580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9845188" y="4272088"/>
            <a:ext cx="2346812" cy="2387600"/>
          </a:xfrm>
          <a:prstGeom prst="rect">
            <a:avLst/>
          </a:prstGeom>
        </p:spPr>
      </p:pic>
      <p:pic>
        <p:nvPicPr>
          <p:cNvPr id="7" name="Graphic 6" descr="Cupcake">
            <a:extLst>
              <a:ext uri="{FF2B5EF4-FFF2-40B4-BE49-F238E27FC236}">
                <a16:creationId xmlns:a16="http://schemas.microsoft.com/office/drawing/2014/main" id="{B5259926-C17E-44D2-9218-356C5080EE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1289" y="524418"/>
            <a:ext cx="736631" cy="829347"/>
          </a:xfrm>
          <a:prstGeom prst="rect">
            <a:avLst/>
          </a:prstGeom>
        </p:spPr>
      </p:pic>
      <p:pic>
        <p:nvPicPr>
          <p:cNvPr id="8" name="Graphic 7" descr="Cupcake">
            <a:extLst>
              <a:ext uri="{FF2B5EF4-FFF2-40B4-BE49-F238E27FC236}">
                <a16:creationId xmlns:a16="http://schemas.microsoft.com/office/drawing/2014/main" id="{569BE124-4BD0-44DC-9F1F-D55DE62E9F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47921" y="535203"/>
            <a:ext cx="736631" cy="829347"/>
          </a:xfrm>
          <a:prstGeom prst="rect">
            <a:avLst/>
          </a:prstGeom>
        </p:spPr>
      </p:pic>
      <p:pic>
        <p:nvPicPr>
          <p:cNvPr id="10" name="Graphic 9" descr="Cupcake">
            <a:extLst>
              <a:ext uri="{FF2B5EF4-FFF2-40B4-BE49-F238E27FC236}">
                <a16:creationId xmlns:a16="http://schemas.microsoft.com/office/drawing/2014/main" id="{999562F1-BB85-4D3A-8A0C-3BFBC273C2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3820" y="517478"/>
            <a:ext cx="736631" cy="829347"/>
          </a:xfrm>
          <a:prstGeom prst="rect">
            <a:avLst/>
          </a:prstGeom>
        </p:spPr>
      </p:pic>
      <p:pic>
        <p:nvPicPr>
          <p:cNvPr id="11" name="Graphic 10" descr="Cupcake">
            <a:extLst>
              <a:ext uri="{FF2B5EF4-FFF2-40B4-BE49-F238E27FC236}">
                <a16:creationId xmlns:a16="http://schemas.microsoft.com/office/drawing/2014/main" id="{B1F6CC56-1CA9-4D8C-81A3-1CE6928362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05932" y="503236"/>
            <a:ext cx="736631" cy="829347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C6797C6B-5BF6-436E-AC43-70902DE8F55C}"/>
              </a:ext>
            </a:extLst>
          </p:cNvPr>
          <p:cNvGrpSpPr/>
          <p:nvPr/>
        </p:nvGrpSpPr>
        <p:grpSpPr>
          <a:xfrm>
            <a:off x="9470818" y="-73856"/>
            <a:ext cx="1403537" cy="1540314"/>
            <a:chOff x="10511561" y="581707"/>
            <a:chExt cx="1403537" cy="1540314"/>
          </a:xfrm>
          <a:solidFill>
            <a:schemeClr val="accent2">
              <a:lumMod val="75000"/>
            </a:schemeClr>
          </a:solidFill>
        </p:grpSpPr>
        <p:pic>
          <p:nvPicPr>
            <p:cNvPr id="17" name="Graphic 16" descr="Cupcake">
              <a:extLst>
                <a:ext uri="{FF2B5EF4-FFF2-40B4-BE49-F238E27FC236}">
                  <a16:creationId xmlns:a16="http://schemas.microsoft.com/office/drawing/2014/main" id="{15C5BAF8-7629-4989-BAB8-8734EFC10E4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531188" y="581708"/>
              <a:ext cx="736631" cy="829347"/>
            </a:xfrm>
            <a:prstGeom prst="rect">
              <a:avLst/>
            </a:prstGeom>
          </p:spPr>
        </p:pic>
        <p:pic>
          <p:nvPicPr>
            <p:cNvPr id="18" name="Graphic 17" descr="Cupcake">
              <a:extLst>
                <a:ext uri="{FF2B5EF4-FFF2-40B4-BE49-F238E27FC236}">
                  <a16:creationId xmlns:a16="http://schemas.microsoft.com/office/drawing/2014/main" id="{FD3A28F7-B00C-4517-9666-8A641185A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1178467" y="581707"/>
              <a:ext cx="736631" cy="829347"/>
            </a:xfrm>
            <a:prstGeom prst="rect">
              <a:avLst/>
            </a:prstGeom>
          </p:spPr>
        </p:pic>
        <p:pic>
          <p:nvPicPr>
            <p:cNvPr id="21" name="Graphic 20" descr="Cupcake">
              <a:extLst>
                <a:ext uri="{FF2B5EF4-FFF2-40B4-BE49-F238E27FC236}">
                  <a16:creationId xmlns:a16="http://schemas.microsoft.com/office/drawing/2014/main" id="{F5318388-E7D2-4866-905A-9E807F5D8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511561" y="1292674"/>
              <a:ext cx="736631" cy="829347"/>
            </a:xfrm>
            <a:prstGeom prst="rect">
              <a:avLst/>
            </a:prstGeom>
          </p:spPr>
        </p:pic>
        <p:pic>
          <p:nvPicPr>
            <p:cNvPr id="22" name="Graphic 21" descr="Cupcake">
              <a:extLst>
                <a:ext uri="{FF2B5EF4-FFF2-40B4-BE49-F238E27FC236}">
                  <a16:creationId xmlns:a16="http://schemas.microsoft.com/office/drawing/2014/main" id="{EF142E1D-B51C-4D50-9D05-CF8A2F746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1158840" y="1292673"/>
              <a:ext cx="736631" cy="829347"/>
            </a:xfrm>
            <a:prstGeom prst="rect">
              <a:avLst/>
            </a:prstGeom>
          </p:spPr>
        </p:pic>
      </p:grpSp>
      <p:pic>
        <p:nvPicPr>
          <p:cNvPr id="25" name="Graphic 24" descr="Cupcake">
            <a:extLst>
              <a:ext uri="{FF2B5EF4-FFF2-40B4-BE49-F238E27FC236}">
                <a16:creationId xmlns:a16="http://schemas.microsoft.com/office/drawing/2014/main" id="{AA2BE003-DA37-481E-A861-6F369A1D22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86324" y="1726507"/>
            <a:ext cx="736631" cy="829347"/>
          </a:xfrm>
          <a:prstGeom prst="rect">
            <a:avLst/>
          </a:prstGeom>
        </p:spPr>
      </p:pic>
      <p:pic>
        <p:nvPicPr>
          <p:cNvPr id="26" name="Graphic 25" descr="Cupcake">
            <a:extLst>
              <a:ext uri="{FF2B5EF4-FFF2-40B4-BE49-F238E27FC236}">
                <a16:creationId xmlns:a16="http://schemas.microsoft.com/office/drawing/2014/main" id="{0CBFBE56-6E46-4504-B6B3-49C185E918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74563" y="1723574"/>
            <a:ext cx="736631" cy="82934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F7F69CC-2E31-4072-9335-4C1AA06BE576}"/>
              </a:ext>
            </a:extLst>
          </p:cNvPr>
          <p:cNvCxnSpPr>
            <a:cxnSpLocks/>
          </p:cNvCxnSpPr>
          <p:nvPr/>
        </p:nvCxnSpPr>
        <p:spPr>
          <a:xfrm>
            <a:off x="1847921" y="186200"/>
            <a:ext cx="0" cy="152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 descr="Plate">
            <a:extLst>
              <a:ext uri="{FF2B5EF4-FFF2-40B4-BE49-F238E27FC236}">
                <a16:creationId xmlns:a16="http://schemas.microsoft.com/office/drawing/2014/main" id="{1AB88028-3E02-436F-8181-AED8EBAE7D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289242" y="2000592"/>
            <a:ext cx="1828855" cy="829348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97E0B165-2F99-46DD-917C-0690B4AF23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59116" y="1735088"/>
            <a:ext cx="736631" cy="829347"/>
          </a:xfrm>
          <a:prstGeom prst="rect">
            <a:avLst/>
          </a:prstGeom>
        </p:spPr>
      </p:pic>
      <p:pic>
        <p:nvPicPr>
          <p:cNvPr id="31" name="Graphic 30" descr="Cupcake">
            <a:extLst>
              <a:ext uri="{FF2B5EF4-FFF2-40B4-BE49-F238E27FC236}">
                <a16:creationId xmlns:a16="http://schemas.microsoft.com/office/drawing/2014/main" id="{48BD7554-675F-4E99-A665-6D6745395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23869" y="1757952"/>
            <a:ext cx="736631" cy="829347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A4A8A7D-0B23-4DFC-8EDA-1576EF0AB4D4}"/>
              </a:ext>
            </a:extLst>
          </p:cNvPr>
          <p:cNvCxnSpPr>
            <a:cxnSpLocks/>
          </p:cNvCxnSpPr>
          <p:nvPr/>
        </p:nvCxnSpPr>
        <p:spPr>
          <a:xfrm>
            <a:off x="10570411" y="1273526"/>
            <a:ext cx="491908" cy="733139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A237B7F-EAFF-4EA5-9400-ED17B0BA460C}"/>
              </a:ext>
            </a:extLst>
          </p:cNvPr>
          <p:cNvCxnSpPr>
            <a:cxnSpLocks/>
          </p:cNvCxnSpPr>
          <p:nvPr/>
        </p:nvCxnSpPr>
        <p:spPr>
          <a:xfrm flipH="1">
            <a:off x="9107856" y="1267453"/>
            <a:ext cx="491908" cy="733139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u="sng" dirty="0">
                <a:latin typeface="Comic Sans MS" panose="030F0702030302020204" pitchFamily="66" charset="0"/>
              </a:rPr>
              <a:t>Message to parents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16F18-072A-4A3E-9516-68C7DBC6E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71662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This week the children will be learning about </a:t>
            </a:r>
            <a:r>
              <a:rPr lang="en-GB" b="1" u="sng" dirty="0">
                <a:solidFill>
                  <a:srgbClr val="FF0000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halving</a:t>
            </a:r>
            <a:r>
              <a:rPr lang="en-GB" dirty="0">
                <a:latin typeface="Comic Sans MS" panose="030F0702030302020204" pitchFamily="66" charset="0"/>
              </a:rPr>
              <a:t>. The activities provided are to be used alongside practical examples. 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Reinforce the language as this will help your child to learn the concepts.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DF240-6FCE-41EE-B58B-A446CA39D54A}"/>
              </a:ext>
            </a:extLst>
          </p:cNvPr>
          <p:cNvSpPr txBox="1"/>
          <p:nvPr/>
        </p:nvSpPr>
        <p:spPr>
          <a:xfrm>
            <a:off x="838200" y="5199113"/>
            <a:ext cx="1337226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half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B0A287E-0A8B-4950-BF75-778244B3C80E}"/>
              </a:ext>
            </a:extLst>
          </p:cNvPr>
          <p:cNvSpPr txBox="1"/>
          <p:nvPr/>
        </p:nvSpPr>
        <p:spPr>
          <a:xfrm>
            <a:off x="3587252" y="4381788"/>
            <a:ext cx="5618846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Half of ___ is ___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DE5C359-17E7-406F-AFE7-F6059DA463E4}"/>
              </a:ext>
            </a:extLst>
          </p:cNvPr>
          <p:cNvSpPr txBox="1"/>
          <p:nvPr/>
        </p:nvSpPr>
        <p:spPr>
          <a:xfrm>
            <a:off x="3587252" y="5887567"/>
            <a:ext cx="5501827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___ is half of ___</a:t>
            </a:r>
          </a:p>
        </p:txBody>
      </p:sp>
    </p:spTree>
    <p:extLst>
      <p:ext uri="{BB962C8B-B14F-4D97-AF65-F5344CB8AC3E}">
        <p14:creationId xmlns:p14="http://schemas.microsoft.com/office/powerpoint/2010/main" val="371443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838199" y="2114306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5381505" y="206336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Warm Up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Let’s warm up our brains ready to learn.</a:t>
            </a: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584793" y="2016157"/>
            <a:ext cx="2443319" cy="1107995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6E79D9FD-47C9-4C5D-8140-114252CA6C38}"/>
              </a:ext>
            </a:extLst>
          </p:cNvPr>
          <p:cNvGrpSpPr/>
          <p:nvPr/>
        </p:nvGrpSpPr>
        <p:grpSpPr>
          <a:xfrm>
            <a:off x="1897040" y="2160162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26" name="Graphic 25" descr="Cupcake">
              <a:extLst>
                <a:ext uri="{FF2B5EF4-FFF2-40B4-BE49-F238E27FC236}">
                  <a16:creationId xmlns:a16="http://schemas.microsoft.com/office/drawing/2014/main" id="{CDD255FF-425D-4FE8-B9B3-63CFE28D9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27" name="Graphic 26" descr="Cupcake">
              <a:extLst>
                <a:ext uri="{FF2B5EF4-FFF2-40B4-BE49-F238E27FC236}">
                  <a16:creationId xmlns:a16="http://schemas.microsoft.com/office/drawing/2014/main" id="{E0B0937B-97BC-47B8-AF58-69E61C5D5B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upcake">
              <a:extLst>
                <a:ext uri="{FF2B5EF4-FFF2-40B4-BE49-F238E27FC236}">
                  <a16:creationId xmlns:a16="http://schemas.microsoft.com/office/drawing/2014/main" id="{51017D11-BDC4-4FE8-89B9-BFD5857D8F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B12E266-8150-4BFE-8D02-B9CE3C883A2F}"/>
              </a:ext>
            </a:extLst>
          </p:cNvPr>
          <p:cNvGrpSpPr/>
          <p:nvPr/>
        </p:nvGrpSpPr>
        <p:grpSpPr>
          <a:xfrm>
            <a:off x="9346595" y="2026921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35" name="Graphic 34" descr="Cupcake">
              <a:extLst>
                <a:ext uri="{FF2B5EF4-FFF2-40B4-BE49-F238E27FC236}">
                  <a16:creationId xmlns:a16="http://schemas.microsoft.com/office/drawing/2014/main" id="{9B986D4F-439D-42B3-A023-F6F84E4164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36" name="Graphic 35" descr="Cupcake">
              <a:extLst>
                <a:ext uri="{FF2B5EF4-FFF2-40B4-BE49-F238E27FC236}">
                  <a16:creationId xmlns:a16="http://schemas.microsoft.com/office/drawing/2014/main" id="{78F73278-DF60-4463-87DE-2DFDA77F1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37" name="Graphic 36" descr="Cupcake">
              <a:extLst>
                <a:ext uri="{FF2B5EF4-FFF2-40B4-BE49-F238E27FC236}">
                  <a16:creationId xmlns:a16="http://schemas.microsoft.com/office/drawing/2014/main" id="{C5365EBC-1A67-48DA-8FBA-EFAA38D184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02FFAC7-C32D-4ADF-8293-28D09D862CB7}"/>
              </a:ext>
            </a:extLst>
          </p:cNvPr>
          <p:cNvGrpSpPr/>
          <p:nvPr/>
        </p:nvGrpSpPr>
        <p:grpSpPr>
          <a:xfrm>
            <a:off x="9369744" y="2465932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39" name="Graphic 38" descr="Cupcake">
              <a:extLst>
                <a:ext uri="{FF2B5EF4-FFF2-40B4-BE49-F238E27FC236}">
                  <a16:creationId xmlns:a16="http://schemas.microsoft.com/office/drawing/2014/main" id="{52D67FC5-C8A1-4CD7-AE71-16A08020AD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40" name="Graphic 39" descr="Cupcake">
              <a:extLst>
                <a:ext uri="{FF2B5EF4-FFF2-40B4-BE49-F238E27FC236}">
                  <a16:creationId xmlns:a16="http://schemas.microsoft.com/office/drawing/2014/main" id="{D4826380-EC63-4AF0-A5BF-3EFF93BEF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41" name="Graphic 40" descr="Cupcake">
              <a:extLst>
                <a:ext uri="{FF2B5EF4-FFF2-40B4-BE49-F238E27FC236}">
                  <a16:creationId xmlns:a16="http://schemas.microsoft.com/office/drawing/2014/main" id="{33CA3516-1143-496A-BDFC-4A484D87A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95501" y="2238447"/>
            <a:ext cx="764790" cy="859717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7E56149-9045-4C1C-AB10-C38A4E223C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795501" y="4604306"/>
            <a:ext cx="723187" cy="735756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C790E682-DA78-4A8C-98EA-484F940C3115}"/>
              </a:ext>
            </a:extLst>
          </p:cNvPr>
          <p:cNvSpPr txBox="1"/>
          <p:nvPr/>
        </p:nvSpPr>
        <p:spPr>
          <a:xfrm>
            <a:off x="7759031" y="1771104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/>
              <a:t>=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713013A-FB2D-41FC-A312-69C306D82A11}"/>
              </a:ext>
            </a:extLst>
          </p:cNvPr>
          <p:cNvGrpSpPr/>
          <p:nvPr/>
        </p:nvGrpSpPr>
        <p:grpSpPr>
          <a:xfrm>
            <a:off x="2485665" y="2631977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51" name="Graphic 50" descr="Cupcake">
              <a:extLst>
                <a:ext uri="{FF2B5EF4-FFF2-40B4-BE49-F238E27FC236}">
                  <a16:creationId xmlns:a16="http://schemas.microsoft.com/office/drawing/2014/main" id="{45E97CA4-BDE2-46F1-99AF-7659748C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52" name="Graphic 51" descr="Cupcake">
              <a:extLst>
                <a:ext uri="{FF2B5EF4-FFF2-40B4-BE49-F238E27FC236}">
                  <a16:creationId xmlns:a16="http://schemas.microsoft.com/office/drawing/2014/main" id="{ADD97B7D-B158-4B1C-9A36-CF4C095A5F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53" name="Graphic 52" descr="Cupcake">
              <a:extLst>
                <a:ext uri="{FF2B5EF4-FFF2-40B4-BE49-F238E27FC236}">
                  <a16:creationId xmlns:a16="http://schemas.microsoft.com/office/drawing/2014/main" id="{A5DBD019-8D10-4A3E-B98A-8BF8CDC32D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BE870020-5FAA-47A3-93DE-DCC3ED4C89FF}"/>
              </a:ext>
            </a:extLst>
          </p:cNvPr>
          <p:cNvSpPr/>
          <p:nvPr/>
        </p:nvSpPr>
        <p:spPr>
          <a:xfrm>
            <a:off x="8687379" y="1644786"/>
            <a:ext cx="2443319" cy="153879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atin typeface="Comic Sans MS" panose="030F0702030302020204" pitchFamily="66" charset="0"/>
              </a:rPr>
              <a:t>?</a:t>
            </a:r>
          </a:p>
        </p:txBody>
      </p:sp>
      <p:pic>
        <p:nvPicPr>
          <p:cNvPr id="63" name="Graphic 62" descr="Plate">
            <a:extLst>
              <a:ext uri="{FF2B5EF4-FFF2-40B4-BE49-F238E27FC236}">
                <a16:creationId xmlns:a16="http://schemas.microsoft.com/office/drawing/2014/main" id="{1D340910-7DC2-4966-88CC-75133D848D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677254" y="4398306"/>
            <a:ext cx="2443319" cy="110799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1727FAF-8083-4C17-995A-6806DAA182AF}"/>
              </a:ext>
            </a:extLst>
          </p:cNvPr>
          <p:cNvGrpSpPr/>
          <p:nvPr/>
        </p:nvGrpSpPr>
        <p:grpSpPr>
          <a:xfrm>
            <a:off x="1946350" y="4495104"/>
            <a:ext cx="801757" cy="805900"/>
            <a:chOff x="4850758" y="5165864"/>
            <a:chExt cx="801757" cy="805900"/>
          </a:xfrm>
          <a:solidFill>
            <a:schemeClr val="accent2">
              <a:lumMod val="75000"/>
            </a:schemeClr>
          </a:solidFill>
        </p:grpSpPr>
        <p:pic>
          <p:nvPicPr>
            <p:cNvPr id="43" name="Graphic 42" descr="Cupcake">
              <a:extLst>
                <a:ext uri="{FF2B5EF4-FFF2-40B4-BE49-F238E27FC236}">
                  <a16:creationId xmlns:a16="http://schemas.microsoft.com/office/drawing/2014/main" id="{1410BE81-75AA-4B94-A9ED-4CDB009E52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850758" y="5165865"/>
              <a:ext cx="457200" cy="457200"/>
            </a:xfrm>
            <a:prstGeom prst="rect">
              <a:avLst/>
            </a:prstGeom>
          </p:spPr>
        </p:pic>
        <p:pic>
          <p:nvPicPr>
            <p:cNvPr id="44" name="Graphic 43" descr="Cupcake">
              <a:extLst>
                <a:ext uri="{FF2B5EF4-FFF2-40B4-BE49-F238E27FC236}">
                  <a16:creationId xmlns:a16="http://schemas.microsoft.com/office/drawing/2014/main" id="{4D218FD6-5C6E-42F1-ADFC-67A22F7810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195315" y="5165864"/>
              <a:ext cx="457200" cy="457200"/>
            </a:xfrm>
            <a:prstGeom prst="rect">
              <a:avLst/>
            </a:prstGeom>
          </p:spPr>
        </p:pic>
        <p:pic>
          <p:nvPicPr>
            <p:cNvPr id="45" name="Graphic 44" descr="Cupcake">
              <a:extLst>
                <a:ext uri="{FF2B5EF4-FFF2-40B4-BE49-F238E27FC236}">
                  <a16:creationId xmlns:a16="http://schemas.microsoft.com/office/drawing/2014/main" id="{E83E16F7-ED9C-4424-9FCB-570B5231B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036749" y="5514564"/>
              <a:ext cx="457200" cy="457200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0D998AC-AB40-4FDC-A423-B878C91A1AEA}"/>
              </a:ext>
            </a:extLst>
          </p:cNvPr>
          <p:cNvGrpSpPr/>
          <p:nvPr/>
        </p:nvGrpSpPr>
        <p:grpSpPr>
          <a:xfrm>
            <a:off x="2748107" y="4511254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47" name="Graphic 46" descr="Cupcake">
              <a:extLst>
                <a:ext uri="{FF2B5EF4-FFF2-40B4-BE49-F238E27FC236}">
                  <a16:creationId xmlns:a16="http://schemas.microsoft.com/office/drawing/2014/main" id="{1AF0DBC5-53E6-4E3A-A6E0-723A99B204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48" name="Graphic 47" descr="Cupcake">
              <a:extLst>
                <a:ext uri="{FF2B5EF4-FFF2-40B4-BE49-F238E27FC236}">
                  <a16:creationId xmlns:a16="http://schemas.microsoft.com/office/drawing/2014/main" id="{5D309658-29E5-4B87-A2BC-E796E42AF7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49" name="Graphic 48" descr="Cupcake">
              <a:extLst>
                <a:ext uri="{FF2B5EF4-FFF2-40B4-BE49-F238E27FC236}">
                  <a16:creationId xmlns:a16="http://schemas.microsoft.com/office/drawing/2014/main" id="{72E6147C-6775-4E3B-B6FD-63043A640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pic>
        <p:nvPicPr>
          <p:cNvPr id="54" name="Graphic 53" descr="Cupcake">
            <a:extLst>
              <a:ext uri="{FF2B5EF4-FFF2-40B4-BE49-F238E27FC236}">
                <a16:creationId xmlns:a16="http://schemas.microsoft.com/office/drawing/2014/main" id="{A38F14D2-B131-4A63-AD83-5F989B126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40466" y="4861196"/>
            <a:ext cx="457200" cy="457200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4655427B-044A-4E99-8395-AED4FB1BEDE2}"/>
              </a:ext>
            </a:extLst>
          </p:cNvPr>
          <p:cNvSpPr txBox="1"/>
          <p:nvPr/>
        </p:nvSpPr>
        <p:spPr>
          <a:xfrm>
            <a:off x="4334501" y="3416415"/>
            <a:ext cx="83708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dirty="0"/>
              <a:t>-</a:t>
            </a:r>
          </a:p>
        </p:txBody>
      </p:sp>
      <p:pic>
        <p:nvPicPr>
          <p:cNvPr id="65" name="Graphic 64" descr="Plate">
            <a:extLst>
              <a:ext uri="{FF2B5EF4-FFF2-40B4-BE49-F238E27FC236}">
                <a16:creationId xmlns:a16="http://schemas.microsoft.com/office/drawing/2014/main" id="{A5EC65E8-C274-47A6-807C-0D0EDF4C0F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5325585" y="4470263"/>
            <a:ext cx="2443319" cy="1107995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44A3725E-EDF2-4325-AC89-5D61F11F1D23}"/>
              </a:ext>
            </a:extLst>
          </p:cNvPr>
          <p:cNvSpPr txBox="1"/>
          <p:nvPr/>
        </p:nvSpPr>
        <p:spPr>
          <a:xfrm>
            <a:off x="6184210" y="4245179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5B4B06B-A39B-4144-8DE6-DFF60CBB7DC9}"/>
              </a:ext>
            </a:extLst>
          </p:cNvPr>
          <p:cNvSpPr txBox="1"/>
          <p:nvPr/>
        </p:nvSpPr>
        <p:spPr>
          <a:xfrm>
            <a:off x="7868296" y="4163383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/>
              <a:t>=</a:t>
            </a:r>
          </a:p>
        </p:txBody>
      </p:sp>
      <p:pic>
        <p:nvPicPr>
          <p:cNvPr id="68" name="Graphic 67" descr="Plate">
            <a:extLst>
              <a:ext uri="{FF2B5EF4-FFF2-40B4-BE49-F238E27FC236}">
                <a16:creationId xmlns:a16="http://schemas.microsoft.com/office/drawing/2014/main" id="{B4A243E2-ED36-43ED-BBD8-6CF95C52C3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15616" y="4394165"/>
            <a:ext cx="2443319" cy="1107995"/>
          </a:xfrm>
          <a:prstGeom prst="rect">
            <a:avLst/>
          </a:prstGeom>
        </p:spPr>
      </p:pic>
      <p:pic>
        <p:nvPicPr>
          <p:cNvPr id="73" name="Graphic 72" descr="Cupcake">
            <a:extLst>
              <a:ext uri="{FF2B5EF4-FFF2-40B4-BE49-F238E27FC236}">
                <a16:creationId xmlns:a16="http://schemas.microsoft.com/office/drawing/2014/main" id="{5DED4C18-CC4A-49FF-9051-77F35C8AC7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32725" y="4894943"/>
            <a:ext cx="457200" cy="457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1C26016-65AD-43FF-AC34-E85D02333574}"/>
              </a:ext>
            </a:extLst>
          </p:cNvPr>
          <p:cNvSpPr txBox="1"/>
          <p:nvPr/>
        </p:nvSpPr>
        <p:spPr>
          <a:xfrm>
            <a:off x="1131723" y="6214768"/>
            <a:ext cx="9467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Can you write these sums as a number sentence?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B8228E3-FFB3-497E-95D5-4B9D8B4A617F}"/>
              </a:ext>
            </a:extLst>
          </p:cNvPr>
          <p:cNvSpPr txBox="1"/>
          <p:nvPr/>
        </p:nvSpPr>
        <p:spPr>
          <a:xfrm>
            <a:off x="4367510" y="1129463"/>
            <a:ext cx="83708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dirty="0"/>
              <a:t>-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47136D8-CF61-4408-BEF9-F23A4BB35886}"/>
              </a:ext>
            </a:extLst>
          </p:cNvPr>
          <p:cNvGrpSpPr/>
          <p:nvPr/>
        </p:nvGrpSpPr>
        <p:grpSpPr>
          <a:xfrm>
            <a:off x="3059858" y="2170554"/>
            <a:ext cx="1146314" cy="457201"/>
            <a:chOff x="1861931" y="2647951"/>
            <a:chExt cx="1146314" cy="457201"/>
          </a:xfrm>
          <a:solidFill>
            <a:schemeClr val="accent2">
              <a:lumMod val="75000"/>
            </a:schemeClr>
          </a:solidFill>
        </p:grpSpPr>
        <p:pic>
          <p:nvPicPr>
            <p:cNvPr id="77" name="Graphic 76" descr="Cupcake">
              <a:extLst>
                <a:ext uri="{FF2B5EF4-FFF2-40B4-BE49-F238E27FC236}">
                  <a16:creationId xmlns:a16="http://schemas.microsoft.com/office/drawing/2014/main" id="{039FC73E-5BFD-4727-9457-099F6CE1B5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61931" y="2647952"/>
              <a:ext cx="457200" cy="457200"/>
            </a:xfrm>
            <a:prstGeom prst="rect">
              <a:avLst/>
            </a:prstGeom>
          </p:spPr>
        </p:pic>
        <p:pic>
          <p:nvPicPr>
            <p:cNvPr id="78" name="Graphic 77" descr="Cupcake">
              <a:extLst>
                <a:ext uri="{FF2B5EF4-FFF2-40B4-BE49-F238E27FC236}">
                  <a16:creationId xmlns:a16="http://schemas.microsoft.com/office/drawing/2014/main" id="{5A28FECF-87EE-4F88-8EE8-911B354C8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6488" y="2647951"/>
              <a:ext cx="457200" cy="457200"/>
            </a:xfrm>
            <a:prstGeom prst="rect">
              <a:avLst/>
            </a:prstGeom>
          </p:spPr>
        </p:pic>
        <p:pic>
          <p:nvPicPr>
            <p:cNvPr id="79" name="Graphic 78" descr="Cupcake">
              <a:extLst>
                <a:ext uri="{FF2B5EF4-FFF2-40B4-BE49-F238E27FC236}">
                  <a16:creationId xmlns:a16="http://schemas.microsoft.com/office/drawing/2014/main" id="{B384EF1F-E2AC-4011-AAE4-E6B4E1AA8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51045" y="2647951"/>
              <a:ext cx="457200" cy="457200"/>
            </a:xfrm>
            <a:prstGeom prst="rect">
              <a:avLst/>
            </a:prstGeom>
          </p:spPr>
        </p:pic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16E36478-6EED-4CB3-82A5-7A721322C4D3}"/>
              </a:ext>
            </a:extLst>
          </p:cNvPr>
          <p:cNvSpPr txBox="1"/>
          <p:nvPr/>
        </p:nvSpPr>
        <p:spPr>
          <a:xfrm>
            <a:off x="6192291" y="1848924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latin typeface="Comic Sans MS" panose="030F0702030302020204" pitchFamily="66" charset="0"/>
              </a:rPr>
              <a:t>3</a:t>
            </a:r>
          </a:p>
        </p:txBody>
      </p:sp>
      <p:pic>
        <p:nvPicPr>
          <p:cNvPr id="81" name="Graphic 80" descr="Cupcake">
            <a:extLst>
              <a:ext uri="{FF2B5EF4-FFF2-40B4-BE49-F238E27FC236}">
                <a16:creationId xmlns:a16="http://schemas.microsoft.com/office/drawing/2014/main" id="{405432F0-7E73-41BE-8172-10DBC15595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7673" y="4567060"/>
            <a:ext cx="457200" cy="457200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3081410D-3B8C-4BF1-912B-5A82EEB045FC}"/>
              </a:ext>
            </a:extLst>
          </p:cNvPr>
          <p:cNvSpPr/>
          <p:nvPr/>
        </p:nvSpPr>
        <p:spPr>
          <a:xfrm>
            <a:off x="8639665" y="4043218"/>
            <a:ext cx="2443319" cy="153879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4374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838199" y="2114306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5381505" y="206336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Warm Up- Answer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584793" y="2016157"/>
            <a:ext cx="2443319" cy="110799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5501" y="2238447"/>
            <a:ext cx="764790" cy="859717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7E56149-9045-4C1C-AB10-C38A4E223C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795501" y="4604306"/>
            <a:ext cx="723187" cy="735756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C790E682-DA78-4A8C-98EA-484F940C3115}"/>
              </a:ext>
            </a:extLst>
          </p:cNvPr>
          <p:cNvSpPr txBox="1"/>
          <p:nvPr/>
        </p:nvSpPr>
        <p:spPr>
          <a:xfrm>
            <a:off x="7759031" y="1771104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/>
              <a:t>=</a:t>
            </a:r>
          </a:p>
        </p:txBody>
      </p:sp>
      <p:pic>
        <p:nvPicPr>
          <p:cNvPr id="63" name="Graphic 62" descr="Plate">
            <a:extLst>
              <a:ext uri="{FF2B5EF4-FFF2-40B4-BE49-F238E27FC236}">
                <a16:creationId xmlns:a16="http://schemas.microsoft.com/office/drawing/2014/main" id="{1D340910-7DC2-4966-88CC-75133D848D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677254" y="4398306"/>
            <a:ext cx="2443319" cy="1107995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4655427B-044A-4E99-8395-AED4FB1BEDE2}"/>
              </a:ext>
            </a:extLst>
          </p:cNvPr>
          <p:cNvSpPr txBox="1"/>
          <p:nvPr/>
        </p:nvSpPr>
        <p:spPr>
          <a:xfrm>
            <a:off x="4334501" y="3416415"/>
            <a:ext cx="83708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dirty="0"/>
              <a:t>-</a:t>
            </a:r>
          </a:p>
        </p:txBody>
      </p:sp>
      <p:pic>
        <p:nvPicPr>
          <p:cNvPr id="65" name="Graphic 64" descr="Plate">
            <a:extLst>
              <a:ext uri="{FF2B5EF4-FFF2-40B4-BE49-F238E27FC236}">
                <a16:creationId xmlns:a16="http://schemas.microsoft.com/office/drawing/2014/main" id="{A5EC65E8-C274-47A6-807C-0D0EDF4C0F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5325585" y="4470263"/>
            <a:ext cx="2443319" cy="1107995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44A3725E-EDF2-4325-AC89-5D61F11F1D23}"/>
              </a:ext>
            </a:extLst>
          </p:cNvPr>
          <p:cNvSpPr txBox="1"/>
          <p:nvPr/>
        </p:nvSpPr>
        <p:spPr>
          <a:xfrm>
            <a:off x="6183701" y="4330865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5B4B06B-A39B-4144-8DE6-DFF60CBB7DC9}"/>
              </a:ext>
            </a:extLst>
          </p:cNvPr>
          <p:cNvSpPr txBox="1"/>
          <p:nvPr/>
        </p:nvSpPr>
        <p:spPr>
          <a:xfrm>
            <a:off x="7868296" y="4163383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/>
              <a:t>=</a:t>
            </a:r>
          </a:p>
        </p:txBody>
      </p:sp>
      <p:pic>
        <p:nvPicPr>
          <p:cNvPr id="68" name="Graphic 67" descr="Plate">
            <a:extLst>
              <a:ext uri="{FF2B5EF4-FFF2-40B4-BE49-F238E27FC236}">
                <a16:creationId xmlns:a16="http://schemas.microsoft.com/office/drawing/2014/main" id="{B4A243E2-ED36-43ED-BBD8-6CF95C52C3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15616" y="4394165"/>
            <a:ext cx="2443319" cy="1107995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6170228D-AE66-4D50-AB01-B806AC98906B}"/>
              </a:ext>
            </a:extLst>
          </p:cNvPr>
          <p:cNvSpPr txBox="1"/>
          <p:nvPr/>
        </p:nvSpPr>
        <p:spPr>
          <a:xfrm>
            <a:off x="6262474" y="1915106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1048AC4-29C6-4148-B418-1BC558C07D13}"/>
              </a:ext>
            </a:extLst>
          </p:cNvPr>
          <p:cNvSpPr txBox="1"/>
          <p:nvPr/>
        </p:nvSpPr>
        <p:spPr>
          <a:xfrm>
            <a:off x="2622879" y="1915106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6D5D110-58E1-4850-B190-FDF10608E430}"/>
              </a:ext>
            </a:extLst>
          </p:cNvPr>
          <p:cNvSpPr txBox="1"/>
          <p:nvPr/>
        </p:nvSpPr>
        <p:spPr>
          <a:xfrm>
            <a:off x="9518226" y="1909628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6266016-7988-44C1-B5EC-CC3FCCA27435}"/>
              </a:ext>
            </a:extLst>
          </p:cNvPr>
          <p:cNvSpPr txBox="1"/>
          <p:nvPr/>
        </p:nvSpPr>
        <p:spPr>
          <a:xfrm>
            <a:off x="2491534" y="4330865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174F371-2D41-4452-B310-A881B32E45C1}"/>
              </a:ext>
            </a:extLst>
          </p:cNvPr>
          <p:cNvSpPr txBox="1"/>
          <p:nvPr/>
        </p:nvSpPr>
        <p:spPr>
          <a:xfrm>
            <a:off x="9518225" y="4330865"/>
            <a:ext cx="8739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highlight>
                  <a:srgbClr val="FFFF00"/>
                </a:highlight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FA89F9-4D83-46F9-AB65-112FBD63316A}"/>
              </a:ext>
            </a:extLst>
          </p:cNvPr>
          <p:cNvSpPr txBox="1"/>
          <p:nvPr/>
        </p:nvSpPr>
        <p:spPr>
          <a:xfrm>
            <a:off x="4350373" y="915008"/>
            <a:ext cx="83708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740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513881" y="4127327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91918" y="416538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Halving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4731259" y="2039595"/>
            <a:ext cx="2443319" cy="110799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59493" y="1763953"/>
            <a:ext cx="1427334" cy="1604497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77EE4DF6-A818-465E-B545-976B62B577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35417" y="1470620"/>
            <a:ext cx="736631" cy="829347"/>
          </a:xfrm>
          <a:prstGeom prst="rect">
            <a:avLst/>
          </a:prstGeom>
        </p:spPr>
      </p:pic>
      <p:pic>
        <p:nvPicPr>
          <p:cNvPr id="31" name="Graphic 30" descr="Cupcake">
            <a:extLst>
              <a:ext uri="{FF2B5EF4-FFF2-40B4-BE49-F238E27FC236}">
                <a16:creationId xmlns:a16="http://schemas.microsoft.com/office/drawing/2014/main" id="{A49ABC85-1F07-4215-8AAA-3A94096892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95014" y="1470619"/>
            <a:ext cx="736631" cy="829347"/>
          </a:xfrm>
          <a:prstGeom prst="rect">
            <a:avLst/>
          </a:prstGeom>
        </p:spPr>
      </p:pic>
      <p:pic>
        <p:nvPicPr>
          <p:cNvPr id="32" name="Graphic 31" descr="Cupcake">
            <a:extLst>
              <a:ext uri="{FF2B5EF4-FFF2-40B4-BE49-F238E27FC236}">
                <a16:creationId xmlns:a16="http://schemas.microsoft.com/office/drawing/2014/main" id="{0E6B06C2-03D3-4B3E-9D52-593202C0A8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08679" y="1489605"/>
            <a:ext cx="736631" cy="829347"/>
          </a:xfrm>
          <a:prstGeom prst="rect">
            <a:avLst/>
          </a:prstGeom>
        </p:spPr>
      </p:pic>
      <p:pic>
        <p:nvPicPr>
          <p:cNvPr id="34" name="Graphic 33" descr="Cupcake">
            <a:extLst>
              <a:ext uri="{FF2B5EF4-FFF2-40B4-BE49-F238E27FC236}">
                <a16:creationId xmlns:a16="http://schemas.microsoft.com/office/drawing/2014/main" id="{6F4D24F8-134F-415F-B3EB-0235EF6F0D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17550" y="2178918"/>
            <a:ext cx="736631" cy="829347"/>
          </a:xfrm>
          <a:prstGeom prst="rect">
            <a:avLst/>
          </a:prstGeom>
        </p:spPr>
      </p:pic>
      <p:pic>
        <p:nvPicPr>
          <p:cNvPr id="35" name="Graphic 34" descr="Cupcake">
            <a:extLst>
              <a:ext uri="{FF2B5EF4-FFF2-40B4-BE49-F238E27FC236}">
                <a16:creationId xmlns:a16="http://schemas.microsoft.com/office/drawing/2014/main" id="{55F97EB5-5529-482D-AC42-EB5A6C67D9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2048" y="2159327"/>
            <a:ext cx="736631" cy="829347"/>
          </a:xfrm>
          <a:prstGeom prst="rect">
            <a:avLst/>
          </a:prstGeom>
        </p:spPr>
      </p:pic>
      <p:pic>
        <p:nvPicPr>
          <p:cNvPr id="36" name="Graphic 35" descr="Cupcake">
            <a:extLst>
              <a:ext uri="{FF2B5EF4-FFF2-40B4-BE49-F238E27FC236}">
                <a16:creationId xmlns:a16="http://schemas.microsoft.com/office/drawing/2014/main" id="{F7E53455-F380-4640-A0D2-ADEC25677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90345" y="2169122"/>
            <a:ext cx="736631" cy="8293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090923C-1701-40A0-96EA-6C36D737EA97}"/>
              </a:ext>
            </a:extLst>
          </p:cNvPr>
          <p:cNvSpPr txBox="1"/>
          <p:nvPr/>
        </p:nvSpPr>
        <p:spPr>
          <a:xfrm>
            <a:off x="1657890" y="4186760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2761BA9-4E78-4CF1-82EC-C555F878DFDB}"/>
              </a:ext>
            </a:extLst>
          </p:cNvPr>
          <p:cNvSpPr txBox="1"/>
          <p:nvPr/>
        </p:nvSpPr>
        <p:spPr>
          <a:xfrm>
            <a:off x="10382490" y="4265827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1BDC0A-BEB3-410B-BCA3-286825A4F42D}"/>
              </a:ext>
            </a:extLst>
          </p:cNvPr>
          <p:cNvSpPr txBox="1"/>
          <p:nvPr/>
        </p:nvSpPr>
        <p:spPr>
          <a:xfrm>
            <a:off x="5754181" y="3137252"/>
            <a:ext cx="607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highlight>
                  <a:srgbClr val="FFFF00"/>
                </a:highlight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EF54120-AD17-4243-B8A5-5E984FE149F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382490" y="1637564"/>
            <a:ext cx="1542846" cy="1569661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8A4BEA7C-FB62-4331-BEAC-A7CD52BBAFEF}"/>
              </a:ext>
            </a:extLst>
          </p:cNvPr>
          <p:cNvSpPr txBox="1"/>
          <p:nvPr/>
        </p:nvSpPr>
        <p:spPr>
          <a:xfrm>
            <a:off x="379913" y="5924950"/>
            <a:ext cx="11432173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So the </a:t>
            </a:r>
            <a:r>
              <a:rPr lang="en-GB" sz="32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half</a:t>
            </a:r>
            <a:r>
              <a:rPr lang="en-GB" sz="3200" dirty="0">
                <a:latin typeface="Comic Sans MS" panose="030F0702030302020204" pitchFamily="66" charset="0"/>
              </a:rPr>
              <a:t> of </a:t>
            </a:r>
            <a:r>
              <a:rPr lang="en-GB" sz="32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3200" dirty="0">
                <a:latin typeface="Comic Sans MS" panose="030F0702030302020204" pitchFamily="66" charset="0"/>
              </a:rPr>
              <a:t> is </a:t>
            </a:r>
            <a:r>
              <a:rPr lang="en-GB" sz="32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E6F3F6-DB18-4DE9-B83D-C028335792FB}"/>
              </a:ext>
            </a:extLst>
          </p:cNvPr>
          <p:cNvSpPr txBox="1"/>
          <p:nvPr/>
        </p:nvSpPr>
        <p:spPr>
          <a:xfrm>
            <a:off x="379913" y="5950489"/>
            <a:ext cx="11432173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</a:t>
            </a:r>
            <a:r>
              <a:rPr lang="en-GB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latin typeface="Comic Sans MS" panose="030F0702030302020204" pitchFamily="66" charset="0"/>
              </a:rPr>
              <a:t> cakes on each plate.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19AFEA-540B-4974-A4B5-0D04DDE893EE}"/>
              </a:ext>
            </a:extLst>
          </p:cNvPr>
          <p:cNvSpPr txBox="1"/>
          <p:nvPr/>
        </p:nvSpPr>
        <p:spPr>
          <a:xfrm>
            <a:off x="379912" y="5908100"/>
            <a:ext cx="11432173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We start with </a:t>
            </a:r>
            <a:r>
              <a:rPr lang="en-GB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3200" dirty="0">
                <a:latin typeface="Comic Sans MS" panose="030F0702030302020204" pitchFamily="66" charset="0"/>
              </a:rPr>
              <a:t> cakes. We share the cakes onto 2 plates.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383A73-9707-4A71-BBD4-CA99252A2430}"/>
              </a:ext>
            </a:extLst>
          </p:cNvPr>
          <p:cNvSpPr txBox="1"/>
          <p:nvPr/>
        </p:nvSpPr>
        <p:spPr>
          <a:xfrm>
            <a:off x="379912" y="5622289"/>
            <a:ext cx="11432173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When we are halving we are sharing amounts equally between 2.</a:t>
            </a:r>
          </a:p>
        </p:txBody>
      </p:sp>
    </p:spTree>
    <p:extLst>
      <p:ext uri="{BB962C8B-B14F-4D97-AF65-F5344CB8AC3E}">
        <p14:creationId xmlns:p14="http://schemas.microsoft.com/office/powerpoint/2010/main" val="2334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-0.17604 0.302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L -0.228 0.3472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6 L 0.27409 0.4011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98" y="2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48148E-6 L 0.2819 0.4155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89" y="2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48148E-6 L -0.29518 0.3150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66" y="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4" grpId="0" animBg="1"/>
      <p:bldP spid="4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513881" y="4127327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91918" y="416538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Halving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4731259" y="2039595"/>
            <a:ext cx="2443319" cy="110799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59493" y="1763953"/>
            <a:ext cx="1427334" cy="1604497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77EE4DF6-A818-465E-B545-976B62B577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59667" y="1535956"/>
            <a:ext cx="736631" cy="829347"/>
          </a:xfrm>
          <a:prstGeom prst="rect">
            <a:avLst/>
          </a:prstGeom>
        </p:spPr>
      </p:pic>
      <p:pic>
        <p:nvPicPr>
          <p:cNvPr id="34" name="Graphic 33" descr="Cupcake">
            <a:extLst>
              <a:ext uri="{FF2B5EF4-FFF2-40B4-BE49-F238E27FC236}">
                <a16:creationId xmlns:a16="http://schemas.microsoft.com/office/drawing/2014/main" id="{6F4D24F8-134F-415F-B3EB-0235EF6F0D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17550" y="2178918"/>
            <a:ext cx="736631" cy="829347"/>
          </a:xfrm>
          <a:prstGeom prst="rect">
            <a:avLst/>
          </a:prstGeom>
        </p:spPr>
      </p:pic>
      <p:pic>
        <p:nvPicPr>
          <p:cNvPr id="35" name="Graphic 34" descr="Cupcake">
            <a:extLst>
              <a:ext uri="{FF2B5EF4-FFF2-40B4-BE49-F238E27FC236}">
                <a16:creationId xmlns:a16="http://schemas.microsoft.com/office/drawing/2014/main" id="{55F97EB5-5529-482D-AC42-EB5A6C67D9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2048" y="2159327"/>
            <a:ext cx="736631" cy="829347"/>
          </a:xfrm>
          <a:prstGeom prst="rect">
            <a:avLst/>
          </a:prstGeom>
        </p:spPr>
      </p:pic>
      <p:pic>
        <p:nvPicPr>
          <p:cNvPr id="36" name="Graphic 35" descr="Cupcake">
            <a:extLst>
              <a:ext uri="{FF2B5EF4-FFF2-40B4-BE49-F238E27FC236}">
                <a16:creationId xmlns:a16="http://schemas.microsoft.com/office/drawing/2014/main" id="{F7E53455-F380-4640-A0D2-ADEC25677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90345" y="2169122"/>
            <a:ext cx="736631" cy="8293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090923C-1701-40A0-96EA-6C36D737EA97}"/>
              </a:ext>
            </a:extLst>
          </p:cNvPr>
          <p:cNvSpPr txBox="1"/>
          <p:nvPr/>
        </p:nvSpPr>
        <p:spPr>
          <a:xfrm>
            <a:off x="793275" y="326078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2761BA9-4E78-4CF1-82EC-C555F878DFDB}"/>
              </a:ext>
            </a:extLst>
          </p:cNvPr>
          <p:cNvSpPr txBox="1"/>
          <p:nvPr/>
        </p:nvSpPr>
        <p:spPr>
          <a:xfrm>
            <a:off x="10874028" y="332326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1BDC0A-BEB3-410B-BCA3-286825A4F42D}"/>
              </a:ext>
            </a:extLst>
          </p:cNvPr>
          <p:cNvSpPr txBox="1"/>
          <p:nvPr/>
        </p:nvSpPr>
        <p:spPr>
          <a:xfrm>
            <a:off x="5754181" y="3137252"/>
            <a:ext cx="607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highlight>
                  <a:srgbClr val="FFFF00"/>
                </a:highlight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60DCDED-0F78-4EC5-AC7B-83A56AB65C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382490" y="1637564"/>
            <a:ext cx="1542846" cy="15696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19AFEA-540B-4974-A4B5-0D04DDE893EE}"/>
              </a:ext>
            </a:extLst>
          </p:cNvPr>
          <p:cNvSpPr txBox="1"/>
          <p:nvPr/>
        </p:nvSpPr>
        <p:spPr>
          <a:xfrm>
            <a:off x="2815589" y="5685652"/>
            <a:ext cx="6949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half of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6000" dirty="0">
                <a:latin typeface="Comic Sans MS" panose="030F0702030302020204" pitchFamily="66" charset="0"/>
              </a:rPr>
              <a:t> is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6C79B3-A64C-4C27-B614-64A3D0F229A5}"/>
              </a:ext>
            </a:extLst>
          </p:cNvPr>
          <p:cNvSpPr txBox="1"/>
          <p:nvPr/>
        </p:nvSpPr>
        <p:spPr>
          <a:xfrm>
            <a:off x="2815589" y="5685652"/>
            <a:ext cx="6949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What is half of </a:t>
            </a:r>
            <a:r>
              <a:rPr lang="en-GB" sz="6000" b="1" u="sng" dirty="0">
                <a:latin typeface="Comic Sans MS" panose="030F0702030302020204" pitchFamily="66" charset="0"/>
              </a:rPr>
              <a:t>4</a:t>
            </a:r>
            <a:r>
              <a:rPr lang="en-GB" sz="6000" dirty="0">
                <a:latin typeface="Comic Sans MS" panose="030F070203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280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-0.17604 0.3025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26276 0.377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11111E-6 L 0.35 0.3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1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513881" y="4127327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91918" y="416538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Halving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4731259" y="2039595"/>
            <a:ext cx="2443319" cy="110799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59493" y="1763953"/>
            <a:ext cx="1427334" cy="1604497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77EE4DF6-A818-465E-B545-976B62B577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59667" y="1535956"/>
            <a:ext cx="736631" cy="829347"/>
          </a:xfrm>
          <a:prstGeom prst="rect">
            <a:avLst/>
          </a:prstGeom>
        </p:spPr>
      </p:pic>
      <p:pic>
        <p:nvPicPr>
          <p:cNvPr id="34" name="Graphic 33" descr="Cupcake">
            <a:extLst>
              <a:ext uri="{FF2B5EF4-FFF2-40B4-BE49-F238E27FC236}">
                <a16:creationId xmlns:a16="http://schemas.microsoft.com/office/drawing/2014/main" id="{6F4D24F8-134F-415F-B3EB-0235EF6F0D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17550" y="2178918"/>
            <a:ext cx="736631" cy="829347"/>
          </a:xfrm>
          <a:prstGeom prst="rect">
            <a:avLst/>
          </a:prstGeom>
        </p:spPr>
      </p:pic>
      <p:pic>
        <p:nvPicPr>
          <p:cNvPr id="35" name="Graphic 34" descr="Cupcake">
            <a:extLst>
              <a:ext uri="{FF2B5EF4-FFF2-40B4-BE49-F238E27FC236}">
                <a16:creationId xmlns:a16="http://schemas.microsoft.com/office/drawing/2014/main" id="{55F97EB5-5529-482D-AC42-EB5A6C67D9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2048" y="2159327"/>
            <a:ext cx="736631" cy="829347"/>
          </a:xfrm>
          <a:prstGeom prst="rect">
            <a:avLst/>
          </a:prstGeom>
        </p:spPr>
      </p:pic>
      <p:pic>
        <p:nvPicPr>
          <p:cNvPr id="36" name="Graphic 35" descr="Cupcake">
            <a:extLst>
              <a:ext uri="{FF2B5EF4-FFF2-40B4-BE49-F238E27FC236}">
                <a16:creationId xmlns:a16="http://schemas.microsoft.com/office/drawing/2014/main" id="{F7E53455-F380-4640-A0D2-ADEC25677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90345" y="2169122"/>
            <a:ext cx="736631" cy="8293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090923C-1701-40A0-96EA-6C36D737EA97}"/>
              </a:ext>
            </a:extLst>
          </p:cNvPr>
          <p:cNvSpPr txBox="1"/>
          <p:nvPr/>
        </p:nvSpPr>
        <p:spPr>
          <a:xfrm>
            <a:off x="793275" y="326078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2761BA9-4E78-4CF1-82EC-C555F878DFDB}"/>
              </a:ext>
            </a:extLst>
          </p:cNvPr>
          <p:cNvSpPr txBox="1"/>
          <p:nvPr/>
        </p:nvSpPr>
        <p:spPr>
          <a:xfrm>
            <a:off x="10874028" y="332326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1BDC0A-BEB3-410B-BCA3-286825A4F42D}"/>
              </a:ext>
            </a:extLst>
          </p:cNvPr>
          <p:cNvSpPr txBox="1"/>
          <p:nvPr/>
        </p:nvSpPr>
        <p:spPr>
          <a:xfrm>
            <a:off x="5754181" y="3137252"/>
            <a:ext cx="607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highlight>
                  <a:srgbClr val="FFFF00"/>
                </a:highlight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60DCDED-0F78-4EC5-AC7B-83A56AB65C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382490" y="1637564"/>
            <a:ext cx="1542846" cy="15696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19AFEA-540B-4974-A4B5-0D04DDE893EE}"/>
              </a:ext>
            </a:extLst>
          </p:cNvPr>
          <p:cNvSpPr txBox="1"/>
          <p:nvPr/>
        </p:nvSpPr>
        <p:spPr>
          <a:xfrm>
            <a:off x="2815589" y="5685652"/>
            <a:ext cx="6949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half of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6000" dirty="0">
                <a:latin typeface="Comic Sans MS" panose="030F0702030302020204" pitchFamily="66" charset="0"/>
              </a:rPr>
              <a:t> is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6C79B3-A64C-4C27-B614-64A3D0F229A5}"/>
              </a:ext>
            </a:extLst>
          </p:cNvPr>
          <p:cNvSpPr txBox="1"/>
          <p:nvPr/>
        </p:nvSpPr>
        <p:spPr>
          <a:xfrm>
            <a:off x="2815589" y="5663838"/>
            <a:ext cx="6949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What is half of </a:t>
            </a:r>
            <a:r>
              <a:rPr lang="en-GB" sz="6000" b="1" u="sng" dirty="0">
                <a:latin typeface="Comic Sans MS" panose="030F0702030302020204" pitchFamily="66" charset="0"/>
              </a:rPr>
              <a:t>8</a:t>
            </a:r>
            <a:r>
              <a:rPr lang="en-GB" sz="6000" dirty="0">
                <a:latin typeface="Comic Sans MS" panose="030F0702030302020204" pitchFamily="66" charset="0"/>
              </a:rPr>
              <a:t>?</a:t>
            </a:r>
          </a:p>
        </p:txBody>
      </p:sp>
      <p:pic>
        <p:nvPicPr>
          <p:cNvPr id="18" name="Graphic 17" descr="Cupcake">
            <a:extLst>
              <a:ext uri="{FF2B5EF4-FFF2-40B4-BE49-F238E27FC236}">
                <a16:creationId xmlns:a16="http://schemas.microsoft.com/office/drawing/2014/main" id="{0BDE70F5-4CBD-4B9E-AE95-F8211FEB82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41370" y="1450468"/>
            <a:ext cx="736631" cy="829347"/>
          </a:xfrm>
          <a:prstGeom prst="rect">
            <a:avLst/>
          </a:prstGeom>
        </p:spPr>
      </p:pic>
      <p:pic>
        <p:nvPicPr>
          <p:cNvPr id="20" name="Graphic 19" descr="Cupcake">
            <a:extLst>
              <a:ext uri="{FF2B5EF4-FFF2-40B4-BE49-F238E27FC236}">
                <a16:creationId xmlns:a16="http://schemas.microsoft.com/office/drawing/2014/main" id="{C2CA4DA0-5E6E-4F56-9B55-20B47E2F6E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60911" y="1832225"/>
            <a:ext cx="736631" cy="829347"/>
          </a:xfrm>
          <a:prstGeom prst="rect">
            <a:avLst/>
          </a:prstGeom>
        </p:spPr>
      </p:pic>
      <p:pic>
        <p:nvPicPr>
          <p:cNvPr id="22" name="Graphic 21" descr="Cupcake">
            <a:extLst>
              <a:ext uri="{FF2B5EF4-FFF2-40B4-BE49-F238E27FC236}">
                <a16:creationId xmlns:a16="http://schemas.microsoft.com/office/drawing/2014/main" id="{DCB3E5D9-C2A0-42AE-9D75-1056BE9BBD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98330" y="1579995"/>
            <a:ext cx="736631" cy="829347"/>
          </a:xfrm>
          <a:prstGeom prst="rect">
            <a:avLst/>
          </a:prstGeom>
        </p:spPr>
      </p:pic>
      <p:pic>
        <p:nvPicPr>
          <p:cNvPr id="23" name="Graphic 22" descr="Cupcake">
            <a:extLst>
              <a:ext uri="{FF2B5EF4-FFF2-40B4-BE49-F238E27FC236}">
                <a16:creationId xmlns:a16="http://schemas.microsoft.com/office/drawing/2014/main" id="{34E524BF-F00A-4492-9363-92FA94DAB4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1439" y="1649386"/>
            <a:ext cx="736631" cy="82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31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-0.17604 0.3025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26276 0.377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45 -0.01782 L 0.28555 0.3164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1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26276 0.3775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19583 0.3833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0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7.40741E-7 L 0.30325 0.3527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56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8 0.04444 L 0.27526 0.3967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82" y="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raphic 56" descr="Plate">
            <a:extLst>
              <a:ext uri="{FF2B5EF4-FFF2-40B4-BE49-F238E27FC236}">
                <a16:creationId xmlns:a16="http://schemas.microsoft.com/office/drawing/2014/main" id="{BC4FAA0E-9339-4D25-9752-22985A1B2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513881" y="4127327"/>
            <a:ext cx="2443319" cy="1107995"/>
          </a:xfrm>
          <a:prstGeom prst="rect">
            <a:avLst/>
          </a:prstGeom>
        </p:spPr>
      </p:pic>
      <p:pic>
        <p:nvPicPr>
          <p:cNvPr id="55" name="Graphic 54" descr="Plate">
            <a:extLst>
              <a:ext uri="{FF2B5EF4-FFF2-40B4-BE49-F238E27FC236}">
                <a16:creationId xmlns:a16="http://schemas.microsoft.com/office/drawing/2014/main" id="{5673AC43-640D-4777-ADB6-C4DC42F06D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691918" y="4165387"/>
            <a:ext cx="2443319" cy="11079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900" b="1" u="sng" dirty="0">
                <a:latin typeface="Comic Sans MS" panose="030F0702030302020204" pitchFamily="66" charset="0"/>
              </a:rPr>
              <a:t>Halving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Plate">
            <a:extLst>
              <a:ext uri="{FF2B5EF4-FFF2-40B4-BE49-F238E27FC236}">
                <a16:creationId xmlns:a16="http://schemas.microsoft.com/office/drawing/2014/main" id="{87040CD4-CA5E-4AA0-BA1C-BE7B2BFFE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4731259" y="2039595"/>
            <a:ext cx="2443319" cy="110799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E6C7143-CE28-42DE-9AC5-93E1D27BC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59493" y="1763953"/>
            <a:ext cx="1427334" cy="1604497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77EE4DF6-A818-465E-B545-976B62B577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59667" y="1535956"/>
            <a:ext cx="736631" cy="829347"/>
          </a:xfrm>
          <a:prstGeom prst="rect">
            <a:avLst/>
          </a:prstGeom>
        </p:spPr>
      </p:pic>
      <p:pic>
        <p:nvPicPr>
          <p:cNvPr id="34" name="Graphic 33" descr="Cupcake">
            <a:extLst>
              <a:ext uri="{FF2B5EF4-FFF2-40B4-BE49-F238E27FC236}">
                <a16:creationId xmlns:a16="http://schemas.microsoft.com/office/drawing/2014/main" id="{6F4D24F8-134F-415F-B3EB-0235EF6F0D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17550" y="2178918"/>
            <a:ext cx="736631" cy="829347"/>
          </a:xfrm>
          <a:prstGeom prst="rect">
            <a:avLst/>
          </a:prstGeom>
        </p:spPr>
      </p:pic>
      <p:pic>
        <p:nvPicPr>
          <p:cNvPr id="35" name="Graphic 34" descr="Cupcake">
            <a:extLst>
              <a:ext uri="{FF2B5EF4-FFF2-40B4-BE49-F238E27FC236}">
                <a16:creationId xmlns:a16="http://schemas.microsoft.com/office/drawing/2014/main" id="{55F97EB5-5529-482D-AC42-EB5A6C67D9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2048" y="2159327"/>
            <a:ext cx="736631" cy="829347"/>
          </a:xfrm>
          <a:prstGeom prst="rect">
            <a:avLst/>
          </a:prstGeom>
        </p:spPr>
      </p:pic>
      <p:pic>
        <p:nvPicPr>
          <p:cNvPr id="36" name="Graphic 35" descr="Cupcake">
            <a:extLst>
              <a:ext uri="{FF2B5EF4-FFF2-40B4-BE49-F238E27FC236}">
                <a16:creationId xmlns:a16="http://schemas.microsoft.com/office/drawing/2014/main" id="{F7E53455-F380-4640-A0D2-ADEC25677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90345" y="2169122"/>
            <a:ext cx="736631" cy="8293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090923C-1701-40A0-96EA-6C36D737EA97}"/>
              </a:ext>
            </a:extLst>
          </p:cNvPr>
          <p:cNvSpPr txBox="1"/>
          <p:nvPr/>
        </p:nvSpPr>
        <p:spPr>
          <a:xfrm>
            <a:off x="793275" y="326078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2761BA9-4E78-4CF1-82EC-C555F878DFDB}"/>
              </a:ext>
            </a:extLst>
          </p:cNvPr>
          <p:cNvSpPr txBox="1"/>
          <p:nvPr/>
        </p:nvSpPr>
        <p:spPr>
          <a:xfrm>
            <a:off x="10874028" y="3323264"/>
            <a:ext cx="55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highlight>
                  <a:srgbClr val="FFFF00"/>
                </a:highlight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1BDC0A-BEB3-410B-BCA3-286825A4F42D}"/>
              </a:ext>
            </a:extLst>
          </p:cNvPr>
          <p:cNvSpPr txBox="1"/>
          <p:nvPr/>
        </p:nvSpPr>
        <p:spPr>
          <a:xfrm>
            <a:off x="5609920" y="3164612"/>
            <a:ext cx="9188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>
                <a:highlight>
                  <a:srgbClr val="FFFF00"/>
                </a:highlight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60DCDED-0F78-4EC5-AC7B-83A56AB65C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0382490" y="1637564"/>
            <a:ext cx="1542846" cy="15696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19AFEA-540B-4974-A4B5-0D04DDE893EE}"/>
              </a:ext>
            </a:extLst>
          </p:cNvPr>
          <p:cNvSpPr txBox="1"/>
          <p:nvPr/>
        </p:nvSpPr>
        <p:spPr>
          <a:xfrm>
            <a:off x="2815589" y="5685652"/>
            <a:ext cx="69495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half of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r>
              <a:rPr lang="en-GB" sz="6000" dirty="0">
                <a:latin typeface="Comic Sans MS" panose="030F0702030302020204" pitchFamily="66" charset="0"/>
              </a:rPr>
              <a:t> is </a:t>
            </a:r>
            <a:r>
              <a:rPr lang="en-GB" sz="60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6C79B3-A64C-4C27-B614-64A3D0F229A5}"/>
              </a:ext>
            </a:extLst>
          </p:cNvPr>
          <p:cNvSpPr txBox="1"/>
          <p:nvPr/>
        </p:nvSpPr>
        <p:spPr>
          <a:xfrm>
            <a:off x="2576174" y="5685651"/>
            <a:ext cx="7428341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anose="030F0702030302020204" pitchFamily="66" charset="0"/>
              </a:rPr>
              <a:t>What is half of </a:t>
            </a:r>
            <a:r>
              <a:rPr lang="en-GB" sz="6000" b="1" u="sng" dirty="0">
                <a:latin typeface="Comic Sans MS" panose="030F0702030302020204" pitchFamily="66" charset="0"/>
              </a:rPr>
              <a:t>10</a:t>
            </a:r>
            <a:r>
              <a:rPr lang="en-GB" sz="6000" dirty="0">
                <a:latin typeface="Comic Sans MS" panose="030F0702030302020204" pitchFamily="66" charset="0"/>
              </a:rPr>
              <a:t>?</a:t>
            </a:r>
          </a:p>
        </p:txBody>
      </p:sp>
      <p:pic>
        <p:nvPicPr>
          <p:cNvPr id="18" name="Graphic 17" descr="Cupcake">
            <a:extLst>
              <a:ext uri="{FF2B5EF4-FFF2-40B4-BE49-F238E27FC236}">
                <a16:creationId xmlns:a16="http://schemas.microsoft.com/office/drawing/2014/main" id="{0BDE70F5-4CBD-4B9E-AE95-F8211FEB82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41370" y="1450468"/>
            <a:ext cx="736631" cy="829347"/>
          </a:xfrm>
          <a:prstGeom prst="rect">
            <a:avLst/>
          </a:prstGeom>
        </p:spPr>
      </p:pic>
      <p:pic>
        <p:nvPicPr>
          <p:cNvPr id="20" name="Graphic 19" descr="Cupcake">
            <a:extLst>
              <a:ext uri="{FF2B5EF4-FFF2-40B4-BE49-F238E27FC236}">
                <a16:creationId xmlns:a16="http://schemas.microsoft.com/office/drawing/2014/main" id="{C2CA4DA0-5E6E-4F56-9B55-20B47E2F6E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60911" y="1832225"/>
            <a:ext cx="736631" cy="829347"/>
          </a:xfrm>
          <a:prstGeom prst="rect">
            <a:avLst/>
          </a:prstGeom>
        </p:spPr>
      </p:pic>
      <p:pic>
        <p:nvPicPr>
          <p:cNvPr id="22" name="Graphic 21" descr="Cupcake">
            <a:extLst>
              <a:ext uri="{FF2B5EF4-FFF2-40B4-BE49-F238E27FC236}">
                <a16:creationId xmlns:a16="http://schemas.microsoft.com/office/drawing/2014/main" id="{DCB3E5D9-C2A0-42AE-9D75-1056BE9BBD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98330" y="1579995"/>
            <a:ext cx="736631" cy="829347"/>
          </a:xfrm>
          <a:prstGeom prst="rect">
            <a:avLst/>
          </a:prstGeom>
        </p:spPr>
      </p:pic>
      <p:pic>
        <p:nvPicPr>
          <p:cNvPr id="23" name="Graphic 22" descr="Cupcake">
            <a:extLst>
              <a:ext uri="{FF2B5EF4-FFF2-40B4-BE49-F238E27FC236}">
                <a16:creationId xmlns:a16="http://schemas.microsoft.com/office/drawing/2014/main" id="{34E524BF-F00A-4492-9363-92FA94DAB4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1439" y="1649386"/>
            <a:ext cx="736631" cy="829347"/>
          </a:xfrm>
          <a:prstGeom prst="rect">
            <a:avLst/>
          </a:prstGeom>
        </p:spPr>
      </p:pic>
      <p:pic>
        <p:nvPicPr>
          <p:cNvPr id="21" name="Graphic 20" descr="Cupcake">
            <a:extLst>
              <a:ext uri="{FF2B5EF4-FFF2-40B4-BE49-F238E27FC236}">
                <a16:creationId xmlns:a16="http://schemas.microsoft.com/office/drawing/2014/main" id="{0283D528-6A6E-4AAB-A652-3F207CADF5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03839" y="1801786"/>
            <a:ext cx="736631" cy="829347"/>
          </a:xfrm>
          <a:prstGeom prst="rect">
            <a:avLst/>
          </a:prstGeom>
        </p:spPr>
      </p:pic>
      <p:pic>
        <p:nvPicPr>
          <p:cNvPr id="24" name="Graphic 23" descr="Cupcake">
            <a:extLst>
              <a:ext uri="{FF2B5EF4-FFF2-40B4-BE49-F238E27FC236}">
                <a16:creationId xmlns:a16="http://schemas.microsoft.com/office/drawing/2014/main" id="{216FCF73-6486-4CD8-9894-C4264A64DC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37103" y="2178918"/>
            <a:ext cx="736631" cy="82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-0.17604 0.3025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2" y="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26276 0.377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45 -0.01782 L 0.28555 0.3164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1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26276 0.3775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6 0.03032 L -0.19583 0.3833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0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7.40741E-7 L 0.30325 0.3527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56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8 0.04444 L 0.27526 0.3967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82" y="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8 0.04444 L 0.22839 0.3891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9" y="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-0.17839 0.3094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19" y="1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Plate">
            <a:extLst>
              <a:ext uri="{FF2B5EF4-FFF2-40B4-BE49-F238E27FC236}">
                <a16:creationId xmlns:a16="http://schemas.microsoft.com/office/drawing/2014/main" id="{F83B6C25-3479-4B9E-A37C-9737CE0AC2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10108528" y="2030854"/>
            <a:ext cx="1828855" cy="8293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>
                <a:latin typeface="Comic Sans MS" panose="030F0702030302020204" pitchFamily="66" charset="0"/>
              </a:rPr>
              <a:t>Well Done!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Now have a go at the activity sheet provided.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C8E240-1E90-4B83-A3FA-CF2D8C56AC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59376" y="4256664"/>
            <a:ext cx="2216471" cy="24915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085384-F978-4725-8F55-0FD07DA580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9845188" y="4272088"/>
            <a:ext cx="2346812" cy="2387600"/>
          </a:xfrm>
          <a:prstGeom prst="rect">
            <a:avLst/>
          </a:prstGeom>
        </p:spPr>
      </p:pic>
      <p:pic>
        <p:nvPicPr>
          <p:cNvPr id="7" name="Graphic 6" descr="Cupcake">
            <a:extLst>
              <a:ext uri="{FF2B5EF4-FFF2-40B4-BE49-F238E27FC236}">
                <a16:creationId xmlns:a16="http://schemas.microsoft.com/office/drawing/2014/main" id="{B5259926-C17E-44D2-9218-356C5080EE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11289" y="524418"/>
            <a:ext cx="736631" cy="829347"/>
          </a:xfrm>
          <a:prstGeom prst="rect">
            <a:avLst/>
          </a:prstGeom>
        </p:spPr>
      </p:pic>
      <p:pic>
        <p:nvPicPr>
          <p:cNvPr id="8" name="Graphic 7" descr="Cupcake">
            <a:extLst>
              <a:ext uri="{FF2B5EF4-FFF2-40B4-BE49-F238E27FC236}">
                <a16:creationId xmlns:a16="http://schemas.microsoft.com/office/drawing/2014/main" id="{569BE124-4BD0-44DC-9F1F-D55DE62E9F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47921" y="535203"/>
            <a:ext cx="736631" cy="829347"/>
          </a:xfrm>
          <a:prstGeom prst="rect">
            <a:avLst/>
          </a:prstGeom>
        </p:spPr>
      </p:pic>
      <p:pic>
        <p:nvPicPr>
          <p:cNvPr id="10" name="Graphic 9" descr="Cupcake">
            <a:extLst>
              <a:ext uri="{FF2B5EF4-FFF2-40B4-BE49-F238E27FC236}">
                <a16:creationId xmlns:a16="http://schemas.microsoft.com/office/drawing/2014/main" id="{999562F1-BB85-4D3A-8A0C-3BFBC273C2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3820" y="517478"/>
            <a:ext cx="736631" cy="829347"/>
          </a:xfrm>
          <a:prstGeom prst="rect">
            <a:avLst/>
          </a:prstGeom>
        </p:spPr>
      </p:pic>
      <p:pic>
        <p:nvPicPr>
          <p:cNvPr id="11" name="Graphic 10" descr="Cupcake">
            <a:extLst>
              <a:ext uri="{FF2B5EF4-FFF2-40B4-BE49-F238E27FC236}">
                <a16:creationId xmlns:a16="http://schemas.microsoft.com/office/drawing/2014/main" id="{B1F6CC56-1CA9-4D8C-81A3-1CE6928362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05932" y="503236"/>
            <a:ext cx="736631" cy="829347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C6797C6B-5BF6-436E-AC43-70902DE8F55C}"/>
              </a:ext>
            </a:extLst>
          </p:cNvPr>
          <p:cNvGrpSpPr/>
          <p:nvPr/>
        </p:nvGrpSpPr>
        <p:grpSpPr>
          <a:xfrm>
            <a:off x="9470818" y="-73856"/>
            <a:ext cx="1403537" cy="1540314"/>
            <a:chOff x="10511561" y="581707"/>
            <a:chExt cx="1403537" cy="1540314"/>
          </a:xfrm>
          <a:solidFill>
            <a:schemeClr val="accent2">
              <a:lumMod val="75000"/>
            </a:schemeClr>
          </a:solidFill>
        </p:grpSpPr>
        <p:pic>
          <p:nvPicPr>
            <p:cNvPr id="17" name="Graphic 16" descr="Cupcake">
              <a:extLst>
                <a:ext uri="{FF2B5EF4-FFF2-40B4-BE49-F238E27FC236}">
                  <a16:creationId xmlns:a16="http://schemas.microsoft.com/office/drawing/2014/main" id="{15C5BAF8-7629-4989-BAB8-8734EFC10E4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531188" y="581708"/>
              <a:ext cx="736631" cy="829347"/>
            </a:xfrm>
            <a:prstGeom prst="rect">
              <a:avLst/>
            </a:prstGeom>
          </p:spPr>
        </p:pic>
        <p:pic>
          <p:nvPicPr>
            <p:cNvPr id="18" name="Graphic 17" descr="Cupcake">
              <a:extLst>
                <a:ext uri="{FF2B5EF4-FFF2-40B4-BE49-F238E27FC236}">
                  <a16:creationId xmlns:a16="http://schemas.microsoft.com/office/drawing/2014/main" id="{FD3A28F7-B00C-4517-9666-8A641185A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1178467" y="581707"/>
              <a:ext cx="736631" cy="829347"/>
            </a:xfrm>
            <a:prstGeom prst="rect">
              <a:avLst/>
            </a:prstGeom>
          </p:spPr>
        </p:pic>
        <p:pic>
          <p:nvPicPr>
            <p:cNvPr id="21" name="Graphic 20" descr="Cupcake">
              <a:extLst>
                <a:ext uri="{FF2B5EF4-FFF2-40B4-BE49-F238E27FC236}">
                  <a16:creationId xmlns:a16="http://schemas.microsoft.com/office/drawing/2014/main" id="{F5318388-E7D2-4866-905A-9E807F5D8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511561" y="1292674"/>
              <a:ext cx="736631" cy="829347"/>
            </a:xfrm>
            <a:prstGeom prst="rect">
              <a:avLst/>
            </a:prstGeom>
          </p:spPr>
        </p:pic>
        <p:pic>
          <p:nvPicPr>
            <p:cNvPr id="22" name="Graphic 21" descr="Cupcake">
              <a:extLst>
                <a:ext uri="{FF2B5EF4-FFF2-40B4-BE49-F238E27FC236}">
                  <a16:creationId xmlns:a16="http://schemas.microsoft.com/office/drawing/2014/main" id="{EF142E1D-B51C-4D50-9D05-CF8A2F746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1158840" y="1292673"/>
              <a:ext cx="736631" cy="829347"/>
            </a:xfrm>
            <a:prstGeom prst="rect">
              <a:avLst/>
            </a:prstGeom>
          </p:spPr>
        </p:pic>
      </p:grpSp>
      <p:pic>
        <p:nvPicPr>
          <p:cNvPr id="25" name="Graphic 24" descr="Cupcake">
            <a:extLst>
              <a:ext uri="{FF2B5EF4-FFF2-40B4-BE49-F238E27FC236}">
                <a16:creationId xmlns:a16="http://schemas.microsoft.com/office/drawing/2014/main" id="{AA2BE003-DA37-481E-A861-6F369A1D22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86324" y="1726507"/>
            <a:ext cx="736631" cy="829347"/>
          </a:xfrm>
          <a:prstGeom prst="rect">
            <a:avLst/>
          </a:prstGeom>
        </p:spPr>
      </p:pic>
      <p:pic>
        <p:nvPicPr>
          <p:cNvPr id="26" name="Graphic 25" descr="Cupcake">
            <a:extLst>
              <a:ext uri="{FF2B5EF4-FFF2-40B4-BE49-F238E27FC236}">
                <a16:creationId xmlns:a16="http://schemas.microsoft.com/office/drawing/2014/main" id="{0CBFBE56-6E46-4504-B6B3-49C185E918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74563" y="1723574"/>
            <a:ext cx="736631" cy="82934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F7F69CC-2E31-4072-9335-4C1AA06BE576}"/>
              </a:ext>
            </a:extLst>
          </p:cNvPr>
          <p:cNvCxnSpPr>
            <a:cxnSpLocks/>
          </p:cNvCxnSpPr>
          <p:nvPr/>
        </p:nvCxnSpPr>
        <p:spPr>
          <a:xfrm>
            <a:off x="1847921" y="186200"/>
            <a:ext cx="0" cy="15201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 descr="Plate">
            <a:extLst>
              <a:ext uri="{FF2B5EF4-FFF2-40B4-BE49-F238E27FC236}">
                <a16:creationId xmlns:a16="http://schemas.microsoft.com/office/drawing/2014/main" id="{1AB88028-3E02-436F-8181-AED8EBAE7D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316" b="24668"/>
          <a:stretch/>
        </p:blipFill>
        <p:spPr>
          <a:xfrm>
            <a:off x="8289242" y="2000592"/>
            <a:ext cx="1828855" cy="829348"/>
          </a:xfrm>
          <a:prstGeom prst="rect">
            <a:avLst/>
          </a:prstGeom>
        </p:spPr>
      </p:pic>
      <p:pic>
        <p:nvPicPr>
          <p:cNvPr id="30" name="Graphic 29" descr="Cupcake">
            <a:extLst>
              <a:ext uri="{FF2B5EF4-FFF2-40B4-BE49-F238E27FC236}">
                <a16:creationId xmlns:a16="http://schemas.microsoft.com/office/drawing/2014/main" id="{97E0B165-2F99-46DD-917C-0690B4AF23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59116" y="1735088"/>
            <a:ext cx="736631" cy="829347"/>
          </a:xfrm>
          <a:prstGeom prst="rect">
            <a:avLst/>
          </a:prstGeom>
        </p:spPr>
      </p:pic>
      <p:pic>
        <p:nvPicPr>
          <p:cNvPr id="31" name="Graphic 30" descr="Cupcake">
            <a:extLst>
              <a:ext uri="{FF2B5EF4-FFF2-40B4-BE49-F238E27FC236}">
                <a16:creationId xmlns:a16="http://schemas.microsoft.com/office/drawing/2014/main" id="{48BD7554-675F-4E99-A665-6D6745395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23869" y="1757952"/>
            <a:ext cx="736631" cy="829347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A4A8A7D-0B23-4DFC-8EDA-1576EF0AB4D4}"/>
              </a:ext>
            </a:extLst>
          </p:cNvPr>
          <p:cNvCxnSpPr>
            <a:cxnSpLocks/>
          </p:cNvCxnSpPr>
          <p:nvPr/>
        </p:nvCxnSpPr>
        <p:spPr>
          <a:xfrm>
            <a:off x="10570411" y="1273526"/>
            <a:ext cx="491908" cy="733139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A237B7F-EAFF-4EA5-9400-ED17B0BA460C}"/>
              </a:ext>
            </a:extLst>
          </p:cNvPr>
          <p:cNvCxnSpPr>
            <a:cxnSpLocks/>
          </p:cNvCxnSpPr>
          <p:nvPr/>
        </p:nvCxnSpPr>
        <p:spPr>
          <a:xfrm flipH="1">
            <a:off x="9107856" y="1267453"/>
            <a:ext cx="491908" cy="733139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535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190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EYFS Maths</vt:lpstr>
      <vt:lpstr>Message to parents</vt:lpstr>
      <vt:lpstr>Warm Up Let’s warm up our brains ready to learn.</vt:lpstr>
      <vt:lpstr>Warm Up- Answer</vt:lpstr>
      <vt:lpstr>Halving</vt:lpstr>
      <vt:lpstr>Halving</vt:lpstr>
      <vt:lpstr>Halving</vt:lpstr>
      <vt:lpstr>Halving</vt:lpstr>
      <vt:lpstr>Well Done!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Darren Gravell</cp:lastModifiedBy>
  <cp:revision>25</cp:revision>
  <dcterms:created xsi:type="dcterms:W3CDTF">2020-03-20T11:22:32Z</dcterms:created>
  <dcterms:modified xsi:type="dcterms:W3CDTF">2020-04-09T15:52:56Z</dcterms:modified>
</cp:coreProperties>
</file>