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2" r:id="rId2"/>
    <p:sldId id="273" r:id="rId3"/>
    <p:sldId id="257" r:id="rId4"/>
    <p:sldId id="279" r:id="rId5"/>
    <p:sldId id="266" r:id="rId6"/>
    <p:sldId id="274" r:id="rId7"/>
    <p:sldId id="275" r:id="rId8"/>
    <p:sldId id="276" r:id="rId9"/>
    <p:sldId id="278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Maths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Session 1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3A4BD3F-9EE4-4DE8-A86E-416FD39C1A84}"/>
              </a:ext>
            </a:extLst>
          </p:cNvPr>
          <p:cNvGrpSpPr/>
          <p:nvPr/>
        </p:nvGrpSpPr>
        <p:grpSpPr>
          <a:xfrm>
            <a:off x="9539080" y="256149"/>
            <a:ext cx="2257839" cy="2124963"/>
            <a:chOff x="371061" y="4534726"/>
            <a:chExt cx="1537252" cy="148176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9BA5A37-3946-41E6-BED4-07E20EBA7465}"/>
                </a:ext>
              </a:extLst>
            </p:cNvPr>
            <p:cNvSpPr/>
            <p:nvPr/>
          </p:nvSpPr>
          <p:spPr>
            <a:xfrm>
              <a:off x="742950" y="4972049"/>
              <a:ext cx="857250" cy="84827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85E7631-7535-4355-A9C9-92E891B86A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4" t="11237" r="10216" b="9328"/>
            <a:stretch/>
          </p:blipFill>
          <p:spPr>
            <a:xfrm>
              <a:off x="371061" y="4534726"/>
              <a:ext cx="1537252" cy="1481761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28CBE276-2FB9-4A44-8951-BE8FA4E2A4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448" y="3843131"/>
            <a:ext cx="2669813" cy="281655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950F44D-9082-45AA-BC7E-8C28027C3A0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00" b="38800"/>
          <a:stretch/>
        </p:blipFill>
        <p:spPr>
          <a:xfrm rot="5400000">
            <a:off x="-280728" y="4854961"/>
            <a:ext cx="2963428" cy="6460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4229E41-4B79-418E-83D4-7D98CF497B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0" y="160816"/>
            <a:ext cx="2318057" cy="250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5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23A4BD3F-9EE4-4DE8-A86E-416FD39C1A84}"/>
              </a:ext>
            </a:extLst>
          </p:cNvPr>
          <p:cNvGrpSpPr/>
          <p:nvPr/>
        </p:nvGrpSpPr>
        <p:grpSpPr>
          <a:xfrm>
            <a:off x="9539080" y="256149"/>
            <a:ext cx="2257839" cy="2124963"/>
            <a:chOff x="371061" y="4534726"/>
            <a:chExt cx="1537252" cy="1481761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9BA5A37-3946-41E6-BED4-07E20EBA7465}"/>
                </a:ext>
              </a:extLst>
            </p:cNvPr>
            <p:cNvSpPr/>
            <p:nvPr/>
          </p:nvSpPr>
          <p:spPr>
            <a:xfrm>
              <a:off x="742950" y="4972049"/>
              <a:ext cx="857250" cy="84827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85E7631-7535-4355-A9C9-92E891B86A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4" t="11237" r="10216" b="9328"/>
            <a:stretch/>
          </p:blipFill>
          <p:spPr>
            <a:xfrm>
              <a:off x="371061" y="4534726"/>
              <a:ext cx="1537252" cy="1481761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28CBE276-2FB9-4A44-8951-BE8FA4E2A4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448" y="3843131"/>
            <a:ext cx="2669813" cy="281655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950F44D-9082-45AA-BC7E-8C28027C3A0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00" b="38800"/>
          <a:stretch/>
        </p:blipFill>
        <p:spPr>
          <a:xfrm rot="5400000">
            <a:off x="-280728" y="4854961"/>
            <a:ext cx="2963428" cy="6460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4229E41-4B79-418E-83D4-7D98CF497B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80" y="160816"/>
            <a:ext cx="2318057" cy="2500497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5E99AAD5-A681-4BD9-89AA-A63736D42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169E07B-414D-48AC-B8BD-D53A3C7F4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</p:spTree>
    <p:extLst>
      <p:ext uri="{BB962C8B-B14F-4D97-AF65-F5344CB8AC3E}">
        <p14:creationId xmlns:p14="http://schemas.microsoft.com/office/powerpoint/2010/main" val="4886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>
            <a:noAutofit/>
          </a:bodyPr>
          <a:lstStyle/>
          <a:p>
            <a:r>
              <a:rPr lang="en-GB" sz="3000" dirty="0">
                <a:latin typeface="Comic Sans MS" panose="030F0702030302020204" pitchFamily="66" charset="0"/>
              </a:rPr>
              <a:t>Today the children will be learning about </a:t>
            </a:r>
            <a:r>
              <a:rPr lang="en-GB" sz="3000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height</a:t>
            </a:r>
            <a:r>
              <a:rPr lang="en-GB" sz="3000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3000" dirty="0">
                <a:latin typeface="Comic Sans MS" panose="030F0702030302020204" pitchFamily="66" charset="0"/>
              </a:rPr>
              <a:t>In EYFS, we use non-standard measures- cubes, hands, feet.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3000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058F5E-2375-4235-9CE6-6BD5D27DFEC8}"/>
              </a:ext>
            </a:extLst>
          </p:cNvPr>
          <p:cNvSpPr txBox="1"/>
          <p:nvPr/>
        </p:nvSpPr>
        <p:spPr>
          <a:xfrm>
            <a:off x="1252383" y="5964115"/>
            <a:ext cx="9717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tall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38FF33-2E2D-431D-B69C-DDDD35A39528}"/>
              </a:ext>
            </a:extLst>
          </p:cNvPr>
          <p:cNvSpPr txBox="1"/>
          <p:nvPr/>
        </p:nvSpPr>
        <p:spPr>
          <a:xfrm>
            <a:off x="3500202" y="5964115"/>
            <a:ext cx="1489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short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CEFFA5-8E86-4162-81DF-2D13E64A5E1A}"/>
              </a:ext>
            </a:extLst>
          </p:cNvPr>
          <p:cNvSpPr txBox="1"/>
          <p:nvPr/>
        </p:nvSpPr>
        <p:spPr>
          <a:xfrm>
            <a:off x="6265790" y="5962282"/>
            <a:ext cx="1499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taller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B811B5-2389-4BA5-AD94-38E2FA3A64F4}"/>
              </a:ext>
            </a:extLst>
          </p:cNvPr>
          <p:cNvSpPr txBox="1"/>
          <p:nvPr/>
        </p:nvSpPr>
        <p:spPr>
          <a:xfrm>
            <a:off x="8615530" y="5962282"/>
            <a:ext cx="2016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shorter</a:t>
            </a:r>
          </a:p>
        </p:txBody>
      </p:sp>
    </p:spTree>
    <p:extLst>
      <p:ext uri="{BB962C8B-B14F-4D97-AF65-F5344CB8AC3E}">
        <p14:creationId xmlns:p14="http://schemas.microsoft.com/office/powerpoint/2010/main" val="3714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2409950" y="6185033"/>
            <a:ext cx="6622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What do we call all these shapes?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E196B6-8E2C-4ABB-BE18-DF6A4FD0C35A}"/>
              </a:ext>
            </a:extLst>
          </p:cNvPr>
          <p:cNvSpPr/>
          <p:nvPr/>
        </p:nvSpPr>
        <p:spPr>
          <a:xfrm>
            <a:off x="249950" y="1731758"/>
            <a:ext cx="2160000" cy="21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01F0AFE-B36D-4743-AA4E-293AA54A9FA5}"/>
              </a:ext>
            </a:extLst>
          </p:cNvPr>
          <p:cNvSpPr/>
          <p:nvPr/>
        </p:nvSpPr>
        <p:spPr>
          <a:xfrm>
            <a:off x="4836000" y="2012508"/>
            <a:ext cx="2520000" cy="252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8DBF5ECE-B55A-4FC3-88C8-15E2406CB1CE}"/>
              </a:ext>
            </a:extLst>
          </p:cNvPr>
          <p:cNvSpPr/>
          <p:nvPr/>
        </p:nvSpPr>
        <p:spPr>
          <a:xfrm>
            <a:off x="2546427" y="3429000"/>
            <a:ext cx="2520000" cy="2520000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251B45BB-ACCE-4427-97B4-5A3219B817FA}"/>
              </a:ext>
            </a:extLst>
          </p:cNvPr>
          <p:cNvSpPr txBox="1">
            <a:spLocks/>
          </p:cNvSpPr>
          <p:nvPr/>
        </p:nvSpPr>
        <p:spPr>
          <a:xfrm>
            <a:off x="919943" y="38057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Name the shapes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52EE03-E279-46E1-83B2-62EA73F2A547}"/>
              </a:ext>
            </a:extLst>
          </p:cNvPr>
          <p:cNvSpPr/>
          <p:nvPr/>
        </p:nvSpPr>
        <p:spPr>
          <a:xfrm>
            <a:off x="8194114" y="2969893"/>
            <a:ext cx="3600000" cy="21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5" grpId="0" animBg="1"/>
      <p:bldP spid="76" grpId="0" animBg="1"/>
      <p:bldP spid="77" grpId="0" animBg="1"/>
      <p:bldP spid="78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2409950" y="6185033"/>
            <a:ext cx="72555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highlight>
                  <a:srgbClr val="FFFF00"/>
                </a:highlight>
                <a:latin typeface="Comic Sans MS" panose="030F0702030302020204" pitchFamily="66" charset="0"/>
              </a:rPr>
              <a:t>We call these shapes 2D flat shapes!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E196B6-8E2C-4ABB-BE18-DF6A4FD0C35A}"/>
              </a:ext>
            </a:extLst>
          </p:cNvPr>
          <p:cNvSpPr/>
          <p:nvPr/>
        </p:nvSpPr>
        <p:spPr>
          <a:xfrm>
            <a:off x="249950" y="1731758"/>
            <a:ext cx="2160000" cy="21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305BB15-CA4D-49C6-A106-9DDFA32617B1}"/>
              </a:ext>
            </a:extLst>
          </p:cNvPr>
          <p:cNvSpPr/>
          <p:nvPr/>
        </p:nvSpPr>
        <p:spPr>
          <a:xfrm>
            <a:off x="8194114" y="2969893"/>
            <a:ext cx="3600000" cy="21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01F0AFE-B36D-4743-AA4E-293AA54A9FA5}"/>
              </a:ext>
            </a:extLst>
          </p:cNvPr>
          <p:cNvSpPr/>
          <p:nvPr/>
        </p:nvSpPr>
        <p:spPr>
          <a:xfrm>
            <a:off x="4836000" y="2012508"/>
            <a:ext cx="2520000" cy="252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8DBF5ECE-B55A-4FC3-88C8-15E2406CB1CE}"/>
              </a:ext>
            </a:extLst>
          </p:cNvPr>
          <p:cNvSpPr/>
          <p:nvPr/>
        </p:nvSpPr>
        <p:spPr>
          <a:xfrm>
            <a:off x="2546427" y="3429000"/>
            <a:ext cx="2520000" cy="2520000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3AC4BA-E707-4918-AF87-58DC4C175862}"/>
              </a:ext>
            </a:extLst>
          </p:cNvPr>
          <p:cNvSpPr txBox="1"/>
          <p:nvPr/>
        </p:nvSpPr>
        <p:spPr>
          <a:xfrm>
            <a:off x="397886" y="2483382"/>
            <a:ext cx="17572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square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FFBD54-8B60-4359-B619-AB2C09F2D4EC}"/>
              </a:ext>
            </a:extLst>
          </p:cNvPr>
          <p:cNvSpPr txBox="1"/>
          <p:nvPr/>
        </p:nvSpPr>
        <p:spPr>
          <a:xfrm>
            <a:off x="2784352" y="5017214"/>
            <a:ext cx="2044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triangle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364826-177E-4BBF-A563-9A742E725C07}"/>
              </a:ext>
            </a:extLst>
          </p:cNvPr>
          <p:cNvSpPr txBox="1"/>
          <p:nvPr/>
        </p:nvSpPr>
        <p:spPr>
          <a:xfrm>
            <a:off x="5334414" y="2918565"/>
            <a:ext cx="15231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circle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27DF52-5A48-4784-8C94-D4AA7C33645F}"/>
              </a:ext>
            </a:extLst>
          </p:cNvPr>
          <p:cNvSpPr txBox="1"/>
          <p:nvPr/>
        </p:nvSpPr>
        <p:spPr>
          <a:xfrm>
            <a:off x="8878484" y="3760055"/>
            <a:ext cx="2443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>
                <a:highlight>
                  <a:srgbClr val="FFFF00"/>
                </a:highlight>
                <a:latin typeface="Comic Sans MS" panose="030F0702030302020204" pitchFamily="66" charset="0"/>
              </a:rPr>
              <a:t>rectangle</a:t>
            </a:r>
          </a:p>
        </p:txBody>
      </p:sp>
    </p:spTree>
    <p:extLst>
      <p:ext uri="{BB962C8B-B14F-4D97-AF65-F5344CB8AC3E}">
        <p14:creationId xmlns:p14="http://schemas.microsoft.com/office/powerpoint/2010/main" val="96898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Height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Graphic 7" descr="House">
            <a:extLst>
              <a:ext uri="{FF2B5EF4-FFF2-40B4-BE49-F238E27FC236}">
                <a16:creationId xmlns:a16="http://schemas.microsoft.com/office/drawing/2014/main" id="{1BD1A08A-C86A-4B80-ABEE-58DA3B45B1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99" t="11323" r="5249" b="10242"/>
          <a:stretch/>
        </p:blipFill>
        <p:spPr>
          <a:xfrm>
            <a:off x="1487605" y="1910685"/>
            <a:ext cx="4162124" cy="4670588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>
            <a:off x="5736000" y="568584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>
            <a:off x="5747562" y="4948350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>
            <a:off x="5747562" y="2690468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>
            <a:off x="5736000" y="3442862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>
            <a:off x="5747562" y="419560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>
            <a:off x="5747562" y="1937210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88BEAF-A721-463E-8CF7-79A8E13D86E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7845284" y="4552026"/>
            <a:ext cx="1746217" cy="1757916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A094C852-9719-48C3-8718-95C909FBDFB8}"/>
              </a:ext>
            </a:extLst>
          </p:cNvPr>
          <p:cNvSpPr txBox="1"/>
          <p:nvPr/>
        </p:nvSpPr>
        <p:spPr>
          <a:xfrm>
            <a:off x="6824870" y="1846027"/>
            <a:ext cx="5023518" cy="2349579"/>
          </a:xfrm>
          <a:prstGeom prst="wedgeRoundRectCallout">
            <a:avLst>
              <a:gd name="adj1" fmla="val 3710"/>
              <a:gd name="adj2" fmla="val 95778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How many bricks </a:t>
            </a:r>
            <a:r>
              <a:rPr lang="en-GB" sz="4400" b="1" dirty="0">
                <a:latin typeface="Comic Sans MS" panose="030F0702030302020204" pitchFamily="66" charset="0"/>
              </a:rPr>
              <a:t>tall</a:t>
            </a:r>
            <a:r>
              <a:rPr lang="en-GB" sz="4400" dirty="0">
                <a:latin typeface="Comic Sans MS" panose="030F0702030302020204" pitchFamily="66" charset="0"/>
              </a:rPr>
              <a:t> is the house? Let’s find out!</a:t>
            </a:r>
          </a:p>
        </p:txBody>
      </p:sp>
    </p:spTree>
    <p:extLst>
      <p:ext uri="{BB962C8B-B14F-4D97-AF65-F5344CB8AC3E}">
        <p14:creationId xmlns:p14="http://schemas.microsoft.com/office/powerpoint/2010/main" val="233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0" grpId="0" animBg="1"/>
      <p:bldP spid="41" grpId="0" animBg="1"/>
      <p:bldP spid="43" grpId="0" animBg="1"/>
      <p:bldP spid="44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AA6C8C42-6E2F-447E-967B-E35DAB28445C}"/>
              </a:ext>
            </a:extLst>
          </p:cNvPr>
          <p:cNvSpPr txBox="1"/>
          <p:nvPr/>
        </p:nvSpPr>
        <p:spPr>
          <a:xfrm>
            <a:off x="6824869" y="3222919"/>
            <a:ext cx="5023518" cy="1600438"/>
          </a:xfrm>
          <a:prstGeom prst="wedgeRoundRectCallout">
            <a:avLst>
              <a:gd name="adj1" fmla="val 3710"/>
              <a:gd name="adj2" fmla="val 95778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GB" sz="4400" dirty="0">
              <a:latin typeface="Comic Sans MS" panose="030F0702030302020204" pitchFamily="66" charset="0"/>
            </a:endParaRPr>
          </a:p>
          <a:p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Height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Graphic 7" descr="House">
            <a:extLst>
              <a:ext uri="{FF2B5EF4-FFF2-40B4-BE49-F238E27FC236}">
                <a16:creationId xmlns:a16="http://schemas.microsoft.com/office/drawing/2014/main" id="{1BD1A08A-C86A-4B80-ABEE-58DA3B45B1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99" t="11323" r="5249" b="10242"/>
          <a:stretch/>
        </p:blipFill>
        <p:spPr>
          <a:xfrm>
            <a:off x="1487605" y="1910685"/>
            <a:ext cx="4162124" cy="4670588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>
            <a:off x="5736000" y="568584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>
            <a:off x="5747562" y="4948350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>
            <a:off x="5747562" y="2690468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>
            <a:off x="5736000" y="3442862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>
            <a:off x="5747562" y="4195606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>
            <a:off x="5747562" y="1937210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AF722E-02CC-43E8-A43B-05C142437451}"/>
              </a:ext>
            </a:extLst>
          </p:cNvPr>
          <p:cNvSpPr txBox="1"/>
          <p:nvPr/>
        </p:nvSpPr>
        <p:spPr>
          <a:xfrm>
            <a:off x="6898162" y="3410468"/>
            <a:ext cx="4950225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The house is </a:t>
            </a:r>
            <a:r>
              <a:rPr lang="en-GB" sz="3600" b="1" u="sng" dirty="0">
                <a:latin typeface="Comic Sans MS" panose="030F0702030302020204" pitchFamily="66" charset="0"/>
              </a:rPr>
              <a:t>6</a:t>
            </a:r>
            <a:r>
              <a:rPr lang="en-GB" sz="3600" dirty="0">
                <a:latin typeface="Comic Sans MS" panose="030F0702030302020204" pitchFamily="66" charset="0"/>
              </a:rPr>
              <a:t> bricks </a:t>
            </a:r>
            <a:r>
              <a:rPr lang="en-GB" sz="3600" b="1" dirty="0">
                <a:latin typeface="Comic Sans MS" panose="030F0702030302020204" pitchFamily="66" charset="0"/>
              </a:rPr>
              <a:t>tall</a:t>
            </a:r>
            <a:r>
              <a:rPr lang="en-GB" sz="3600" dirty="0"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374216-FF72-4BBF-A549-C2C7497E7968}"/>
              </a:ext>
            </a:extLst>
          </p:cNvPr>
          <p:cNvSpPr txBox="1"/>
          <p:nvPr/>
        </p:nvSpPr>
        <p:spPr>
          <a:xfrm>
            <a:off x="6941500" y="3372382"/>
            <a:ext cx="4790255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Did you measure the house correctly?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A30E9A2-E611-4A57-879D-690AFD72B95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7779023" y="4823357"/>
            <a:ext cx="1746217" cy="175791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D1F921A-B97B-4BA3-8C37-5ADCA93B1BE7}"/>
              </a:ext>
            </a:extLst>
          </p:cNvPr>
          <p:cNvSpPr txBox="1"/>
          <p:nvPr/>
        </p:nvSpPr>
        <p:spPr>
          <a:xfrm>
            <a:off x="7292212" y="3687466"/>
            <a:ext cx="4162124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258036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  <p:bldP spid="13" grpId="1" animBg="1"/>
      <p:bldP spid="17" grpId="0" animBg="1"/>
      <p:bldP spid="17" grpId="1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Height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Graphic 7" descr="House">
            <a:extLst>
              <a:ext uri="{FF2B5EF4-FFF2-40B4-BE49-F238E27FC236}">
                <a16:creationId xmlns:a16="http://schemas.microsoft.com/office/drawing/2014/main" id="{1BD1A08A-C86A-4B80-ABEE-58DA3B45B1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99" t="11323" r="5249" b="10242"/>
          <a:stretch/>
        </p:blipFill>
        <p:spPr>
          <a:xfrm>
            <a:off x="1599900" y="2187412"/>
            <a:ext cx="4162124" cy="4670588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>
            <a:off x="5848295" y="5962574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D9C8F9-863F-4E14-9223-C6F540523FE7}"/>
              </a:ext>
            </a:extLst>
          </p:cNvPr>
          <p:cNvCxnSpPr>
            <a:cxnSpLocks/>
          </p:cNvCxnSpPr>
          <p:nvPr/>
        </p:nvCxnSpPr>
        <p:spPr>
          <a:xfrm>
            <a:off x="5188125" y="6714098"/>
            <a:ext cx="4842978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>
            <a:off x="5859857" y="522507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>
            <a:off x="5859857" y="296719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>
            <a:off x="5864668" y="3720453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>
            <a:off x="5859857" y="4472333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BA81905-4EEF-42F6-8B61-B7D3BB8E2055}"/>
              </a:ext>
            </a:extLst>
          </p:cNvPr>
          <p:cNvCxnSpPr/>
          <p:nvPr/>
        </p:nvCxnSpPr>
        <p:spPr>
          <a:xfrm>
            <a:off x="3753133" y="2184525"/>
            <a:ext cx="627797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>
            <a:off x="5859857" y="221393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AF722E-02CC-43E8-A43B-05C142437451}"/>
              </a:ext>
            </a:extLst>
          </p:cNvPr>
          <p:cNvSpPr txBox="1"/>
          <p:nvPr/>
        </p:nvSpPr>
        <p:spPr>
          <a:xfrm>
            <a:off x="6951411" y="2967195"/>
            <a:ext cx="3640689" cy="1804749"/>
          </a:xfrm>
          <a:prstGeom prst="wedgeRoundRectCallout">
            <a:avLst>
              <a:gd name="adj1" fmla="val 34859"/>
              <a:gd name="adj2" fmla="val 108618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When measuring the height of an object, you need to make sure that you start as close to the bottom as you can.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457136-D708-465D-857D-280616900CFA}"/>
              </a:ext>
            </a:extLst>
          </p:cNvPr>
          <p:cNvSpPr txBox="1"/>
          <p:nvPr/>
        </p:nvSpPr>
        <p:spPr>
          <a:xfrm flipH="1">
            <a:off x="229468" y="282058"/>
            <a:ext cx="3640689" cy="1464231"/>
          </a:xfrm>
          <a:prstGeom prst="wedgeRoundRectCallout">
            <a:avLst>
              <a:gd name="adj1" fmla="val -12461"/>
              <a:gd name="adj2" fmla="val 103897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Try and get as close to the top of your object. It won’t be spot on but it will be very close.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F759464-3DCD-4D1B-A99D-71E95A477FD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10031103" y="4743699"/>
            <a:ext cx="1746217" cy="175791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4AB430F-A9FC-4014-9182-5F26559A6F5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602062" y="1777490"/>
            <a:ext cx="1746217" cy="175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50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Height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Graphic 7" descr="House">
            <a:extLst>
              <a:ext uri="{FF2B5EF4-FFF2-40B4-BE49-F238E27FC236}">
                <a16:creationId xmlns:a16="http://schemas.microsoft.com/office/drawing/2014/main" id="{1BD1A08A-C86A-4B80-ABEE-58DA3B45B1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99" t="11323" r="5249" b="10242"/>
          <a:stretch/>
        </p:blipFill>
        <p:spPr>
          <a:xfrm>
            <a:off x="5480052" y="1560095"/>
            <a:ext cx="4162124" cy="5297905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>
            <a:off x="9901717" y="6079104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>
            <a:off x="9913279" y="534160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>
            <a:off x="9913279" y="308372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>
            <a:off x="9918090" y="3836983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>
            <a:off x="9913279" y="4588863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>
            <a:off x="9913279" y="233046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D41D213-DEE8-4720-94E2-3BFEAF00190A}"/>
              </a:ext>
            </a:extLst>
          </p:cNvPr>
          <p:cNvSpPr/>
          <p:nvPr/>
        </p:nvSpPr>
        <p:spPr>
          <a:xfrm>
            <a:off x="9926276" y="158534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494F2A6-BFA5-4015-9A25-BC672162B53C}"/>
              </a:ext>
            </a:extLst>
          </p:cNvPr>
          <p:cNvSpPr/>
          <p:nvPr/>
        </p:nvSpPr>
        <p:spPr>
          <a:xfrm>
            <a:off x="9926276" y="832089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AAC2481-638B-4070-8FE3-96687AC94B2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921866" y="4948863"/>
            <a:ext cx="1746217" cy="175791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236745D-C03A-43DE-8378-DEF7220BDA67}"/>
              </a:ext>
            </a:extLst>
          </p:cNvPr>
          <p:cNvSpPr txBox="1"/>
          <p:nvPr/>
        </p:nvSpPr>
        <p:spPr>
          <a:xfrm>
            <a:off x="156324" y="2479497"/>
            <a:ext cx="5023518" cy="2349579"/>
          </a:xfrm>
          <a:prstGeom prst="wedgeRoundRectCallout">
            <a:avLst>
              <a:gd name="adj1" fmla="val 3710"/>
              <a:gd name="adj2" fmla="val 95778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endParaRPr lang="en-GB" sz="4400" dirty="0">
              <a:latin typeface="Comic Sans MS" panose="030F0702030302020204" pitchFamily="66" charset="0"/>
            </a:endParaRP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endParaRPr lang="en-GB" sz="4400" dirty="0">
              <a:latin typeface="Comic Sans MS" panose="030F0702030302020204" pitchFamily="66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094C852-9719-48C3-8718-95C909FBDFB8}"/>
              </a:ext>
            </a:extLst>
          </p:cNvPr>
          <p:cNvSpPr txBox="1"/>
          <p:nvPr/>
        </p:nvSpPr>
        <p:spPr>
          <a:xfrm>
            <a:off x="330511" y="2693794"/>
            <a:ext cx="4842978" cy="175432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How many bricks </a:t>
            </a:r>
            <a:r>
              <a:rPr lang="en-GB" sz="3600" b="1" dirty="0">
                <a:latin typeface="Comic Sans MS" panose="030F0702030302020204" pitchFamily="66" charset="0"/>
              </a:rPr>
              <a:t>tall</a:t>
            </a:r>
            <a:r>
              <a:rPr lang="en-GB" sz="3600" dirty="0">
                <a:latin typeface="Comic Sans MS" panose="030F0702030302020204" pitchFamily="66" charset="0"/>
              </a:rPr>
              <a:t> is the house? Let’s find out!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A23C60-BC1C-4FFC-A205-157E8E0782A9}"/>
              </a:ext>
            </a:extLst>
          </p:cNvPr>
          <p:cNvSpPr txBox="1"/>
          <p:nvPr/>
        </p:nvSpPr>
        <p:spPr>
          <a:xfrm>
            <a:off x="246594" y="2727196"/>
            <a:ext cx="4842978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Has the house been measured correctly?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2090CF-C94C-4EBB-A74B-4DDE0165DB1B}"/>
              </a:ext>
            </a:extLst>
          </p:cNvPr>
          <p:cNvSpPr txBox="1"/>
          <p:nvPr/>
        </p:nvSpPr>
        <p:spPr>
          <a:xfrm>
            <a:off x="246594" y="2727197"/>
            <a:ext cx="4842978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How many bricks </a:t>
            </a:r>
            <a:r>
              <a:rPr lang="en-GB" sz="3600" b="1" dirty="0">
                <a:latin typeface="Comic Sans MS" panose="030F0702030302020204" pitchFamily="66" charset="0"/>
              </a:rPr>
              <a:t>tall</a:t>
            </a:r>
            <a:r>
              <a:rPr lang="en-GB" sz="3600" dirty="0">
                <a:latin typeface="Comic Sans MS" panose="030F0702030302020204" pitchFamily="66" charset="0"/>
              </a:rPr>
              <a:t> should the house be?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F2BDE72-9428-4C78-9616-F5C48C7F2AA8}"/>
              </a:ext>
            </a:extLst>
          </p:cNvPr>
          <p:cNvCxnSpPr/>
          <p:nvPr/>
        </p:nvCxnSpPr>
        <p:spPr>
          <a:xfrm>
            <a:off x="5330142" y="1558011"/>
            <a:ext cx="627797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51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0" grpId="0" animBg="1"/>
      <p:bldP spid="41" grpId="0" animBg="1"/>
      <p:bldP spid="43" grpId="0" animBg="1"/>
      <p:bldP spid="44" grpId="0" animBg="1"/>
      <p:bldP spid="46" grpId="0" animBg="1"/>
      <p:bldP spid="11" grpId="0" animBg="1"/>
      <p:bldP spid="12" grpId="0" animBg="1"/>
      <p:bldP spid="16" grpId="0" animBg="1"/>
      <p:bldP spid="47" grpId="0" animBg="1"/>
      <p:bldP spid="47" grpId="1" animBg="1"/>
      <p:bldP spid="13" grpId="0" animBg="1"/>
      <p:bldP spid="13" grpId="1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Height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Graphic 7" descr="House">
            <a:extLst>
              <a:ext uri="{FF2B5EF4-FFF2-40B4-BE49-F238E27FC236}">
                <a16:creationId xmlns:a16="http://schemas.microsoft.com/office/drawing/2014/main" id="{1BD1A08A-C86A-4B80-ABEE-58DA3B45B1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199" t="11323" r="5249" b="10242"/>
          <a:stretch/>
        </p:blipFill>
        <p:spPr>
          <a:xfrm>
            <a:off x="5480052" y="1560095"/>
            <a:ext cx="4162124" cy="5297905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8D973CD-47CC-4246-8B05-E9489FA89E9C}"/>
              </a:ext>
            </a:extLst>
          </p:cNvPr>
          <p:cNvSpPr/>
          <p:nvPr/>
        </p:nvSpPr>
        <p:spPr>
          <a:xfrm>
            <a:off x="9901717" y="6079104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496E76A-8DC8-416A-8B7A-19B7EDF206D6}"/>
              </a:ext>
            </a:extLst>
          </p:cNvPr>
          <p:cNvSpPr/>
          <p:nvPr/>
        </p:nvSpPr>
        <p:spPr>
          <a:xfrm>
            <a:off x="9913279" y="534160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DFF9639B-370F-4390-ACA9-B34F80E7C86B}"/>
              </a:ext>
            </a:extLst>
          </p:cNvPr>
          <p:cNvSpPr/>
          <p:nvPr/>
        </p:nvSpPr>
        <p:spPr>
          <a:xfrm>
            <a:off x="9913279" y="3083725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C6A10DA-CA86-4883-917C-37285F4905DE}"/>
              </a:ext>
            </a:extLst>
          </p:cNvPr>
          <p:cNvSpPr/>
          <p:nvPr/>
        </p:nvSpPr>
        <p:spPr>
          <a:xfrm>
            <a:off x="9918090" y="3836983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1BFB989-7783-4183-824C-FAFDCB354F43}"/>
              </a:ext>
            </a:extLst>
          </p:cNvPr>
          <p:cNvSpPr/>
          <p:nvPr/>
        </p:nvSpPr>
        <p:spPr>
          <a:xfrm>
            <a:off x="9913279" y="4588863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44E4ECD2-1A1F-49F6-9369-E3D45E7AA89C}"/>
              </a:ext>
            </a:extLst>
          </p:cNvPr>
          <p:cNvSpPr/>
          <p:nvPr/>
        </p:nvSpPr>
        <p:spPr>
          <a:xfrm>
            <a:off x="9913279" y="233046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094C852-9719-48C3-8718-95C909FBDFB8}"/>
              </a:ext>
            </a:extLst>
          </p:cNvPr>
          <p:cNvSpPr txBox="1"/>
          <p:nvPr/>
        </p:nvSpPr>
        <p:spPr>
          <a:xfrm>
            <a:off x="468762" y="2465205"/>
            <a:ext cx="3506890" cy="2349579"/>
          </a:xfrm>
          <a:prstGeom prst="wedgeRoundRectCallout">
            <a:avLst>
              <a:gd name="adj1" fmla="val -3828"/>
              <a:gd name="adj2" fmla="val 95213"/>
              <a:gd name="adj3" fmla="val 16667"/>
            </a:avLst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The house should be </a:t>
            </a:r>
            <a:r>
              <a:rPr lang="en-GB" sz="4400" b="1" u="sng" dirty="0">
                <a:latin typeface="Comic Sans MS" panose="030F0702030302020204" pitchFamily="66" charset="0"/>
              </a:rPr>
              <a:t>7</a:t>
            </a:r>
            <a:r>
              <a:rPr lang="en-GB" sz="4400" dirty="0">
                <a:latin typeface="Comic Sans MS" panose="030F0702030302020204" pitchFamily="66" charset="0"/>
              </a:rPr>
              <a:t> bricks </a:t>
            </a:r>
            <a:r>
              <a:rPr lang="en-GB" sz="4400" b="1" dirty="0">
                <a:latin typeface="Comic Sans MS" panose="030F0702030302020204" pitchFamily="66" charset="0"/>
              </a:rPr>
              <a:t>tall</a:t>
            </a:r>
            <a:r>
              <a:rPr lang="en-GB" sz="4400" dirty="0">
                <a:latin typeface="Comic Sans MS" panose="030F0702030302020204" pitchFamily="66" charset="0"/>
              </a:rPr>
              <a:t>.</a:t>
            </a:r>
            <a:endParaRPr lang="en-GB" sz="4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D41D213-DEE8-4720-94E2-3BFEAF00190A}"/>
              </a:ext>
            </a:extLst>
          </p:cNvPr>
          <p:cNvSpPr/>
          <p:nvPr/>
        </p:nvSpPr>
        <p:spPr>
          <a:xfrm>
            <a:off x="9926276" y="1585347"/>
            <a:ext cx="720000" cy="720000"/>
          </a:xfrm>
          <a:prstGeom prst="roundRect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3D4FA9-7311-4332-9C4B-2FA648B269A2}"/>
              </a:ext>
            </a:extLst>
          </p:cNvPr>
          <p:cNvCxnSpPr/>
          <p:nvPr/>
        </p:nvCxnSpPr>
        <p:spPr>
          <a:xfrm>
            <a:off x="5330142" y="1558011"/>
            <a:ext cx="627797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13975B00-3F47-4296-B1BC-DA48906854A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0" t="3904" r="15056" b="7265"/>
          <a:stretch/>
        </p:blipFill>
        <p:spPr>
          <a:xfrm>
            <a:off x="2108527" y="4948863"/>
            <a:ext cx="1746217" cy="175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8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0" grpId="0" animBg="1"/>
      <p:bldP spid="41" grpId="0" animBg="1"/>
      <p:bldP spid="43" grpId="0" animBg="1"/>
      <p:bldP spid="44" grpId="0" animBg="1"/>
      <p:bldP spid="46" grpId="0" animBg="1"/>
      <p:bldP spid="47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</TotalTime>
  <Words>217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Height</vt:lpstr>
      <vt:lpstr>Height</vt:lpstr>
      <vt:lpstr>Height</vt:lpstr>
      <vt:lpstr>Height</vt:lpstr>
      <vt:lpstr>Height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35</cp:revision>
  <dcterms:created xsi:type="dcterms:W3CDTF">2020-03-20T11:22:32Z</dcterms:created>
  <dcterms:modified xsi:type="dcterms:W3CDTF">2020-05-17T14:24:26Z</dcterms:modified>
</cp:coreProperties>
</file>