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1" r:id="rId5"/>
    <p:sldId id="258" r:id="rId6"/>
    <p:sldId id="259" r:id="rId7"/>
    <p:sldId id="260" r:id="rId8"/>
    <p:sldId id="263"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A653-77BA-4A35-B817-2EDB86DA4B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AB69E8-7776-406D-AA58-4343AB88E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2113A4-8777-4F13-843C-CB83374AAE40}"/>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5145E1DC-8FD5-40F9-8F14-45692288C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92E8-5615-4A21-81EE-BE36D08D65F9}"/>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57958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CC94-48F4-467D-BEFF-CE4BFE51CB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7C91C8-3D56-4AAF-80EB-9C693D3578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C6B8A-D37B-4FCB-A13A-C0214BA940E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3668A0B7-7F18-4D35-839F-BD0FEA844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848B87-A95C-4F94-8146-B802AEF3C2B4}"/>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25656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C5B21-E804-4115-BE34-0E0ADF4A71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F735F5-5411-4B5F-A290-915D8789C5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DD4988-18CA-482E-A8EA-9506F55673C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E2529327-158B-453A-8738-97EB6B5F4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6DD61-A0CB-48C7-8BD6-F6ED419DFD08}"/>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67121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E015-FFDC-403C-80E8-6634C7E47B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83AD08-F7B4-4138-A5FF-3731DC80D5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C9788-EDC0-4279-A0A1-CF5566C696E8}"/>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0504ABEC-95AE-4406-85A2-5AECE34AC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52F4B-638F-48F0-A2C3-5955E464C6AC}"/>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87474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B67B-3134-4171-8CB3-1B26964B7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D5B213-F2BA-4AD3-A1A0-F62B622A9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3E4ACB-A698-4628-9B62-52F2AAE56229}"/>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D917D73E-E2B4-418C-B26A-610326780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37E72-DE66-4CAC-91B4-BE37E8781727}"/>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83805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358B-7116-4241-B61E-1DFCB85662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86AD31-CEDF-4A41-BC1A-C0FD6AB615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B34314-A571-49E2-8054-E3414CFCC9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E06F13-A4C2-4EC5-9942-5E14FE1E8C91}"/>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64C69FDE-2C9B-4288-A0D4-013376D28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79E00C-ECE9-4CEA-92BB-DCB828D9E1E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158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52B5-E2F6-42C0-A6AA-9ADBD37C3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A36A40-E64F-4601-B14D-795E7DF13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2AA752-F328-40CB-82BE-743C5C0D30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8B8655-D7B6-43C0-B051-25219EA8B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C4702F-D0AE-474C-A139-F71CC2B01E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228F4F-6AAC-4AA2-8CB1-E49DF78D63CA}"/>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8" name="Footer Placeholder 7">
            <a:extLst>
              <a:ext uri="{FF2B5EF4-FFF2-40B4-BE49-F238E27FC236}">
                <a16:creationId xmlns:a16="http://schemas.microsoft.com/office/drawing/2014/main" id="{667D381B-6A7F-42F5-9448-92D64965EA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C1A2AC-EE47-4CC9-9D43-B49291C716A0}"/>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83943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E624-B892-43C1-8509-3229AB9C46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B2009C-FE1F-4CFA-AFAF-B5C40CEB9566}"/>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4" name="Footer Placeholder 3">
            <a:extLst>
              <a:ext uri="{FF2B5EF4-FFF2-40B4-BE49-F238E27FC236}">
                <a16:creationId xmlns:a16="http://schemas.microsoft.com/office/drawing/2014/main" id="{ECFD5A75-CE50-4449-B6AB-9C0949177E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EBD06-D090-4C10-BA23-526727A0FF56}"/>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02909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E8713-95FF-4713-A089-433069A8D899}"/>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3" name="Footer Placeholder 2">
            <a:extLst>
              <a:ext uri="{FF2B5EF4-FFF2-40B4-BE49-F238E27FC236}">
                <a16:creationId xmlns:a16="http://schemas.microsoft.com/office/drawing/2014/main" id="{8BA22020-AA9F-4DA5-BBA7-626B3B3B77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077A7D-1897-40C8-BD47-5644136C1BA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47795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33ED-5628-4ACE-A8D1-DA0AD98F3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F58260-8254-4058-9252-493CC25FB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2C83EF-637D-4212-861A-F7F11AB03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9B91E3-5CAA-4D33-925D-15AFF903EC07}"/>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6EF6CF85-3E4B-4516-B0D9-580ACA7399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63742-345B-47DB-BC24-1BCCECE7E01D}"/>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5515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ED67-E356-4759-A3CD-ED7403028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572C74-A23F-4CBE-9851-E3A177CBA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C0F076-6D4E-420D-93E8-015CC2583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B963C2-5ADD-4AD9-959F-10AD1E32BFE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C37A5ACA-9F20-4FEB-A016-FAC45B1159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E38A1-BDFC-47C4-8FDB-198CD1703F8E}"/>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71472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2F667-8C95-4ADD-A5A4-3D6F4E1F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80DAA7-0157-4A85-B0E6-BBA809235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C9AAE-7248-4910-A981-3AFD50BC3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E17D2185-6522-494D-B9E9-61CDC41B94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860166-131B-467B-A91E-6B4C6E5DA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22F31-1458-4187-9B04-2B7C5A599503}" type="slidenum">
              <a:rPr lang="en-GB" smtClean="0"/>
              <a:t>‹#›</a:t>
            </a:fld>
            <a:endParaRPr lang="en-GB"/>
          </a:p>
        </p:txBody>
      </p:sp>
    </p:spTree>
    <p:extLst>
      <p:ext uri="{BB962C8B-B14F-4D97-AF65-F5344CB8AC3E}">
        <p14:creationId xmlns:p14="http://schemas.microsoft.com/office/powerpoint/2010/main" val="1038893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HWbSrmuyptw"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EYFS Literacy</a:t>
            </a:r>
          </a:p>
        </p:txBody>
      </p:sp>
      <p:sp>
        <p:nvSpPr>
          <p:cNvPr id="3" name="Subtitle 2">
            <a:extLst>
              <a:ext uri="{FF2B5EF4-FFF2-40B4-BE49-F238E27FC236}">
                <a16:creationId xmlns:a16="http://schemas.microsoft.com/office/drawing/2014/main" id="{8F1901EA-B3E1-4164-A0D7-E2A021AAB72D}"/>
              </a:ext>
            </a:extLst>
          </p:cNvPr>
          <p:cNvSpPr>
            <a:spLocks noGrp="1"/>
          </p:cNvSpPr>
          <p:nvPr>
            <p:ph type="subTitle" idx="1"/>
          </p:nvPr>
        </p:nvSpPr>
        <p:spPr/>
        <p:txBody>
          <a:bodyPr>
            <a:normAutofit/>
          </a:bodyPr>
          <a:lstStyle/>
          <a:p>
            <a:r>
              <a:rPr lang="en-GB" sz="5400" dirty="0">
                <a:latin typeface="Comic Sans MS" panose="030F0702030302020204" pitchFamily="66" charset="0"/>
              </a:rPr>
              <a:t>Week 5</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pic>
        <p:nvPicPr>
          <p:cNvPr id="4" name="Picture 2" descr="Aliens Love Underpants!: Amazon.co.uk: Freedman, Claire, Cort, Ben ...">
            <a:extLst>
              <a:ext uri="{FF2B5EF4-FFF2-40B4-BE49-F238E27FC236}">
                <a16:creationId xmlns:a16="http://schemas.microsoft.com/office/drawing/2014/main" id="{D8F8A914-530B-4A60-8970-905938A2EB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58" y="3348020"/>
            <a:ext cx="29686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9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504120" y="1958335"/>
            <a:ext cx="10515600" cy="4351338"/>
          </a:xfrm>
        </p:spPr>
        <p:txBody>
          <a:bodyPr>
            <a:normAutofit/>
          </a:bodyPr>
          <a:lstStyle/>
          <a:p>
            <a:r>
              <a:rPr lang="en-GB" dirty="0">
                <a:latin typeface="Comic Sans MS" panose="030F0702030302020204" pitchFamily="66" charset="0"/>
              </a:rPr>
              <a:t>This week we are going to read the story of “Aliens love underpants” by Claire Freedman.</a:t>
            </a:r>
          </a:p>
          <a:p>
            <a:endParaRPr lang="en-GB" dirty="0">
              <a:latin typeface="Comic Sans MS" panose="030F0702030302020204" pitchFamily="66" charset="0"/>
            </a:endParaRPr>
          </a:p>
          <a:p>
            <a:r>
              <a:rPr lang="en-GB" dirty="0">
                <a:latin typeface="Comic Sans MS" panose="030F0702030302020204" pitchFamily="66" charset="0"/>
              </a:rPr>
              <a:t>If you have a copy, get your grown-up to read it to you.</a:t>
            </a:r>
          </a:p>
          <a:p>
            <a:endParaRPr lang="en-GB" dirty="0">
              <a:latin typeface="Comic Sans MS" panose="030F0702030302020204" pitchFamily="66" charset="0"/>
            </a:endParaRPr>
          </a:p>
          <a:p>
            <a:r>
              <a:rPr lang="en-GB" dirty="0">
                <a:latin typeface="Comic Sans MS" panose="030F0702030302020204" pitchFamily="66" charset="0"/>
              </a:rPr>
              <a:t>If not, here is a link to YouTube so that you can watch and listen. </a:t>
            </a:r>
          </a:p>
          <a:p>
            <a:r>
              <a:rPr lang="en-GB" dirty="0">
                <a:hlinkClick r:id="rId2"/>
              </a:rPr>
              <a:t>https://www.youtube.com/watch?v=HWbSrmuyptw</a:t>
            </a:r>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pic>
        <p:nvPicPr>
          <p:cNvPr id="7" name="Picture 2" descr="Aliens Love Underpants!: Amazon.co.uk: Freedman, Claire, Cort, Ben ...">
            <a:extLst>
              <a:ext uri="{FF2B5EF4-FFF2-40B4-BE49-F238E27FC236}">
                <a16:creationId xmlns:a16="http://schemas.microsoft.com/office/drawing/2014/main" id="{1D8198EE-C649-4B9E-9EB4-6697CEE528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58" y="4814774"/>
            <a:ext cx="1698795" cy="196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p:txBody>
          <a:bodyPr>
            <a:normAutofit/>
          </a:bodyPr>
          <a:lstStyle/>
          <a:p>
            <a:r>
              <a:rPr lang="en-GB" dirty="0">
                <a:latin typeface="Comic Sans MS" panose="030F0702030302020204" pitchFamily="66" charset="0"/>
              </a:rPr>
              <a:t>Your grown-up will now ask you some questions. I hope you were listening! </a:t>
            </a:r>
            <a:r>
              <a:rPr lang="en-GB" b="1" dirty="0">
                <a:solidFill>
                  <a:srgbClr val="00B050"/>
                </a:solidFill>
                <a:highlight>
                  <a:srgbClr val="FFFF00"/>
                </a:highlight>
                <a:latin typeface="Comic Sans MS" panose="030F0702030302020204" pitchFamily="66" charset="0"/>
              </a:rPr>
              <a:t>Try and answer in a full sentence.</a:t>
            </a:r>
          </a:p>
          <a:p>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
        <p:nvSpPr>
          <p:cNvPr id="4" name="TextBox 3">
            <a:extLst>
              <a:ext uri="{FF2B5EF4-FFF2-40B4-BE49-F238E27FC236}">
                <a16:creationId xmlns:a16="http://schemas.microsoft.com/office/drawing/2014/main" id="{E9D2DCE8-02DC-4AF6-83A6-A70DEA43B144}"/>
              </a:ext>
            </a:extLst>
          </p:cNvPr>
          <p:cNvSpPr txBox="1"/>
          <p:nvPr/>
        </p:nvSpPr>
        <p:spPr>
          <a:xfrm>
            <a:off x="190940" y="2938900"/>
            <a:ext cx="3930894" cy="107721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r>
              <a:rPr lang="en-GB" sz="3200" dirty="0">
                <a:solidFill>
                  <a:srgbClr val="FF0000"/>
                </a:solidFill>
                <a:latin typeface="Comic Sans MS" panose="030F0702030302020204" pitchFamily="66" charset="0"/>
              </a:rPr>
              <a:t>The aliens want our underpants!</a:t>
            </a:r>
          </a:p>
        </p:txBody>
      </p:sp>
      <p:sp>
        <p:nvSpPr>
          <p:cNvPr id="8" name="TextBox 7">
            <a:extLst>
              <a:ext uri="{FF2B5EF4-FFF2-40B4-BE49-F238E27FC236}">
                <a16:creationId xmlns:a16="http://schemas.microsoft.com/office/drawing/2014/main" id="{00273CC9-1DE0-476F-A6F3-2057D6DF6EC0}"/>
              </a:ext>
            </a:extLst>
          </p:cNvPr>
          <p:cNvSpPr txBox="1"/>
          <p:nvPr/>
        </p:nvSpPr>
        <p:spPr>
          <a:xfrm>
            <a:off x="132410" y="2924076"/>
            <a:ext cx="4824011" cy="1077218"/>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r>
              <a:rPr lang="en-GB" sz="3200" dirty="0">
                <a:latin typeface="Comic Sans MS" panose="030F0702030302020204" pitchFamily="66" charset="0"/>
              </a:rPr>
              <a:t>1- Why do the aliens come to planet Earth?</a:t>
            </a:r>
          </a:p>
        </p:txBody>
      </p:sp>
      <p:sp>
        <p:nvSpPr>
          <p:cNvPr id="9" name="TextBox 8">
            <a:extLst>
              <a:ext uri="{FF2B5EF4-FFF2-40B4-BE49-F238E27FC236}">
                <a16:creationId xmlns:a16="http://schemas.microsoft.com/office/drawing/2014/main" id="{A03A4D26-5612-465E-9744-436BA840FC14}"/>
              </a:ext>
            </a:extLst>
          </p:cNvPr>
          <p:cNvSpPr txBox="1"/>
          <p:nvPr/>
        </p:nvSpPr>
        <p:spPr>
          <a:xfrm>
            <a:off x="6536629" y="3033386"/>
            <a:ext cx="5464431" cy="1569660"/>
          </a:xfrm>
          <a:prstGeom prst="rect">
            <a:avLst/>
          </a:prstGeom>
          <a:solidFill>
            <a:schemeClr val="bg1"/>
          </a:solidFill>
        </p:spPr>
        <p:txBody>
          <a:bodyPr wrap="square" rtlCol="0">
            <a:spAutoFit/>
          </a:bodyPr>
          <a:lstStyle/>
          <a:p>
            <a:r>
              <a:rPr lang="en-GB" sz="3200" dirty="0">
                <a:solidFill>
                  <a:srgbClr val="FF0000"/>
                </a:solidFill>
                <a:latin typeface="Comic Sans MS" panose="030F0702030302020204" pitchFamily="66" charset="0"/>
              </a:rPr>
              <a:t>They chant “</a:t>
            </a:r>
            <a:r>
              <a:rPr lang="en-GB" sz="3200" dirty="0" err="1">
                <a:solidFill>
                  <a:srgbClr val="FF0000"/>
                </a:solidFill>
                <a:latin typeface="Comic Sans MS" panose="030F0702030302020204" pitchFamily="66" charset="0"/>
              </a:rPr>
              <a:t>Ooooo</a:t>
            </a:r>
            <a:r>
              <a:rPr lang="en-GB" sz="3200" dirty="0">
                <a:solidFill>
                  <a:srgbClr val="FF0000"/>
                </a:solidFill>
                <a:latin typeface="Comic Sans MS" panose="030F0702030302020204" pitchFamily="66" charset="0"/>
              </a:rPr>
              <a:t> underpants” and dance around delighted.</a:t>
            </a:r>
          </a:p>
        </p:txBody>
      </p:sp>
      <p:sp>
        <p:nvSpPr>
          <p:cNvPr id="10" name="TextBox 9">
            <a:extLst>
              <a:ext uri="{FF2B5EF4-FFF2-40B4-BE49-F238E27FC236}">
                <a16:creationId xmlns:a16="http://schemas.microsoft.com/office/drawing/2014/main" id="{02B4B58E-22C0-4D16-AB82-E34454081A73}"/>
              </a:ext>
            </a:extLst>
          </p:cNvPr>
          <p:cNvSpPr txBox="1"/>
          <p:nvPr/>
        </p:nvSpPr>
        <p:spPr>
          <a:xfrm>
            <a:off x="6536629" y="2752648"/>
            <a:ext cx="5464431" cy="2062103"/>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rtlCol="0" anchor="ctr">
            <a:spAutoFit/>
          </a:bodyPr>
          <a:lstStyle/>
          <a:p>
            <a:r>
              <a:rPr lang="en-GB" sz="3200" dirty="0">
                <a:latin typeface="Comic Sans MS" panose="030F0702030302020204" pitchFamily="66" charset="0"/>
              </a:rPr>
              <a:t>2- What do the aliens do when they see the underpants on the washing line?</a:t>
            </a:r>
          </a:p>
        </p:txBody>
      </p:sp>
      <p:sp>
        <p:nvSpPr>
          <p:cNvPr id="12" name="TextBox 11">
            <a:extLst>
              <a:ext uri="{FF2B5EF4-FFF2-40B4-BE49-F238E27FC236}">
                <a16:creationId xmlns:a16="http://schemas.microsoft.com/office/drawing/2014/main" id="{EE57D9BA-6187-403E-94C1-EF257D6641B0}"/>
              </a:ext>
            </a:extLst>
          </p:cNvPr>
          <p:cNvSpPr txBox="1"/>
          <p:nvPr/>
        </p:nvSpPr>
        <p:spPr>
          <a:xfrm>
            <a:off x="2156387" y="5029682"/>
            <a:ext cx="4165079" cy="1077218"/>
          </a:xfrm>
          <a:prstGeom prst="rect">
            <a:avLst/>
          </a:prstGeom>
          <a:solidFill>
            <a:schemeClr val="bg1"/>
          </a:solidFill>
        </p:spPr>
        <p:txBody>
          <a:bodyPr wrap="square" rtlCol="0">
            <a:spAutoFit/>
          </a:bodyPr>
          <a:lstStyle/>
          <a:p>
            <a:r>
              <a:rPr lang="en-GB" sz="3200" dirty="0">
                <a:solidFill>
                  <a:srgbClr val="FF0000"/>
                </a:solidFill>
                <a:latin typeface="Comic Sans MS" panose="030F0702030302020204" pitchFamily="66" charset="0"/>
              </a:rPr>
              <a:t>The aliens make a super-whizzy slide.</a:t>
            </a:r>
          </a:p>
        </p:txBody>
      </p:sp>
      <p:sp>
        <p:nvSpPr>
          <p:cNvPr id="13" name="TextBox 12">
            <a:extLst>
              <a:ext uri="{FF2B5EF4-FFF2-40B4-BE49-F238E27FC236}">
                <a16:creationId xmlns:a16="http://schemas.microsoft.com/office/drawing/2014/main" id="{B681598F-9B06-47F0-AA5C-4B5A2B05A61A}"/>
              </a:ext>
            </a:extLst>
          </p:cNvPr>
          <p:cNvSpPr txBox="1"/>
          <p:nvPr/>
        </p:nvSpPr>
        <p:spPr>
          <a:xfrm>
            <a:off x="2095896" y="4681545"/>
            <a:ext cx="4165079" cy="2062103"/>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r>
              <a:rPr lang="en-GB" sz="3200" dirty="0">
                <a:latin typeface="Comic Sans MS" panose="030F0702030302020204" pitchFamily="66" charset="0"/>
              </a:rPr>
              <a:t>3- What do the aliens make with Grandpa’s woolly long johns ?</a:t>
            </a:r>
          </a:p>
        </p:txBody>
      </p:sp>
      <p:sp>
        <p:nvSpPr>
          <p:cNvPr id="14" name="TextBox 13">
            <a:extLst>
              <a:ext uri="{FF2B5EF4-FFF2-40B4-BE49-F238E27FC236}">
                <a16:creationId xmlns:a16="http://schemas.microsoft.com/office/drawing/2014/main" id="{6FBDD19A-C803-4D00-AE69-A0A306D87BFC}"/>
              </a:ext>
            </a:extLst>
          </p:cNvPr>
          <p:cNvSpPr txBox="1"/>
          <p:nvPr/>
        </p:nvSpPr>
        <p:spPr>
          <a:xfrm>
            <a:off x="7715525" y="4999622"/>
            <a:ext cx="4223913" cy="1569660"/>
          </a:xfrm>
          <a:prstGeom prst="rect">
            <a:avLst/>
          </a:prstGeom>
          <a:solidFill>
            <a:schemeClr val="bg1"/>
          </a:solidFill>
        </p:spPr>
        <p:txBody>
          <a:bodyPr wrap="square" rtlCol="0">
            <a:spAutoFit/>
          </a:bodyPr>
          <a:lstStyle/>
          <a:p>
            <a:r>
              <a:rPr lang="en-GB" sz="3200" dirty="0">
                <a:solidFill>
                  <a:srgbClr val="FF0000"/>
                </a:solidFill>
                <a:latin typeface="Comic Sans MS" panose="030F0702030302020204" pitchFamily="66" charset="0"/>
              </a:rPr>
              <a:t>You need to check there are no aliens hiding in them.</a:t>
            </a:r>
          </a:p>
        </p:txBody>
      </p:sp>
      <p:sp>
        <p:nvSpPr>
          <p:cNvPr id="15" name="TextBox 14">
            <a:extLst>
              <a:ext uri="{FF2B5EF4-FFF2-40B4-BE49-F238E27FC236}">
                <a16:creationId xmlns:a16="http://schemas.microsoft.com/office/drawing/2014/main" id="{F1939AE6-B685-4243-BDD1-589A6A201E69}"/>
              </a:ext>
            </a:extLst>
          </p:cNvPr>
          <p:cNvSpPr txBox="1"/>
          <p:nvPr/>
        </p:nvSpPr>
        <p:spPr>
          <a:xfrm>
            <a:off x="7327453" y="4981126"/>
            <a:ext cx="4673607" cy="156966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r>
              <a:rPr lang="en-GB" sz="3200" dirty="0">
                <a:latin typeface="Comic Sans MS" panose="030F0702030302020204" pitchFamily="66" charset="0"/>
              </a:rPr>
              <a:t>4- Why must you check your underpants?</a:t>
            </a:r>
          </a:p>
          <a:p>
            <a:endParaRPr lang="en-GB" sz="3200" dirty="0">
              <a:latin typeface="Comic Sans MS" panose="030F0702030302020204" pitchFamily="66" charset="0"/>
            </a:endParaRPr>
          </a:p>
        </p:txBody>
      </p:sp>
      <p:pic>
        <p:nvPicPr>
          <p:cNvPr id="17" name="Picture 2" descr="Aliens Love Underpants!: Amazon.co.uk: Freedman, Claire, Cort, Ben ...">
            <a:extLst>
              <a:ext uri="{FF2B5EF4-FFF2-40B4-BE49-F238E27FC236}">
                <a16:creationId xmlns:a16="http://schemas.microsoft.com/office/drawing/2014/main" id="{3D9AA3B2-8454-46DB-8296-8D8FC2899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58" y="4814774"/>
            <a:ext cx="1698795" cy="196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74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Now complete the accompanying activity.</a:t>
            </a:r>
          </a:p>
        </p:txBody>
      </p:sp>
      <p:pic>
        <p:nvPicPr>
          <p:cNvPr id="11" name="Picture 2" descr="Aliens Love Underpants!: Amazon.co.uk: Freedman, Claire, Cort, Ben ...">
            <a:extLst>
              <a:ext uri="{FF2B5EF4-FFF2-40B4-BE49-F238E27FC236}">
                <a16:creationId xmlns:a16="http://schemas.microsoft.com/office/drawing/2014/main" id="{0B02B9F3-1C5A-4316-8683-31E760267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58" y="3348020"/>
            <a:ext cx="29686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83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Phonics</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8271834" y="2575903"/>
            <a:ext cx="3619746" cy="3708032"/>
          </a:xfrm>
          <a:prstGeom prst="rect">
            <a:avLst/>
          </a:prstGeom>
        </p:spPr>
      </p:pic>
    </p:spTree>
    <p:extLst>
      <p:ext uri="{BB962C8B-B14F-4D97-AF65-F5344CB8AC3E}">
        <p14:creationId xmlns:p14="http://schemas.microsoft.com/office/powerpoint/2010/main" val="39654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098226" y="162077"/>
            <a:ext cx="1690425" cy="1731655"/>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Phonics-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838200" y="1958146"/>
            <a:ext cx="10515600" cy="4351338"/>
          </a:xfrm>
        </p:spPr>
        <p:txBody>
          <a:bodyPr>
            <a:normAutofit/>
          </a:bodyPr>
          <a:lstStyle/>
          <a:p>
            <a:r>
              <a:rPr lang="en-GB" sz="2000" dirty="0">
                <a:latin typeface="Comic Sans MS" panose="030F0702030302020204" pitchFamily="66" charset="0"/>
              </a:rPr>
              <a:t>Each session has been designed to replicate how the children learn phonics at school. Although some of what they learn, they may already know, it is good practise for them to develop these skills independently.</a:t>
            </a:r>
          </a:p>
          <a:p>
            <a:r>
              <a:rPr lang="en-GB" sz="2000" dirty="0">
                <a:latin typeface="Comic Sans MS" panose="030F0702030302020204" pitchFamily="66" charset="0"/>
              </a:rPr>
              <a:t>Each session will follow the same format-</a:t>
            </a:r>
          </a:p>
          <a:p>
            <a:pPr lvl="1"/>
            <a:r>
              <a:rPr lang="en-GB" sz="1600" b="1" dirty="0">
                <a:solidFill>
                  <a:srgbClr val="FF0000"/>
                </a:solidFill>
                <a:latin typeface="Comic Sans MS" panose="030F0702030302020204" pitchFamily="66" charset="0"/>
              </a:rPr>
              <a:t>Speedy sounds- </a:t>
            </a:r>
            <a:r>
              <a:rPr lang="en-GB" sz="1600" dirty="0">
                <a:latin typeface="Comic Sans MS" panose="030F0702030302020204" pitchFamily="66" charset="0"/>
              </a:rPr>
              <a:t>Each sound will appear automatically after the first click. The sounds will change on a daily basis. There will be a maximum of 12 speedy sounds a day.</a:t>
            </a:r>
          </a:p>
          <a:p>
            <a:pPr lvl="1"/>
            <a:r>
              <a:rPr lang="en-GB" sz="1600" b="1" dirty="0">
                <a:solidFill>
                  <a:srgbClr val="FF0000"/>
                </a:solidFill>
                <a:latin typeface="Comic Sans MS" panose="030F0702030302020204" pitchFamily="66" charset="0"/>
              </a:rPr>
              <a:t>Fred Talk- </a:t>
            </a:r>
            <a:r>
              <a:rPr lang="en-GB" sz="1600" dirty="0">
                <a:latin typeface="Comic Sans MS" panose="030F0702030302020204" pitchFamily="66" charset="0"/>
              </a:rPr>
              <a:t>(Fred the frog can only speak in sounds.) The children say the sounds then the whole word. The words will get progressively challenging as the weeks continue.</a:t>
            </a:r>
          </a:p>
          <a:p>
            <a:pPr lvl="1"/>
            <a:r>
              <a:rPr lang="en-GB" sz="1600" b="1" dirty="0">
                <a:solidFill>
                  <a:srgbClr val="FF0000"/>
                </a:solidFill>
                <a:latin typeface="Comic Sans MS" panose="030F0702030302020204" pitchFamily="66" charset="0"/>
              </a:rPr>
              <a:t>Ditty-</a:t>
            </a:r>
            <a:r>
              <a:rPr lang="en-GB" sz="1600" dirty="0">
                <a:latin typeface="Comic Sans MS" panose="030F0702030302020204" pitchFamily="66" charset="0"/>
              </a:rPr>
              <a:t> These short sentences will develop your child’s ability to read. They sound out each word, re-read the word then re-read the sentence. At the end there is a ‘hold the sentence’ whereby you read the sentence to your child, they repeat back and keep repeating. At the same time they will write it down.</a:t>
            </a:r>
          </a:p>
        </p:txBody>
      </p:sp>
    </p:spTree>
    <p:extLst>
      <p:ext uri="{BB962C8B-B14F-4D97-AF65-F5344CB8AC3E}">
        <p14:creationId xmlns:p14="http://schemas.microsoft.com/office/powerpoint/2010/main" val="329286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A7BB478-F0D2-41E6-ADD3-9D578B5EB956}"/>
              </a:ext>
            </a:extLst>
          </p:cNvPr>
          <p:cNvSpPr/>
          <p:nvPr/>
        </p:nvSpPr>
        <p:spPr>
          <a:xfrm>
            <a:off x="8379426" y="2174359"/>
            <a:ext cx="3600000" cy="36000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Speedy Sounds</a:t>
            </a:r>
          </a:p>
        </p:txBody>
      </p:sp>
      <p:sp>
        <p:nvSpPr>
          <p:cNvPr id="4" name="Content Placeholder 3">
            <a:extLst>
              <a:ext uri="{FF2B5EF4-FFF2-40B4-BE49-F238E27FC236}">
                <a16:creationId xmlns:a16="http://schemas.microsoft.com/office/drawing/2014/main" id="{BEFAF754-F988-4279-8D5E-3A2E737C4C42}"/>
              </a:ext>
            </a:extLst>
          </p:cNvPr>
          <p:cNvSpPr>
            <a:spLocks noGrp="1"/>
          </p:cNvSpPr>
          <p:nvPr>
            <p:ph idx="1"/>
          </p:nvPr>
        </p:nvSpPr>
        <p:spPr>
          <a:xfrm>
            <a:off x="751678" y="2385183"/>
            <a:ext cx="7227627" cy="4351338"/>
          </a:xfrm>
        </p:spPr>
        <p:txBody>
          <a:bodyPr>
            <a:normAutofit/>
          </a:bodyPr>
          <a:lstStyle/>
          <a:p>
            <a:r>
              <a:rPr lang="en-GB" sz="3200" dirty="0">
                <a:latin typeface="Comic Sans MS" panose="030F0702030302020204" pitchFamily="66" charset="0"/>
              </a:rPr>
              <a:t>Click on the orange square to begin.</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Each letter will appear and disappear each time you click.</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How fast can you read each sound?</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9" name="TextBox 38">
            <a:extLst>
              <a:ext uri="{FF2B5EF4-FFF2-40B4-BE49-F238E27FC236}">
                <a16:creationId xmlns:a16="http://schemas.microsoft.com/office/drawing/2014/main" id="{350F534A-0B5C-40B4-9B77-C2F516B5101F}"/>
              </a:ext>
            </a:extLst>
          </p:cNvPr>
          <p:cNvSpPr txBox="1"/>
          <p:nvPr/>
        </p:nvSpPr>
        <p:spPr>
          <a:xfrm>
            <a:off x="9077815" y="2857086"/>
            <a:ext cx="221642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n</a:t>
            </a:r>
          </a:p>
        </p:txBody>
      </p:sp>
      <p:sp>
        <p:nvSpPr>
          <p:cNvPr id="38" name="TextBox 37">
            <a:extLst>
              <a:ext uri="{FF2B5EF4-FFF2-40B4-BE49-F238E27FC236}">
                <a16:creationId xmlns:a16="http://schemas.microsoft.com/office/drawing/2014/main" id="{578BAAB9-CEED-4286-BEB4-358467F1028E}"/>
              </a:ext>
            </a:extLst>
          </p:cNvPr>
          <p:cNvSpPr txBox="1"/>
          <p:nvPr/>
        </p:nvSpPr>
        <p:spPr>
          <a:xfrm>
            <a:off x="9110707" y="2875640"/>
            <a:ext cx="2216427" cy="2215991"/>
          </a:xfrm>
          <a:prstGeom prst="rect">
            <a:avLst/>
          </a:prstGeom>
          <a:solidFill>
            <a:schemeClr val="accent2"/>
          </a:solidFill>
          <a:ln w="76200">
            <a:solidFill>
              <a:schemeClr val="tx1"/>
            </a:solidFill>
          </a:ln>
        </p:spPr>
        <p:txBody>
          <a:bodyPr wrap="square" rtlCol="0">
            <a:spAutoFit/>
          </a:bodyPr>
          <a:lstStyle/>
          <a:p>
            <a:pPr algn="ctr"/>
            <a:r>
              <a:rPr lang="en-GB" sz="13800" dirty="0" err="1">
                <a:latin typeface="Comic Sans MS" panose="030F0702030302020204" pitchFamily="66" charset="0"/>
              </a:rPr>
              <a:t>th</a:t>
            </a:r>
            <a:endParaRPr lang="en-GB" sz="13800" dirty="0">
              <a:latin typeface="Comic Sans MS" panose="030F0702030302020204" pitchFamily="66" charset="0"/>
            </a:endParaRPr>
          </a:p>
        </p:txBody>
      </p:sp>
      <p:sp>
        <p:nvSpPr>
          <p:cNvPr id="37" name="TextBox 36">
            <a:extLst>
              <a:ext uri="{FF2B5EF4-FFF2-40B4-BE49-F238E27FC236}">
                <a16:creationId xmlns:a16="http://schemas.microsoft.com/office/drawing/2014/main" id="{5CC13A40-54C6-4FF2-9691-83E77680759F}"/>
              </a:ext>
            </a:extLst>
          </p:cNvPr>
          <p:cNvSpPr txBox="1"/>
          <p:nvPr/>
        </p:nvSpPr>
        <p:spPr>
          <a:xfrm>
            <a:off x="9101204" y="286636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g</a:t>
            </a:r>
          </a:p>
        </p:txBody>
      </p:sp>
      <p:sp>
        <p:nvSpPr>
          <p:cNvPr id="36" name="TextBox 35">
            <a:extLst>
              <a:ext uri="{FF2B5EF4-FFF2-40B4-BE49-F238E27FC236}">
                <a16:creationId xmlns:a16="http://schemas.microsoft.com/office/drawing/2014/main" id="{87D2EDA0-29A3-4943-B3AE-620059F31660}"/>
              </a:ext>
            </a:extLst>
          </p:cNvPr>
          <p:cNvSpPr txBox="1"/>
          <p:nvPr/>
        </p:nvSpPr>
        <p:spPr>
          <a:xfrm>
            <a:off x="9099113" y="2866363"/>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u</a:t>
            </a:r>
          </a:p>
        </p:txBody>
      </p:sp>
      <p:sp>
        <p:nvSpPr>
          <p:cNvPr id="30" name="TextBox 29">
            <a:extLst>
              <a:ext uri="{FF2B5EF4-FFF2-40B4-BE49-F238E27FC236}">
                <a16:creationId xmlns:a16="http://schemas.microsoft.com/office/drawing/2014/main" id="{CA463A60-3835-4F23-B81E-D8B984D02532}"/>
              </a:ext>
            </a:extLst>
          </p:cNvPr>
          <p:cNvSpPr txBox="1"/>
          <p:nvPr/>
        </p:nvSpPr>
        <p:spPr>
          <a:xfrm>
            <a:off x="9094679" y="2875640"/>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l</a:t>
            </a:r>
          </a:p>
        </p:txBody>
      </p:sp>
      <p:sp>
        <p:nvSpPr>
          <p:cNvPr id="34" name="TextBox 33">
            <a:extLst>
              <a:ext uri="{FF2B5EF4-FFF2-40B4-BE49-F238E27FC236}">
                <a16:creationId xmlns:a16="http://schemas.microsoft.com/office/drawing/2014/main" id="{C7110D3B-AF7A-4ABE-BDB7-20F84F60E346}"/>
              </a:ext>
            </a:extLst>
          </p:cNvPr>
          <p:cNvSpPr txBox="1"/>
          <p:nvPr/>
        </p:nvSpPr>
        <p:spPr>
          <a:xfrm>
            <a:off x="9101204" y="2894194"/>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k</a:t>
            </a:r>
          </a:p>
        </p:txBody>
      </p:sp>
      <p:sp>
        <p:nvSpPr>
          <p:cNvPr id="26" name="TextBox 25">
            <a:extLst>
              <a:ext uri="{FF2B5EF4-FFF2-40B4-BE49-F238E27FC236}">
                <a16:creationId xmlns:a16="http://schemas.microsoft.com/office/drawing/2014/main" id="{5B524A81-8989-4D60-90CD-9632214F2D91}"/>
              </a:ext>
            </a:extLst>
          </p:cNvPr>
          <p:cNvSpPr txBox="1"/>
          <p:nvPr/>
        </p:nvSpPr>
        <p:spPr>
          <a:xfrm>
            <a:off x="9087517" y="2894193"/>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err="1">
                <a:latin typeface="Comic Sans MS" panose="030F0702030302020204" pitchFamily="66" charset="0"/>
              </a:rPr>
              <a:t>sh</a:t>
            </a:r>
            <a:endParaRPr lang="en-GB" sz="13800" dirty="0">
              <a:latin typeface="Comic Sans MS" panose="030F0702030302020204" pitchFamily="66" charset="0"/>
            </a:endParaRPr>
          </a:p>
        </p:txBody>
      </p:sp>
      <p:sp>
        <p:nvSpPr>
          <p:cNvPr id="22" name="TextBox 21">
            <a:extLst>
              <a:ext uri="{FF2B5EF4-FFF2-40B4-BE49-F238E27FC236}">
                <a16:creationId xmlns:a16="http://schemas.microsoft.com/office/drawing/2014/main" id="{05573E3E-1F05-411B-8B35-96822A43C817}"/>
              </a:ext>
            </a:extLst>
          </p:cNvPr>
          <p:cNvSpPr txBox="1"/>
          <p:nvPr/>
        </p:nvSpPr>
        <p:spPr>
          <a:xfrm>
            <a:off x="9086654" y="2884916"/>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p</a:t>
            </a:r>
          </a:p>
        </p:txBody>
      </p:sp>
      <p:sp>
        <p:nvSpPr>
          <p:cNvPr id="24" name="TextBox 23">
            <a:extLst>
              <a:ext uri="{FF2B5EF4-FFF2-40B4-BE49-F238E27FC236}">
                <a16:creationId xmlns:a16="http://schemas.microsoft.com/office/drawing/2014/main" id="{F68876A5-AE3B-4569-A4F5-76B220EE42E4}"/>
              </a:ext>
            </a:extLst>
          </p:cNvPr>
          <p:cNvSpPr txBox="1"/>
          <p:nvPr/>
        </p:nvSpPr>
        <p:spPr>
          <a:xfrm>
            <a:off x="9088070" y="2875639"/>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o</a:t>
            </a:r>
          </a:p>
        </p:txBody>
      </p:sp>
      <p:sp>
        <p:nvSpPr>
          <p:cNvPr id="35" name="TextBox 34">
            <a:extLst>
              <a:ext uri="{FF2B5EF4-FFF2-40B4-BE49-F238E27FC236}">
                <a16:creationId xmlns:a16="http://schemas.microsoft.com/office/drawing/2014/main" id="{7A03BE70-2EE9-4FCA-AE2E-D0400704F618}"/>
              </a:ext>
            </a:extLst>
          </p:cNvPr>
          <p:cNvSpPr txBox="1"/>
          <p:nvPr/>
        </p:nvSpPr>
        <p:spPr>
          <a:xfrm>
            <a:off x="9077914" y="2884915"/>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d</a:t>
            </a:r>
          </a:p>
        </p:txBody>
      </p:sp>
      <p:sp>
        <p:nvSpPr>
          <p:cNvPr id="33" name="TextBox 32">
            <a:extLst>
              <a:ext uri="{FF2B5EF4-FFF2-40B4-BE49-F238E27FC236}">
                <a16:creationId xmlns:a16="http://schemas.microsoft.com/office/drawing/2014/main" id="{992DAA12-D230-402A-AB69-A4C269A9A9D1}"/>
              </a:ext>
            </a:extLst>
          </p:cNvPr>
          <p:cNvSpPr txBox="1"/>
          <p:nvPr/>
        </p:nvSpPr>
        <p:spPr>
          <a:xfrm>
            <a:off x="9077913" y="289495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e</a:t>
            </a:r>
          </a:p>
        </p:txBody>
      </p:sp>
      <p:sp>
        <p:nvSpPr>
          <p:cNvPr id="40" name="TextBox 39">
            <a:extLst>
              <a:ext uri="{FF2B5EF4-FFF2-40B4-BE49-F238E27FC236}">
                <a16:creationId xmlns:a16="http://schemas.microsoft.com/office/drawing/2014/main" id="{891FAE94-047F-4DC4-A70B-771009ECD1A7}"/>
              </a:ext>
            </a:extLst>
          </p:cNvPr>
          <p:cNvSpPr txBox="1"/>
          <p:nvPr/>
        </p:nvSpPr>
        <p:spPr>
          <a:xfrm>
            <a:off x="9077912" y="286977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c</a:t>
            </a:r>
          </a:p>
        </p:txBody>
      </p:sp>
    </p:spTree>
    <p:extLst>
      <p:ext uri="{BB962C8B-B14F-4D97-AF65-F5344CB8AC3E}">
        <p14:creationId xmlns:p14="http://schemas.microsoft.com/office/powerpoint/2010/main" val="11242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grpId="1" nodeType="clickEffect">
                                  <p:stCondLst>
                                    <p:cond delay="0"/>
                                  </p:stCondLst>
                                  <p:childTnLst>
                                    <p:animEffect transition="out" filter="barn(outVertical)">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37" fill="hold" grpId="1" nodeType="clickEffect">
                                  <p:stCondLst>
                                    <p:cond delay="0"/>
                                  </p:stCondLst>
                                  <p:childTnLst>
                                    <p:animEffect transition="out" filter="barn(outVertical)">
                                      <p:cBhvr>
                                        <p:cTn id="20" dur="500"/>
                                        <p:tgtEl>
                                          <p:spTgt spid="38"/>
                                        </p:tgtEl>
                                      </p:cBhvr>
                                    </p:animEffect>
                                    <p:set>
                                      <p:cBhvr>
                                        <p:cTn id="21" dur="1" fill="hold">
                                          <p:stCondLst>
                                            <p:cond delay="499"/>
                                          </p:stCondLst>
                                        </p:cTn>
                                        <p:tgtEl>
                                          <p:spTgt spid="38"/>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37" fill="hold" grpId="1" nodeType="clickEffect">
                                  <p:stCondLst>
                                    <p:cond delay="0"/>
                                  </p:stCondLst>
                                  <p:childTnLst>
                                    <p:animEffect transition="out" filter="barn(outVertical)">
                                      <p:cBhvr>
                                        <p:cTn id="29" dur="500"/>
                                        <p:tgtEl>
                                          <p:spTgt spid="37"/>
                                        </p:tgtEl>
                                      </p:cBhvr>
                                    </p:animEffect>
                                    <p:set>
                                      <p:cBhvr>
                                        <p:cTn id="30" dur="1" fill="hold">
                                          <p:stCondLst>
                                            <p:cond delay="499"/>
                                          </p:stCondLst>
                                        </p:cTn>
                                        <p:tgtEl>
                                          <p:spTgt spid="37"/>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37" fill="hold" grpId="1" nodeType="clickEffect">
                                  <p:stCondLst>
                                    <p:cond delay="0"/>
                                  </p:stCondLst>
                                  <p:childTnLst>
                                    <p:animEffect transition="out" filter="barn(outVertical)">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37" fill="hold" grpId="1" nodeType="clickEffect">
                                  <p:stCondLst>
                                    <p:cond delay="0"/>
                                  </p:stCondLst>
                                  <p:childTnLst>
                                    <p:animEffect transition="out" filter="barn(outVertical)">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37" fill="hold" grpId="1" nodeType="clickEffect">
                                  <p:stCondLst>
                                    <p:cond delay="0"/>
                                  </p:stCondLst>
                                  <p:childTnLst>
                                    <p:animEffect transition="out" filter="barn(outVertical)">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xit" presetSubtype="37" fill="hold" grpId="1" nodeType="clickEffect">
                                  <p:stCondLst>
                                    <p:cond delay="0"/>
                                  </p:stCondLst>
                                  <p:childTnLst>
                                    <p:animEffect transition="out" filter="barn(outVertical)">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par>
                          <p:cTn id="67" fill="hold">
                            <p:stCondLst>
                              <p:cond delay="500"/>
                            </p:stCondLst>
                            <p:childTnLst>
                              <p:par>
                                <p:cTn id="68" presetID="16" presetClass="entr" presetSubtype="2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arn(inVertical)">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xit" presetSubtype="37" fill="hold" grpId="1" nodeType="clickEffect">
                                  <p:stCondLst>
                                    <p:cond delay="0"/>
                                  </p:stCondLst>
                                  <p:childTnLst>
                                    <p:animEffect transition="out" filter="barn(outVertical)">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par>
                          <p:cTn id="76" fill="hold">
                            <p:stCondLst>
                              <p:cond delay="500"/>
                            </p:stCondLst>
                            <p:childTnLst>
                              <p:par>
                                <p:cTn id="77" presetID="16" presetClass="entr" presetSubtype="21"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inVertic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xit" presetSubtype="37" fill="hold" grpId="1" nodeType="clickEffect">
                                  <p:stCondLst>
                                    <p:cond delay="0"/>
                                  </p:stCondLst>
                                  <p:childTnLst>
                                    <p:animEffect transition="out" filter="barn(outVertical)">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childTnLst>
                          </p:cTn>
                        </p:par>
                        <p:par>
                          <p:cTn id="85" fill="hold">
                            <p:stCondLst>
                              <p:cond delay="500"/>
                            </p:stCondLst>
                            <p:childTnLst>
                              <p:par>
                                <p:cTn id="86" presetID="16" presetClass="entr" presetSubtype="21"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inVertic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xit" presetSubtype="37" fill="hold" grpId="1" nodeType="clickEffect">
                                  <p:stCondLst>
                                    <p:cond delay="0"/>
                                  </p:stCondLst>
                                  <p:childTnLst>
                                    <p:animEffect transition="out" filter="barn(outVertical)">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childTnLst>
                          </p:cTn>
                        </p:par>
                        <p:par>
                          <p:cTn id="94" fill="hold">
                            <p:stCondLst>
                              <p:cond delay="500"/>
                            </p:stCondLst>
                            <p:childTnLst>
                              <p:par>
                                <p:cTn id="95" presetID="16" presetClass="entr" presetSubtype="21"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barn(inVertical)">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xit" presetSubtype="37" fill="hold" grpId="1" nodeType="clickEffect">
                                  <p:stCondLst>
                                    <p:cond delay="0"/>
                                  </p:stCondLst>
                                  <p:childTnLst>
                                    <p:animEffect transition="out" filter="barn(outVertical)">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childTnLst>
                          </p:cTn>
                        </p:par>
                        <p:par>
                          <p:cTn id="103" fill="hold">
                            <p:stCondLst>
                              <p:cond delay="500"/>
                            </p:stCondLst>
                            <p:childTnLst>
                              <p:par>
                                <p:cTn id="104" presetID="16" presetClass="entr" presetSubtype="21"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arn(inVertical)">
                                      <p:cBhvr>
                                        <p:cTn id="10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8" grpId="0" animBg="1"/>
      <p:bldP spid="38" grpId="1" animBg="1"/>
      <p:bldP spid="37" grpId="0" animBg="1"/>
      <p:bldP spid="37" grpId="1" animBg="1"/>
      <p:bldP spid="36" grpId="0" animBg="1"/>
      <p:bldP spid="36" grpId="1" animBg="1"/>
      <p:bldP spid="30" grpId="0" animBg="1"/>
      <p:bldP spid="30" grpId="1" animBg="1"/>
      <p:bldP spid="34" grpId="0" animBg="1"/>
      <p:bldP spid="34" grpId="1" animBg="1"/>
      <p:bldP spid="26" grpId="0" animBg="1"/>
      <p:bldP spid="26" grpId="1" animBg="1"/>
      <p:bldP spid="22" grpId="0" animBg="1"/>
      <p:bldP spid="22" grpId="1" animBg="1"/>
      <p:bldP spid="24" grpId="0" animBg="1"/>
      <p:bldP spid="24" grpId="1" animBg="1"/>
      <p:bldP spid="35" grpId="0" animBg="1"/>
      <p:bldP spid="35" grpId="1" animBg="1"/>
      <p:bldP spid="33" grpId="0" animBg="1"/>
      <p:bldP spid="33" grpId="1"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1CA9AE-3F13-4350-AE8B-39E47B8E4B47}"/>
              </a:ext>
            </a:extLst>
          </p:cNvPr>
          <p:cNvGrpSpPr/>
          <p:nvPr/>
        </p:nvGrpSpPr>
        <p:grpSpPr>
          <a:xfrm>
            <a:off x="6932796" y="1717193"/>
            <a:ext cx="3485322" cy="4916556"/>
            <a:chOff x="6932796" y="1717193"/>
            <a:chExt cx="3485322" cy="4916556"/>
          </a:xfrm>
        </p:grpSpPr>
        <p:pic>
          <p:nvPicPr>
            <p:cNvPr id="14" name="Picture 13">
              <a:extLst>
                <a:ext uri="{FF2B5EF4-FFF2-40B4-BE49-F238E27FC236}">
                  <a16:creationId xmlns:a16="http://schemas.microsoft.com/office/drawing/2014/main" id="{EE908B06-65C1-4DE9-A066-981860243160}"/>
                </a:ext>
              </a:extLst>
            </p:cNvPr>
            <p:cNvPicPr>
              <a:picLocks noChangeAspect="1"/>
            </p:cNvPicPr>
            <p:nvPr/>
          </p:nvPicPr>
          <p:blipFill rotWithShape="1">
            <a:blip r:embed="rId2"/>
            <a:srcRect l="42065" t="21823" r="29348" b="6452"/>
            <a:stretch/>
          </p:blipFill>
          <p:spPr>
            <a:xfrm>
              <a:off x="6932796" y="1717193"/>
              <a:ext cx="3485322" cy="4916556"/>
            </a:xfrm>
            <a:prstGeom prst="rect">
              <a:avLst/>
            </a:prstGeom>
          </p:spPr>
        </p:pic>
        <p:grpSp>
          <p:nvGrpSpPr>
            <p:cNvPr id="10" name="Group 9">
              <a:extLst>
                <a:ext uri="{FF2B5EF4-FFF2-40B4-BE49-F238E27FC236}">
                  <a16:creationId xmlns:a16="http://schemas.microsoft.com/office/drawing/2014/main" id="{32105B5B-0C54-43F2-81BA-6AA574311651}"/>
                </a:ext>
              </a:extLst>
            </p:cNvPr>
            <p:cNvGrpSpPr/>
            <p:nvPr/>
          </p:nvGrpSpPr>
          <p:grpSpPr>
            <a:xfrm>
              <a:off x="7200349" y="4997064"/>
              <a:ext cx="3007536" cy="938728"/>
              <a:chOff x="5562805" y="4636502"/>
              <a:chExt cx="3078682" cy="954125"/>
            </a:xfrm>
          </p:grpSpPr>
          <p:sp>
            <p:nvSpPr>
              <p:cNvPr id="4" name="Rectangle 3">
                <a:extLst>
                  <a:ext uri="{FF2B5EF4-FFF2-40B4-BE49-F238E27FC236}">
                    <a16:creationId xmlns:a16="http://schemas.microsoft.com/office/drawing/2014/main" id="{DDED8F2C-1586-4465-8FB9-78BE05B987C8}"/>
                  </a:ext>
                </a:extLst>
              </p:cNvPr>
              <p:cNvSpPr/>
              <p:nvPr/>
            </p:nvSpPr>
            <p:spPr>
              <a:xfrm>
                <a:off x="5562805" y="4636502"/>
                <a:ext cx="3078682" cy="92333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F689D2F0-0458-4294-B29B-AB2DB129A1B4}"/>
                  </a:ext>
                </a:extLst>
              </p:cNvPr>
              <p:cNvCxnSpPr>
                <a:stCxn id="4" idx="0"/>
              </p:cNvCxnSpPr>
              <p:nvPr/>
            </p:nvCxnSpPr>
            <p:spPr>
              <a:xfrm>
                <a:off x="7102146" y="4636502"/>
                <a:ext cx="0" cy="954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74" name="Picture 2" descr="Turn Off Light Switch Clipart">
              <a:extLst>
                <a:ext uri="{FF2B5EF4-FFF2-40B4-BE49-F238E27FC236}">
                  <a16:creationId xmlns:a16="http://schemas.microsoft.com/office/drawing/2014/main" id="{B5938AAD-4AB6-4FFF-AB86-921C37FD0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035" y="2377316"/>
              <a:ext cx="2488194" cy="23140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D3059F66-6388-421E-9C89-B122BBABA106}"/>
              </a:ext>
            </a:extLst>
          </p:cNvPr>
          <p:cNvGrpSpPr/>
          <p:nvPr/>
        </p:nvGrpSpPr>
        <p:grpSpPr>
          <a:xfrm>
            <a:off x="1349812" y="1690688"/>
            <a:ext cx="3485322" cy="4916556"/>
            <a:chOff x="1349812" y="1690688"/>
            <a:chExt cx="3485322" cy="4916556"/>
          </a:xfrm>
        </p:grpSpPr>
        <p:pic>
          <p:nvPicPr>
            <p:cNvPr id="13" name="Picture 12">
              <a:extLst>
                <a:ext uri="{FF2B5EF4-FFF2-40B4-BE49-F238E27FC236}">
                  <a16:creationId xmlns:a16="http://schemas.microsoft.com/office/drawing/2014/main" id="{999CAEF7-C82C-4156-B60D-9FE084C840D4}"/>
                </a:ext>
              </a:extLst>
            </p:cNvPr>
            <p:cNvPicPr>
              <a:picLocks noChangeAspect="1"/>
            </p:cNvPicPr>
            <p:nvPr/>
          </p:nvPicPr>
          <p:blipFill rotWithShape="1">
            <a:blip r:embed="rId2"/>
            <a:srcRect l="11196" t="21823" r="60217" b="6452"/>
            <a:stretch/>
          </p:blipFill>
          <p:spPr>
            <a:xfrm>
              <a:off x="1349812" y="1690688"/>
              <a:ext cx="3485322" cy="4916556"/>
            </a:xfrm>
            <a:prstGeom prst="rect">
              <a:avLst/>
            </a:prstGeom>
          </p:spPr>
        </p:pic>
        <p:pic>
          <p:nvPicPr>
            <p:cNvPr id="17" name="Picture 16">
              <a:extLst>
                <a:ext uri="{FF2B5EF4-FFF2-40B4-BE49-F238E27FC236}">
                  <a16:creationId xmlns:a16="http://schemas.microsoft.com/office/drawing/2014/main" id="{5AD4D0F9-2D85-44A8-8F66-702F0F39CABC}"/>
                </a:ext>
              </a:extLst>
            </p:cNvPr>
            <p:cNvPicPr>
              <a:picLocks noChangeAspect="1"/>
            </p:cNvPicPr>
            <p:nvPr/>
          </p:nvPicPr>
          <p:blipFill rotWithShape="1">
            <a:blip r:embed="rId4"/>
            <a:srcRect l="51522" t="29942" r="24239" b="14572"/>
            <a:stretch/>
          </p:blipFill>
          <p:spPr>
            <a:xfrm>
              <a:off x="1968042" y="1902839"/>
              <a:ext cx="2341857" cy="3013959"/>
            </a:xfrm>
            <a:prstGeom prst="rect">
              <a:avLst/>
            </a:prstGeom>
          </p:spPr>
        </p:pic>
      </p:gr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 name="Rectangle 2">
            <a:extLst>
              <a:ext uri="{FF2B5EF4-FFF2-40B4-BE49-F238E27FC236}">
                <a16:creationId xmlns:a16="http://schemas.microsoft.com/office/drawing/2014/main" id="{4CDCB571-01B2-4C58-B3E3-394C3627018D}"/>
              </a:ext>
            </a:extLst>
          </p:cNvPr>
          <p:cNvSpPr/>
          <p:nvPr/>
        </p:nvSpPr>
        <p:spPr>
          <a:xfrm>
            <a:off x="1833595" y="4955161"/>
            <a:ext cx="554960"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p</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69" name="Rectangle 68">
            <a:extLst>
              <a:ext uri="{FF2B5EF4-FFF2-40B4-BE49-F238E27FC236}">
                <a16:creationId xmlns:a16="http://schemas.microsoft.com/office/drawing/2014/main" id="{E678175E-CA3E-4489-994E-E27FF940F984}"/>
              </a:ext>
            </a:extLst>
          </p:cNvPr>
          <p:cNvSpPr/>
          <p:nvPr/>
        </p:nvSpPr>
        <p:spPr>
          <a:xfrm>
            <a:off x="2819802" y="4955161"/>
            <a:ext cx="54534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u</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0" name="Rectangle 69">
            <a:extLst>
              <a:ext uri="{FF2B5EF4-FFF2-40B4-BE49-F238E27FC236}">
                <a16:creationId xmlns:a16="http://schemas.microsoft.com/office/drawing/2014/main" id="{BF5114EF-4B97-40A2-A6AD-C1F04A70A913}"/>
              </a:ext>
            </a:extLst>
          </p:cNvPr>
          <p:cNvSpPr/>
          <p:nvPr/>
        </p:nvSpPr>
        <p:spPr>
          <a:xfrm>
            <a:off x="3659954" y="5012461"/>
            <a:ext cx="889987"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ff</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2" name="Rectangle 71">
            <a:extLst>
              <a:ext uri="{FF2B5EF4-FFF2-40B4-BE49-F238E27FC236}">
                <a16:creationId xmlns:a16="http://schemas.microsoft.com/office/drawing/2014/main" id="{3CF3D95B-9D9F-422F-B113-91620AC649AF}"/>
              </a:ext>
            </a:extLst>
          </p:cNvPr>
          <p:cNvSpPr/>
          <p:nvPr/>
        </p:nvSpPr>
        <p:spPr>
          <a:xfrm>
            <a:off x="8982498" y="4991589"/>
            <a:ext cx="1052731" cy="923330"/>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ff</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3" name="Rectangle 72">
            <a:extLst>
              <a:ext uri="{FF2B5EF4-FFF2-40B4-BE49-F238E27FC236}">
                <a16:creationId xmlns:a16="http://schemas.microsoft.com/office/drawing/2014/main" id="{6C1E3A83-911F-410E-AB8B-235FC98C0B51}"/>
              </a:ext>
            </a:extLst>
          </p:cNvPr>
          <p:cNvSpPr/>
          <p:nvPr/>
        </p:nvSpPr>
        <p:spPr>
          <a:xfrm>
            <a:off x="7630807" y="4955161"/>
            <a:ext cx="54854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o</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18" name="Picture 2" descr="Wolf Blowing Stock Illustrations – 33 Wolf Blowing Stock ...">
            <a:extLst>
              <a:ext uri="{FF2B5EF4-FFF2-40B4-BE49-F238E27FC236}">
                <a16:creationId xmlns:a16="http://schemas.microsoft.com/office/drawing/2014/main" id="{A0D4E114-1C27-4B47-868B-BB1AE3285D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916" r="3477" b="15655"/>
          <a:stretch/>
        </p:blipFill>
        <p:spPr bwMode="auto">
          <a:xfrm>
            <a:off x="1689653" y="2091969"/>
            <a:ext cx="2796208" cy="254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9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down)">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down)">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67AD4AA-A195-4C49-BBB4-A0E34B05D8E9}"/>
              </a:ext>
            </a:extLst>
          </p:cNvPr>
          <p:cNvGrpSpPr/>
          <p:nvPr/>
        </p:nvGrpSpPr>
        <p:grpSpPr>
          <a:xfrm>
            <a:off x="1364974" y="1590262"/>
            <a:ext cx="3485322" cy="4916556"/>
            <a:chOff x="1364974" y="1590262"/>
            <a:chExt cx="3485322" cy="4916556"/>
          </a:xfrm>
        </p:grpSpPr>
        <p:grpSp>
          <p:nvGrpSpPr>
            <p:cNvPr id="11" name="Group 10">
              <a:extLst>
                <a:ext uri="{FF2B5EF4-FFF2-40B4-BE49-F238E27FC236}">
                  <a16:creationId xmlns:a16="http://schemas.microsoft.com/office/drawing/2014/main" id="{98C2DFA0-E7A0-41EA-8CB4-34E975A98A32}"/>
                </a:ext>
              </a:extLst>
            </p:cNvPr>
            <p:cNvGrpSpPr/>
            <p:nvPr/>
          </p:nvGrpSpPr>
          <p:grpSpPr>
            <a:xfrm>
              <a:off x="1364974" y="1590262"/>
              <a:ext cx="3485322" cy="4916556"/>
              <a:chOff x="1364974" y="1590262"/>
              <a:chExt cx="3485322" cy="4916556"/>
            </a:xfrm>
          </p:grpSpPr>
          <p:pic>
            <p:nvPicPr>
              <p:cNvPr id="16" name="Picture 15">
                <a:extLst>
                  <a:ext uri="{FF2B5EF4-FFF2-40B4-BE49-F238E27FC236}">
                    <a16:creationId xmlns:a16="http://schemas.microsoft.com/office/drawing/2014/main" id="{D51D1E32-415A-4F39-B27A-2F8EA8AA0DBB}"/>
                  </a:ext>
                </a:extLst>
              </p:cNvPr>
              <p:cNvPicPr>
                <a:picLocks noChangeAspect="1"/>
              </p:cNvPicPr>
              <p:nvPr/>
            </p:nvPicPr>
            <p:blipFill rotWithShape="1">
              <a:blip r:embed="rId2"/>
              <a:srcRect l="11196" t="23175" r="60217" b="5099"/>
              <a:stretch/>
            </p:blipFill>
            <p:spPr>
              <a:xfrm>
                <a:off x="1364974" y="1590262"/>
                <a:ext cx="3485322" cy="4916556"/>
              </a:xfrm>
              <a:prstGeom prst="rect">
                <a:avLst/>
              </a:prstGeom>
            </p:spPr>
          </p:pic>
          <p:sp>
            <p:nvSpPr>
              <p:cNvPr id="10" name="Rectangle 9">
                <a:extLst>
                  <a:ext uri="{FF2B5EF4-FFF2-40B4-BE49-F238E27FC236}">
                    <a16:creationId xmlns:a16="http://schemas.microsoft.com/office/drawing/2014/main" id="{4627458E-85BE-494B-8CC8-A5DC7CB4E820}"/>
                  </a:ext>
                </a:extLst>
              </p:cNvPr>
              <p:cNvSpPr/>
              <p:nvPr/>
            </p:nvSpPr>
            <p:spPr>
              <a:xfrm>
                <a:off x="1714440" y="1944266"/>
                <a:ext cx="2921040" cy="2729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170" name="Picture 2" descr="Free Hut Cliparts, Download Free Clip Art, Free Clip Art on ...">
              <a:extLst>
                <a:ext uri="{FF2B5EF4-FFF2-40B4-BE49-F238E27FC236}">
                  <a16:creationId xmlns:a16="http://schemas.microsoft.com/office/drawing/2014/main" id="{EB7DC0C8-E048-4EE4-AEA3-5603C0EEE7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9" t="5009" r="15653" b="8148"/>
            <a:stretch/>
          </p:blipFill>
          <p:spPr bwMode="auto">
            <a:xfrm>
              <a:off x="1736060" y="2293635"/>
              <a:ext cx="2696258" cy="20469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B667F6D4-5A45-48F1-87F9-4A3481E61D4B}"/>
              </a:ext>
            </a:extLst>
          </p:cNvPr>
          <p:cNvGrpSpPr/>
          <p:nvPr/>
        </p:nvGrpSpPr>
        <p:grpSpPr>
          <a:xfrm>
            <a:off x="6945384" y="1507953"/>
            <a:ext cx="3485322" cy="5009322"/>
            <a:chOff x="6945384" y="1507953"/>
            <a:chExt cx="3485322" cy="5009322"/>
          </a:xfrm>
        </p:grpSpPr>
        <p:pic>
          <p:nvPicPr>
            <p:cNvPr id="17" name="Picture 16">
              <a:extLst>
                <a:ext uri="{FF2B5EF4-FFF2-40B4-BE49-F238E27FC236}">
                  <a16:creationId xmlns:a16="http://schemas.microsoft.com/office/drawing/2014/main" id="{4B309FB1-E0C4-4345-BEDF-E3CE6F24E2B5}"/>
                </a:ext>
              </a:extLst>
            </p:cNvPr>
            <p:cNvPicPr>
              <a:picLocks noChangeAspect="1"/>
            </p:cNvPicPr>
            <p:nvPr/>
          </p:nvPicPr>
          <p:blipFill rotWithShape="1">
            <a:blip r:embed="rId4"/>
            <a:srcRect l="11197" t="20276" r="60217" b="6645"/>
            <a:stretch/>
          </p:blipFill>
          <p:spPr>
            <a:xfrm>
              <a:off x="6945384" y="1507953"/>
              <a:ext cx="3485322" cy="5009322"/>
            </a:xfrm>
            <a:prstGeom prst="rect">
              <a:avLst/>
            </a:prstGeom>
          </p:spPr>
        </p:pic>
        <p:sp>
          <p:nvSpPr>
            <p:cNvPr id="4" name="Rectangle 3">
              <a:extLst>
                <a:ext uri="{FF2B5EF4-FFF2-40B4-BE49-F238E27FC236}">
                  <a16:creationId xmlns:a16="http://schemas.microsoft.com/office/drawing/2014/main" id="{12300A05-23AE-43E9-A4AC-F7282A4B6C1E}"/>
                </a:ext>
              </a:extLst>
            </p:cNvPr>
            <p:cNvSpPr/>
            <p:nvPr/>
          </p:nvSpPr>
          <p:spPr>
            <a:xfrm>
              <a:off x="7305216" y="2293635"/>
              <a:ext cx="2775711" cy="1615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2" name="Picture 4" descr="Tree Clipart">
              <a:extLst>
                <a:ext uri="{FF2B5EF4-FFF2-40B4-BE49-F238E27FC236}">
                  <a16:creationId xmlns:a16="http://schemas.microsoft.com/office/drawing/2014/main" id="{30795A3A-E30E-4EDA-99FC-9D74416A95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093" y="2091969"/>
              <a:ext cx="2017290" cy="21281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ree Clipart">
              <a:extLst>
                <a:ext uri="{FF2B5EF4-FFF2-40B4-BE49-F238E27FC236}">
                  <a16:creationId xmlns:a16="http://schemas.microsoft.com/office/drawing/2014/main" id="{23E04B89-D006-4647-B045-4C8BD96B81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4092" y="3201608"/>
              <a:ext cx="1079648" cy="113896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90FE50A3-9955-4EEE-AE1F-5C669B1A2D12}"/>
                </a:ext>
              </a:extLst>
            </p:cNvPr>
            <p:cNvSpPr/>
            <p:nvPr/>
          </p:nvSpPr>
          <p:spPr>
            <a:xfrm rot="9397714">
              <a:off x="9111779" y="2410204"/>
              <a:ext cx="825768" cy="14652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6">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6">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 name="Rectangle 2">
            <a:extLst>
              <a:ext uri="{FF2B5EF4-FFF2-40B4-BE49-F238E27FC236}">
                <a16:creationId xmlns:a16="http://schemas.microsoft.com/office/drawing/2014/main" id="{4CDCB571-01B2-4C58-B3E3-394C3627018D}"/>
              </a:ext>
            </a:extLst>
          </p:cNvPr>
          <p:cNvSpPr/>
          <p:nvPr/>
        </p:nvSpPr>
        <p:spPr>
          <a:xfrm>
            <a:off x="1818365" y="4955161"/>
            <a:ext cx="585417"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h</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69" name="Rectangle 68">
            <a:extLst>
              <a:ext uri="{FF2B5EF4-FFF2-40B4-BE49-F238E27FC236}">
                <a16:creationId xmlns:a16="http://schemas.microsoft.com/office/drawing/2014/main" id="{E678175E-CA3E-4489-994E-E27FF940F984}"/>
              </a:ext>
            </a:extLst>
          </p:cNvPr>
          <p:cNvSpPr/>
          <p:nvPr/>
        </p:nvSpPr>
        <p:spPr>
          <a:xfrm>
            <a:off x="2855582" y="4955161"/>
            <a:ext cx="54534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u</a:t>
            </a:r>
          </a:p>
        </p:txBody>
      </p:sp>
      <p:sp>
        <p:nvSpPr>
          <p:cNvPr id="70" name="Rectangle 69">
            <a:extLst>
              <a:ext uri="{FF2B5EF4-FFF2-40B4-BE49-F238E27FC236}">
                <a16:creationId xmlns:a16="http://schemas.microsoft.com/office/drawing/2014/main" id="{BF5114EF-4B97-40A2-A6AD-C1F04A70A913}"/>
              </a:ext>
            </a:extLst>
          </p:cNvPr>
          <p:cNvSpPr/>
          <p:nvPr/>
        </p:nvSpPr>
        <p:spPr>
          <a:xfrm>
            <a:off x="3859837" y="4913734"/>
            <a:ext cx="511680"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t</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3" name="Rectangle 12">
            <a:extLst>
              <a:ext uri="{FF2B5EF4-FFF2-40B4-BE49-F238E27FC236}">
                <a16:creationId xmlns:a16="http://schemas.microsoft.com/office/drawing/2014/main" id="{4BBD6424-0713-4A3D-B4F8-26032CC64D69}"/>
              </a:ext>
            </a:extLst>
          </p:cNvPr>
          <p:cNvSpPr/>
          <p:nvPr/>
        </p:nvSpPr>
        <p:spPr>
          <a:xfrm>
            <a:off x="7393335" y="4888382"/>
            <a:ext cx="595036"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b</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4" name="Rectangle 13">
            <a:extLst>
              <a:ext uri="{FF2B5EF4-FFF2-40B4-BE49-F238E27FC236}">
                <a16:creationId xmlns:a16="http://schemas.microsoft.com/office/drawing/2014/main" id="{CA1373C9-9AE0-4654-AA20-C1ECEB64F315}"/>
              </a:ext>
            </a:extLst>
          </p:cNvPr>
          <p:cNvSpPr/>
          <p:nvPr/>
        </p:nvSpPr>
        <p:spPr>
          <a:xfrm>
            <a:off x="8480208" y="4888382"/>
            <a:ext cx="37863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i</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5" name="Rectangle 14">
            <a:extLst>
              <a:ext uri="{FF2B5EF4-FFF2-40B4-BE49-F238E27FC236}">
                <a16:creationId xmlns:a16="http://schemas.microsoft.com/office/drawing/2014/main" id="{E8715FC1-B47F-417A-904C-185A5DF1E736}"/>
              </a:ext>
            </a:extLst>
          </p:cNvPr>
          <p:cNvSpPr/>
          <p:nvPr/>
        </p:nvSpPr>
        <p:spPr>
          <a:xfrm>
            <a:off x="9390579" y="4888382"/>
            <a:ext cx="551754"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g</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20331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Ditty</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graphicFrame>
        <p:nvGraphicFramePr>
          <p:cNvPr id="6" name="Table 5">
            <a:extLst>
              <a:ext uri="{FF2B5EF4-FFF2-40B4-BE49-F238E27FC236}">
                <a16:creationId xmlns:a16="http://schemas.microsoft.com/office/drawing/2014/main" id="{D7455C79-950A-4F7F-A556-441F48C8409A}"/>
              </a:ext>
            </a:extLst>
          </p:cNvPr>
          <p:cNvGraphicFramePr>
            <a:graphicFrameLocks noGrp="1"/>
          </p:cNvGraphicFramePr>
          <p:nvPr>
            <p:extLst>
              <p:ext uri="{D42A27DB-BD31-4B8C-83A1-F6EECF244321}">
                <p14:modId xmlns:p14="http://schemas.microsoft.com/office/powerpoint/2010/main" val="4139946780"/>
              </p:ext>
            </p:extLst>
          </p:nvPr>
        </p:nvGraphicFramePr>
        <p:xfrm>
          <a:off x="838200" y="1828800"/>
          <a:ext cx="7510670" cy="2468880"/>
        </p:xfrm>
        <a:graphic>
          <a:graphicData uri="http://schemas.openxmlformats.org/drawingml/2006/table">
            <a:tbl>
              <a:tblPr firstRow="1" bandRow="1">
                <a:tableStyleId>{2D5ABB26-0587-4C30-8999-92F81FD0307C}</a:tableStyleId>
              </a:tblPr>
              <a:tblGrid>
                <a:gridCol w="1679713">
                  <a:extLst>
                    <a:ext uri="{9D8B030D-6E8A-4147-A177-3AD203B41FA5}">
                      <a16:colId xmlns:a16="http://schemas.microsoft.com/office/drawing/2014/main" val="2986746754"/>
                    </a:ext>
                  </a:extLst>
                </a:gridCol>
                <a:gridCol w="1378226">
                  <a:extLst>
                    <a:ext uri="{9D8B030D-6E8A-4147-A177-3AD203B41FA5}">
                      <a16:colId xmlns:a16="http://schemas.microsoft.com/office/drawing/2014/main" val="2255232227"/>
                    </a:ext>
                  </a:extLst>
                </a:gridCol>
                <a:gridCol w="1563757">
                  <a:extLst>
                    <a:ext uri="{9D8B030D-6E8A-4147-A177-3AD203B41FA5}">
                      <a16:colId xmlns:a16="http://schemas.microsoft.com/office/drawing/2014/main" val="1023731942"/>
                    </a:ext>
                  </a:extLst>
                </a:gridCol>
                <a:gridCol w="1272208">
                  <a:extLst>
                    <a:ext uri="{9D8B030D-6E8A-4147-A177-3AD203B41FA5}">
                      <a16:colId xmlns:a16="http://schemas.microsoft.com/office/drawing/2014/main" val="3492316887"/>
                    </a:ext>
                  </a:extLst>
                </a:gridCol>
                <a:gridCol w="1616766">
                  <a:extLst>
                    <a:ext uri="{9D8B030D-6E8A-4147-A177-3AD203B41FA5}">
                      <a16:colId xmlns:a16="http://schemas.microsoft.com/office/drawing/2014/main" val="399672364"/>
                    </a:ext>
                  </a:extLst>
                </a:gridCol>
              </a:tblGrid>
              <a:tr h="370840">
                <a:tc>
                  <a:txBody>
                    <a:bodyPr/>
                    <a:lstStyle/>
                    <a:p>
                      <a:pPr algn="ctr"/>
                      <a:r>
                        <a:rPr lang="en-GB" sz="4800" dirty="0">
                          <a:latin typeface="Comic Sans MS" panose="030F0702030302020204" pitchFamily="66" charset="0"/>
                        </a:rPr>
                        <a:t>huff</a:t>
                      </a:r>
                    </a:p>
                  </a:txBody>
                  <a:tcPr/>
                </a:tc>
                <a:tc>
                  <a:txBody>
                    <a:bodyPr/>
                    <a:lstStyle/>
                    <a:p>
                      <a:pPr algn="ctr"/>
                      <a:r>
                        <a:rPr lang="en-GB" sz="4800" dirty="0">
                          <a:latin typeface="Comic Sans MS" panose="030F0702030302020204" pitchFamily="66" charset="0"/>
                        </a:rPr>
                        <a:t>and</a:t>
                      </a:r>
                    </a:p>
                  </a:txBody>
                  <a:tcPr/>
                </a:tc>
                <a:tc>
                  <a:txBody>
                    <a:bodyPr/>
                    <a:lstStyle/>
                    <a:p>
                      <a:pPr algn="ctr"/>
                      <a:r>
                        <a:rPr lang="en-GB" sz="4800" dirty="0">
                          <a:latin typeface="Comic Sans MS" panose="030F0702030302020204" pitchFamily="66" charset="0"/>
                        </a:rPr>
                        <a:t>puff</a:t>
                      </a:r>
                    </a:p>
                  </a:txBody>
                  <a:tcPr/>
                </a:tc>
                <a:tc>
                  <a:txBody>
                    <a:bodyPr/>
                    <a:lstStyle/>
                    <a:p>
                      <a:pPr algn="ctr"/>
                      <a:endParaRPr lang="en-GB" sz="4800" dirty="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extLst>
                  <a:ext uri="{0D108BD9-81ED-4DB2-BD59-A6C34878D82A}">
                    <a16:rowId xmlns:a16="http://schemas.microsoft.com/office/drawing/2014/main" val="7007623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I</a:t>
                      </a:r>
                      <a:r>
                        <a:rPr kumimoji="0" lang="en-GB"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can</a:t>
                      </a:r>
                    </a:p>
                  </a:txBody>
                  <a:tcPr/>
                </a:tc>
                <a:tc>
                  <a:txBody>
                    <a:bodyPr/>
                    <a:lstStyle/>
                    <a:p>
                      <a:pPr algn="ctr"/>
                      <a:r>
                        <a:rPr lang="en-GB" sz="4800" dirty="0">
                          <a:latin typeface="Comic Sans MS" panose="030F0702030302020204" pitchFamily="66" charset="0"/>
                        </a:rPr>
                        <a:t>huff</a:t>
                      </a:r>
                    </a:p>
                  </a:txBody>
                  <a:tcPr/>
                </a:tc>
                <a:tc>
                  <a:txBody>
                    <a:bodyPr/>
                    <a:lstStyle/>
                    <a:p>
                      <a:pPr algn="ctr"/>
                      <a:r>
                        <a:rPr lang="en-GB" sz="4800" dirty="0">
                          <a:latin typeface="Comic Sans MS" panose="030F0702030302020204" pitchFamily="66" charset="0"/>
                        </a:rPr>
                        <a:t>and</a:t>
                      </a:r>
                    </a:p>
                  </a:txBody>
                  <a:tcPr/>
                </a:tc>
                <a:tc>
                  <a:txBody>
                    <a:bodyPr/>
                    <a:lstStyle/>
                    <a:p>
                      <a:pPr algn="ctr"/>
                      <a:r>
                        <a:rPr lang="en-GB" sz="4800" dirty="0">
                          <a:latin typeface="Comic Sans MS" panose="030F0702030302020204" pitchFamily="66" charset="0"/>
                        </a:rPr>
                        <a:t>Puff</a:t>
                      </a:r>
                    </a:p>
                  </a:txBody>
                  <a:tcPr/>
                </a:tc>
                <a:extLst>
                  <a:ext uri="{0D108BD9-81ED-4DB2-BD59-A6C34878D82A}">
                    <a16:rowId xmlns:a16="http://schemas.microsoft.com/office/drawing/2014/main" val="198146275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I</a:t>
                      </a:r>
                      <a:r>
                        <a:rPr kumimoji="0" lang="en-GB"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am</a:t>
                      </a:r>
                    </a:p>
                  </a:txBody>
                  <a:tcPr/>
                </a:tc>
                <a:tc>
                  <a:txBody>
                    <a:bodyPr/>
                    <a:lstStyle/>
                    <a:p>
                      <a:pPr algn="ctr"/>
                      <a:r>
                        <a:rPr lang="en-GB" sz="4800" dirty="0">
                          <a:latin typeface="Comic Sans MS" panose="030F0702030302020204" pitchFamily="66" charset="0"/>
                        </a:rPr>
                        <a:t>big</a:t>
                      </a:r>
                    </a:p>
                  </a:txBody>
                  <a:tcPr/>
                </a:tc>
                <a:tc>
                  <a:txBody>
                    <a:bodyPr/>
                    <a:lstStyle/>
                    <a:p>
                      <a:pPr algn="ctr"/>
                      <a:r>
                        <a:rPr lang="en-GB" sz="4800" dirty="0">
                          <a:latin typeface="Comic Sans MS" panose="030F0702030302020204" pitchFamily="66" charset="0"/>
                        </a:rPr>
                        <a:t>and</a:t>
                      </a:r>
                    </a:p>
                  </a:txBody>
                  <a:tcPr/>
                </a:tc>
                <a:tc>
                  <a:txBody>
                    <a:bodyPr/>
                    <a:lstStyle/>
                    <a:p>
                      <a:pPr algn="ctr"/>
                      <a:r>
                        <a:rPr lang="en-GB" sz="4800" dirty="0">
                          <a:latin typeface="Comic Sans MS" panose="030F0702030302020204" pitchFamily="66" charset="0"/>
                        </a:rPr>
                        <a:t>bad</a:t>
                      </a:r>
                    </a:p>
                  </a:txBody>
                  <a:tcPr/>
                </a:tc>
                <a:extLst>
                  <a:ext uri="{0D108BD9-81ED-4DB2-BD59-A6C34878D82A}">
                    <a16:rowId xmlns:a16="http://schemas.microsoft.com/office/drawing/2014/main" val="1343669944"/>
                  </a:ext>
                </a:extLst>
              </a:tr>
            </a:tbl>
          </a:graphicData>
        </a:graphic>
      </p:graphicFrame>
      <p:sp>
        <p:nvSpPr>
          <p:cNvPr id="8" name="TextBox 7">
            <a:extLst>
              <a:ext uri="{FF2B5EF4-FFF2-40B4-BE49-F238E27FC236}">
                <a16:creationId xmlns:a16="http://schemas.microsoft.com/office/drawing/2014/main" id="{9288CA89-B106-4DAB-9BE9-E52AF3EC52C0}"/>
              </a:ext>
            </a:extLst>
          </p:cNvPr>
          <p:cNvSpPr txBox="1"/>
          <p:nvPr/>
        </p:nvSpPr>
        <p:spPr>
          <a:xfrm>
            <a:off x="144833" y="5319117"/>
            <a:ext cx="7196871" cy="1231106"/>
          </a:xfrm>
          <a:prstGeom prst="rect">
            <a:avLst/>
          </a:prstGeom>
          <a:noFill/>
        </p:spPr>
        <p:txBody>
          <a:bodyPr wrap="square" rtlCol="0">
            <a:spAutoFit/>
          </a:bodyPr>
          <a:lstStyle/>
          <a:p>
            <a:r>
              <a:rPr lang="en-GB" sz="2000" b="1" u="sng" dirty="0">
                <a:latin typeface="Comic Sans MS" panose="030F0702030302020204" pitchFamily="66" charset="0"/>
              </a:rPr>
              <a:t>Hold a sentence:</a:t>
            </a:r>
          </a:p>
          <a:p>
            <a:endParaRPr lang="en-GB" sz="1400" dirty="0">
              <a:latin typeface="Comic Sans MS" panose="030F0702030302020204" pitchFamily="66" charset="0"/>
            </a:endParaRPr>
          </a:p>
          <a:p>
            <a:r>
              <a:rPr lang="en-GB" sz="4000" dirty="0">
                <a:solidFill>
                  <a:srgbClr val="FF0000"/>
                </a:solidFill>
                <a:latin typeface="Comic Sans MS" panose="030F0702030302020204" pitchFamily="66" charset="0"/>
              </a:rPr>
              <a:t>I</a:t>
            </a:r>
            <a:r>
              <a:rPr lang="en-GB" sz="4000" dirty="0">
                <a:latin typeface="Comic Sans MS" panose="030F0702030302020204" pitchFamily="66" charset="0"/>
              </a:rPr>
              <a:t> will huff and puff</a:t>
            </a:r>
          </a:p>
        </p:txBody>
      </p:sp>
      <p:pic>
        <p:nvPicPr>
          <p:cNvPr id="8194" name="Picture 2" descr="Wolves transparent big bad wolf, Picture #1569234 wolves ...">
            <a:extLst>
              <a:ext uri="{FF2B5EF4-FFF2-40B4-BE49-F238E27FC236}">
                <a16:creationId xmlns:a16="http://schemas.microsoft.com/office/drawing/2014/main" id="{C3FEB0E8-87DF-46EE-87E2-F82B39307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870" y="3655426"/>
            <a:ext cx="3679134" cy="305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Literacy</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a:p>
            <a:r>
              <a:rPr lang="en-GB" sz="4400" dirty="0">
                <a:latin typeface="Comic Sans MS" panose="030F0702030302020204" pitchFamily="66" charset="0"/>
              </a:rPr>
              <a:t>Comprehension</a:t>
            </a:r>
          </a:p>
        </p:txBody>
      </p:sp>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322" y="97477"/>
            <a:ext cx="3935116" cy="3005445"/>
          </a:xfrm>
          <a:prstGeom prst="rect">
            <a:avLst/>
          </a:prstGeom>
        </p:spPr>
      </p:pic>
      <p:pic>
        <p:nvPicPr>
          <p:cNvPr id="8" name="Picture 2" descr="Aliens Love Underpants!: Amazon.co.uk: Freedman, Claire, Cort, Ben ...">
            <a:extLst>
              <a:ext uri="{FF2B5EF4-FFF2-40B4-BE49-F238E27FC236}">
                <a16:creationId xmlns:a16="http://schemas.microsoft.com/office/drawing/2014/main" id="{CEA968DA-AA85-4759-9819-337036B31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58" y="3348020"/>
            <a:ext cx="29686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62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Literacy-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05572" y="1690687"/>
            <a:ext cx="11980856" cy="2900675"/>
          </a:xfrm>
        </p:spPr>
        <p:txBody>
          <a:bodyPr>
            <a:normAutofit fontScale="85000" lnSpcReduction="20000"/>
          </a:bodyPr>
          <a:lstStyle/>
          <a:p>
            <a:pPr>
              <a:lnSpc>
                <a:spcPct val="110000"/>
              </a:lnSpc>
            </a:pPr>
            <a:r>
              <a:rPr lang="en-GB" sz="2000" dirty="0">
                <a:latin typeface="Comic Sans MS" panose="030F0702030302020204" pitchFamily="66" charset="0"/>
              </a:rPr>
              <a:t>The aim of these sessions is to build the children’s confidence and independence in writing, however they will cover other skills too. </a:t>
            </a:r>
          </a:p>
          <a:p>
            <a:pPr>
              <a:lnSpc>
                <a:spcPct val="110000"/>
              </a:lnSpc>
            </a:pPr>
            <a:endParaRPr lang="en-GB" sz="2000" dirty="0">
              <a:latin typeface="Comic Sans MS" panose="030F0702030302020204" pitchFamily="66" charset="0"/>
            </a:endParaRPr>
          </a:p>
          <a:p>
            <a:pPr>
              <a:lnSpc>
                <a:spcPct val="110000"/>
              </a:lnSpc>
            </a:pPr>
            <a:r>
              <a:rPr lang="en-GB" sz="2000" dirty="0">
                <a:effectLst/>
                <a:latin typeface="Comic Sans MS" panose="030F0702030302020204" pitchFamily="66" charset="0"/>
              </a:rPr>
              <a:t>In writing children will use their phonic knowledge to write words in ways which match their spoken sounds. They will also try and write some irregular common words (High Frequency Words). They write simple sentences which can be read by themselves and others. Some words are spelt correctly and others are phonetically plausible.</a:t>
            </a:r>
          </a:p>
          <a:p>
            <a:pPr>
              <a:lnSpc>
                <a:spcPct val="110000"/>
              </a:lnSpc>
            </a:pPr>
            <a:endParaRPr lang="en-GB" sz="2000" dirty="0">
              <a:latin typeface="Comic Sans MS" panose="030F0702030302020204" pitchFamily="66" charset="0"/>
            </a:endParaRPr>
          </a:p>
          <a:p>
            <a:pPr>
              <a:lnSpc>
                <a:spcPct val="110000"/>
              </a:lnSpc>
            </a:pPr>
            <a:r>
              <a:rPr lang="en-GB" sz="2000" dirty="0">
                <a:latin typeface="Comic Sans MS" panose="030F0702030302020204" pitchFamily="66" charset="0"/>
              </a:rPr>
              <a:t>Below are the Early Learning Goals for Communication and Language. These are important as children will be able to listen, think about and respond to what is asked.</a:t>
            </a:r>
          </a:p>
          <a:p>
            <a:pPr>
              <a:lnSpc>
                <a:spcPct val="110000"/>
              </a:lnSpc>
            </a:pPr>
            <a:endParaRPr lang="en-GB" sz="2000" dirty="0">
              <a:latin typeface="Comic Sans MS" panose="030F0702030302020204" pitchFamily="66" charset="0"/>
            </a:endParaRPr>
          </a:p>
        </p:txBody>
      </p:sp>
      <p:graphicFrame>
        <p:nvGraphicFramePr>
          <p:cNvPr id="6" name="Table 5">
            <a:extLst>
              <a:ext uri="{FF2B5EF4-FFF2-40B4-BE49-F238E27FC236}">
                <a16:creationId xmlns:a16="http://schemas.microsoft.com/office/drawing/2014/main" id="{CA5CC73B-D896-473B-8F46-3BA97410F3C7}"/>
              </a:ext>
            </a:extLst>
          </p:cNvPr>
          <p:cNvGraphicFramePr>
            <a:graphicFrameLocks noGrp="1"/>
          </p:cNvGraphicFramePr>
          <p:nvPr>
            <p:extLst>
              <p:ext uri="{D42A27DB-BD31-4B8C-83A1-F6EECF244321}">
                <p14:modId xmlns:p14="http://schemas.microsoft.com/office/powerpoint/2010/main" val="3377558418"/>
              </p:ext>
            </p:extLst>
          </p:nvPr>
        </p:nvGraphicFramePr>
        <p:xfrm>
          <a:off x="237323" y="4657402"/>
          <a:ext cx="11702115" cy="2103120"/>
        </p:xfrm>
        <a:graphic>
          <a:graphicData uri="http://schemas.openxmlformats.org/drawingml/2006/table">
            <a:tbl>
              <a:tblPr firstRow="1" bandRow="1">
                <a:tableStyleId>{5940675A-B579-460E-94D1-54222C63F5DA}</a:tableStyleId>
              </a:tblPr>
              <a:tblGrid>
                <a:gridCol w="3900705">
                  <a:extLst>
                    <a:ext uri="{9D8B030D-6E8A-4147-A177-3AD203B41FA5}">
                      <a16:colId xmlns:a16="http://schemas.microsoft.com/office/drawing/2014/main" val="2316192696"/>
                    </a:ext>
                  </a:extLst>
                </a:gridCol>
                <a:gridCol w="3900705">
                  <a:extLst>
                    <a:ext uri="{9D8B030D-6E8A-4147-A177-3AD203B41FA5}">
                      <a16:colId xmlns:a16="http://schemas.microsoft.com/office/drawing/2014/main" val="1779174286"/>
                    </a:ext>
                  </a:extLst>
                </a:gridCol>
                <a:gridCol w="3900705">
                  <a:extLst>
                    <a:ext uri="{9D8B030D-6E8A-4147-A177-3AD203B41FA5}">
                      <a16:colId xmlns:a16="http://schemas.microsoft.com/office/drawing/2014/main" val="1818322692"/>
                    </a:ext>
                  </a:extLst>
                </a:gridCol>
              </a:tblGrid>
              <a:tr h="258934">
                <a:tc>
                  <a:txBody>
                    <a:bodyPr/>
                    <a:lstStyle/>
                    <a:p>
                      <a:pPr algn="ctr"/>
                      <a:r>
                        <a:rPr lang="en-GB" sz="1400" b="1" dirty="0">
                          <a:solidFill>
                            <a:srgbClr val="FF0000"/>
                          </a:solidFill>
                          <a:latin typeface="Comic Sans MS" panose="030F0702030302020204" pitchFamily="66" charset="0"/>
                        </a:rPr>
                        <a:t>Listening &amp; Attention</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Understanding</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Speaking</a:t>
                      </a:r>
                    </a:p>
                  </a:txBody>
                  <a:tcPr>
                    <a:solidFill>
                      <a:schemeClr val="bg1"/>
                    </a:solidFill>
                  </a:tcPr>
                </a:tc>
                <a:extLst>
                  <a:ext uri="{0D108BD9-81ED-4DB2-BD59-A6C34878D82A}">
                    <a16:rowId xmlns:a16="http://schemas.microsoft.com/office/drawing/2014/main" val="4279227096"/>
                  </a:ext>
                </a:extLst>
              </a:tr>
              <a:tr h="370840">
                <a:tc>
                  <a:txBody>
                    <a:bodyPr/>
                    <a:lstStyle/>
                    <a:p>
                      <a:r>
                        <a:rPr lang="en-GB" sz="1400" dirty="0">
                          <a:latin typeface="Comic Sans MS" panose="030F0702030302020204" pitchFamily="66" charset="0"/>
                        </a:rPr>
                        <a:t>Children listen attentively in a range of situations. They listen to stories, accurately anticipating key events and respond to what they hear with relevant comments, questions or actions. They give their attention to what others say and respond appropriately, while engaged in another activity.</a:t>
                      </a:r>
                    </a:p>
                  </a:txBody>
                  <a:tcPr>
                    <a:solidFill>
                      <a:schemeClr val="bg1"/>
                    </a:solidFill>
                  </a:tcPr>
                </a:tc>
                <a:tc>
                  <a:txBody>
                    <a:bodyPr/>
                    <a:lstStyle/>
                    <a:p>
                      <a:r>
                        <a:rPr lang="en-GB" sz="1400" dirty="0">
                          <a:latin typeface="Comic Sans MS" panose="030F0702030302020204" pitchFamily="66" charset="0"/>
                        </a:rPr>
                        <a:t>Children follow instructions involving several ideas or actions. They answer ‘how’ and ‘why’ questions about their experiences and in response to stories or events.</a:t>
                      </a:r>
                    </a:p>
                  </a:txBody>
                  <a:tcPr>
                    <a:solidFill>
                      <a:schemeClr val="bg1"/>
                    </a:solidFill>
                  </a:tcPr>
                </a:tc>
                <a:tc>
                  <a:txBody>
                    <a:bodyPr/>
                    <a:lstStyle/>
                    <a:p>
                      <a:r>
                        <a:rPr lang="en-GB" sz="1400" dirty="0">
                          <a:latin typeface="Comic Sans MS" panose="030F0702030302020204" pitchFamily="66" charset="0"/>
                        </a:rPr>
                        <a:t>Children express themselves effectively, showing awareness of listeners’ needs. They use past, present and future forms accurately when talking about events that have happened or are to happen in the future. They develop their own narratives and explanations by connecting ideas or events.</a:t>
                      </a:r>
                    </a:p>
                  </a:txBody>
                  <a:tcPr>
                    <a:solidFill>
                      <a:schemeClr val="bg1"/>
                    </a:solidFill>
                  </a:tcPr>
                </a:tc>
                <a:extLst>
                  <a:ext uri="{0D108BD9-81ED-4DB2-BD59-A6C34878D82A}">
                    <a16:rowId xmlns:a16="http://schemas.microsoft.com/office/drawing/2014/main" val="309572223"/>
                  </a:ext>
                </a:extLst>
              </a:tr>
            </a:tbl>
          </a:graphicData>
        </a:graphic>
      </p:graphicFrame>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Tree>
    <p:extLst>
      <p:ext uri="{BB962C8B-B14F-4D97-AF65-F5344CB8AC3E}">
        <p14:creationId xmlns:p14="http://schemas.microsoft.com/office/powerpoint/2010/main" val="391495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705</Words>
  <Application>Microsoft Office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EYFS Literacy</vt:lpstr>
      <vt:lpstr>Phonics</vt:lpstr>
      <vt:lpstr>Phonics- Message for Parents</vt:lpstr>
      <vt:lpstr>Phonics- Speedy Sounds</vt:lpstr>
      <vt:lpstr>Phonics- Fred Talk</vt:lpstr>
      <vt:lpstr>Phonics- Fred Talk</vt:lpstr>
      <vt:lpstr>Phonics- Ditty</vt:lpstr>
      <vt:lpstr>Literacy</vt:lpstr>
      <vt:lpstr>Literacy- Message for Parents</vt:lpstr>
      <vt:lpstr>Literacy- Session 1</vt:lpstr>
      <vt:lpstr>Literacy- Session 1</vt:lpstr>
      <vt:lpstr>Now complete the accompanying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Literacy</dc:title>
  <dc:creator>Darren Gravell</dc:creator>
  <cp:lastModifiedBy>Darren Gravell</cp:lastModifiedBy>
  <cp:revision>56</cp:revision>
  <dcterms:created xsi:type="dcterms:W3CDTF">2020-04-08T09:31:46Z</dcterms:created>
  <dcterms:modified xsi:type="dcterms:W3CDTF">2020-04-23T13:39:22Z</dcterms:modified>
</cp:coreProperties>
</file>