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71" r:id="rId5"/>
    <p:sldId id="258" r:id="rId6"/>
    <p:sldId id="259" r:id="rId7"/>
    <p:sldId id="260" r:id="rId8"/>
    <p:sldId id="263"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A653-77BA-4A35-B817-2EDB86DA4B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AB69E8-7776-406D-AA58-4343AB88E3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2113A4-8777-4F13-843C-CB83374AAE40}"/>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5145E1DC-8FD5-40F9-8F14-45692288CC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92E8-5615-4A21-81EE-BE36D08D65F9}"/>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57958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CC94-48F4-467D-BEFF-CE4BFE51CB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7C91C8-3D56-4AAF-80EB-9C693D3578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4C6B8A-D37B-4FCB-A13A-C0214BA940EF}"/>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3668A0B7-7F18-4D35-839F-BD0FEA844D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848B87-A95C-4F94-8146-B802AEF3C2B4}"/>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25656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C5B21-E804-4115-BE34-0E0ADF4A71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F735F5-5411-4B5F-A290-915D8789C5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DD4988-18CA-482E-A8EA-9506F55673CF}"/>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E2529327-158B-453A-8738-97EB6B5F4A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B6DD61-A0CB-48C7-8BD6-F6ED419DFD08}"/>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67121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E015-FFDC-403C-80E8-6634C7E47B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83AD08-F7B4-4138-A5FF-3731DC80D5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C9788-EDC0-4279-A0A1-CF5566C696E8}"/>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0504ABEC-95AE-4406-85A2-5AECE34AC8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52F4B-638F-48F0-A2C3-5955E464C6AC}"/>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87474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B67B-3134-4171-8CB3-1B26964B7C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D5B213-F2BA-4AD3-A1A0-F62B622A9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3E4ACB-A698-4628-9B62-52F2AAE56229}"/>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D917D73E-E2B4-418C-B26A-610326780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37E72-DE66-4CAC-91B4-BE37E8781727}"/>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83805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358B-7116-4241-B61E-1DFCB85662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86AD31-CEDF-4A41-BC1A-C0FD6AB615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B34314-A571-49E2-8054-E3414CFCC9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E06F13-A4C2-4EC5-9942-5E14FE1E8C91}"/>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6" name="Footer Placeholder 5">
            <a:extLst>
              <a:ext uri="{FF2B5EF4-FFF2-40B4-BE49-F238E27FC236}">
                <a16:creationId xmlns:a16="http://schemas.microsoft.com/office/drawing/2014/main" id="{64C69FDE-2C9B-4288-A0D4-013376D288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79E00C-ECE9-4CEA-92BB-DCB828D9E1E3}"/>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4158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52B5-E2F6-42C0-A6AA-9ADBD37C3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A36A40-E64F-4601-B14D-795E7DF13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2AA752-F328-40CB-82BE-743C5C0D30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8B8655-D7B6-43C0-B051-25219EA8B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C4702F-D0AE-474C-A139-F71CC2B01E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228F4F-6AAC-4AA2-8CB1-E49DF78D63CA}"/>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8" name="Footer Placeholder 7">
            <a:extLst>
              <a:ext uri="{FF2B5EF4-FFF2-40B4-BE49-F238E27FC236}">
                <a16:creationId xmlns:a16="http://schemas.microsoft.com/office/drawing/2014/main" id="{667D381B-6A7F-42F5-9448-92D64965EA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C1A2AC-EE47-4CC9-9D43-B49291C716A0}"/>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83943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E624-B892-43C1-8509-3229AB9C46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B2009C-FE1F-4CFA-AFAF-B5C40CEB9566}"/>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4" name="Footer Placeholder 3">
            <a:extLst>
              <a:ext uri="{FF2B5EF4-FFF2-40B4-BE49-F238E27FC236}">
                <a16:creationId xmlns:a16="http://schemas.microsoft.com/office/drawing/2014/main" id="{ECFD5A75-CE50-4449-B6AB-9C0949177E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EBD06-D090-4C10-BA23-526727A0FF56}"/>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02909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E8713-95FF-4713-A089-433069A8D899}"/>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3" name="Footer Placeholder 2">
            <a:extLst>
              <a:ext uri="{FF2B5EF4-FFF2-40B4-BE49-F238E27FC236}">
                <a16:creationId xmlns:a16="http://schemas.microsoft.com/office/drawing/2014/main" id="{8BA22020-AA9F-4DA5-BBA7-626B3B3B77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077A7D-1897-40C8-BD47-5644136C1BA3}"/>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47795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33ED-5628-4ACE-A8D1-DA0AD98F3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F58260-8254-4058-9252-493CC25FB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2C83EF-637D-4212-861A-F7F11AB03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9B91E3-5CAA-4D33-925D-15AFF903EC07}"/>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6" name="Footer Placeholder 5">
            <a:extLst>
              <a:ext uri="{FF2B5EF4-FFF2-40B4-BE49-F238E27FC236}">
                <a16:creationId xmlns:a16="http://schemas.microsoft.com/office/drawing/2014/main" id="{6EF6CF85-3E4B-4516-B0D9-580ACA7399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63742-345B-47DB-BC24-1BCCECE7E01D}"/>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45515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ED67-E356-4759-A3CD-ED7403028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572C74-A23F-4CBE-9851-E3A177CBA6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C0F076-6D4E-420D-93E8-015CC2583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B963C2-5ADD-4AD9-959F-10AD1E32BFEF}"/>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6" name="Footer Placeholder 5">
            <a:extLst>
              <a:ext uri="{FF2B5EF4-FFF2-40B4-BE49-F238E27FC236}">
                <a16:creationId xmlns:a16="http://schemas.microsoft.com/office/drawing/2014/main" id="{C37A5ACA-9F20-4FEB-A016-FAC45B1159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3E38A1-BDFC-47C4-8FDB-198CD1703F8E}"/>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71472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2F667-8C95-4ADD-A5A4-3D6F4E1F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80DAA7-0157-4A85-B0E6-BBA8092358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C9AAE-7248-4910-A981-3AFD50BC3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E17D2185-6522-494D-B9E9-61CDC41B94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860166-131B-467B-A91E-6B4C6E5DA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22F31-1458-4187-9B04-2B7C5A599503}" type="slidenum">
              <a:rPr lang="en-GB" smtClean="0"/>
              <a:t>‹#›</a:t>
            </a:fld>
            <a:endParaRPr lang="en-GB"/>
          </a:p>
        </p:txBody>
      </p:sp>
    </p:spTree>
    <p:extLst>
      <p:ext uri="{BB962C8B-B14F-4D97-AF65-F5344CB8AC3E}">
        <p14:creationId xmlns:p14="http://schemas.microsoft.com/office/powerpoint/2010/main" val="1038893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yIV_xYi0as"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youtube.com/watch?v=7bcdzh31As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EYFS Literacy</a:t>
            </a:r>
          </a:p>
        </p:txBody>
      </p:sp>
      <p:sp>
        <p:nvSpPr>
          <p:cNvPr id="3" name="Subtitle 2">
            <a:extLst>
              <a:ext uri="{FF2B5EF4-FFF2-40B4-BE49-F238E27FC236}">
                <a16:creationId xmlns:a16="http://schemas.microsoft.com/office/drawing/2014/main" id="{8F1901EA-B3E1-4164-A0D7-E2A021AAB72D}"/>
              </a:ext>
            </a:extLst>
          </p:cNvPr>
          <p:cNvSpPr>
            <a:spLocks noGrp="1"/>
          </p:cNvSpPr>
          <p:nvPr>
            <p:ph type="subTitle" idx="1"/>
          </p:nvPr>
        </p:nvSpPr>
        <p:spPr/>
        <p:txBody>
          <a:bodyPr>
            <a:normAutofit/>
          </a:bodyPr>
          <a:lstStyle/>
          <a:p>
            <a:r>
              <a:rPr lang="en-GB" sz="5400" dirty="0">
                <a:latin typeface="Comic Sans MS" panose="030F0702030302020204" pitchFamily="66" charset="0"/>
              </a:rPr>
              <a:t>Week 4</a:t>
            </a:r>
          </a:p>
        </p:txBody>
      </p:sp>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826" y="3429000"/>
            <a:ext cx="3935116" cy="3005445"/>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pic>
        <p:nvPicPr>
          <p:cNvPr id="1026" name="Picture 2" descr="Handa's Surprise: Amazon.co.uk: Eileen Browne: Books">
            <a:extLst>
              <a:ext uri="{FF2B5EF4-FFF2-40B4-BE49-F238E27FC236}">
                <a16:creationId xmlns:a16="http://schemas.microsoft.com/office/drawing/2014/main" id="{CD098A17-289C-44E5-991B-3B040EB272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58" y="3790770"/>
            <a:ext cx="3652655" cy="29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9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anda's Surprise: Amazon.co.uk: Eileen Browne: Books">
            <a:extLst>
              <a:ext uri="{FF2B5EF4-FFF2-40B4-BE49-F238E27FC236}">
                <a16:creationId xmlns:a16="http://schemas.microsoft.com/office/drawing/2014/main" id="{35C0E417-8378-4646-852B-F1200B214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9" y="4814775"/>
            <a:ext cx="2372137" cy="19393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pPr algn="ctr"/>
            <a:r>
              <a:rPr lang="en-GB" dirty="0">
                <a:latin typeface="Comic Sans MS" panose="030F0702030302020204" pitchFamily="66" charset="0"/>
              </a:rPr>
              <a:t>Literacy- Session 1</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1504120" y="1958335"/>
            <a:ext cx="10515600" cy="4351338"/>
          </a:xfrm>
        </p:spPr>
        <p:txBody>
          <a:bodyPr>
            <a:normAutofit/>
          </a:bodyPr>
          <a:lstStyle/>
          <a:p>
            <a:r>
              <a:rPr lang="en-GB" dirty="0">
                <a:latin typeface="Comic Sans MS" panose="030F0702030302020204" pitchFamily="66" charset="0"/>
              </a:rPr>
              <a:t>This week we are going to read the story of “</a:t>
            </a:r>
            <a:r>
              <a:rPr lang="en-GB" dirty="0" err="1">
                <a:latin typeface="Comic Sans MS" panose="030F0702030302020204" pitchFamily="66" charset="0"/>
              </a:rPr>
              <a:t>Handa’s</a:t>
            </a:r>
            <a:r>
              <a:rPr lang="en-GB" dirty="0">
                <a:latin typeface="Comic Sans MS" panose="030F0702030302020204" pitchFamily="66" charset="0"/>
              </a:rPr>
              <a:t> surprise” by Eileen Browne.</a:t>
            </a:r>
          </a:p>
          <a:p>
            <a:endParaRPr lang="en-GB" dirty="0">
              <a:latin typeface="Comic Sans MS" panose="030F0702030302020204" pitchFamily="66" charset="0"/>
            </a:endParaRPr>
          </a:p>
          <a:p>
            <a:r>
              <a:rPr lang="en-GB" dirty="0">
                <a:latin typeface="Comic Sans MS" panose="030F0702030302020204" pitchFamily="66" charset="0"/>
              </a:rPr>
              <a:t>If you have a copy, get your grown-up to read it to you.</a:t>
            </a:r>
          </a:p>
          <a:p>
            <a:endParaRPr lang="en-GB" dirty="0">
              <a:latin typeface="Comic Sans MS" panose="030F0702030302020204" pitchFamily="66" charset="0"/>
            </a:endParaRPr>
          </a:p>
          <a:p>
            <a:r>
              <a:rPr lang="en-GB" dirty="0">
                <a:latin typeface="Comic Sans MS" panose="030F0702030302020204" pitchFamily="66" charset="0"/>
              </a:rPr>
              <a:t>If not, here are some links to YouTube so that you can watch and listen. </a:t>
            </a:r>
          </a:p>
          <a:p>
            <a:r>
              <a:rPr lang="en-GB" dirty="0">
                <a:hlinkClick r:id="rId3"/>
              </a:rPr>
              <a:t>https://www.youtube.com/watch?v=XyIV_xYi0as</a:t>
            </a:r>
            <a:endParaRPr lang="en-GB" dirty="0"/>
          </a:p>
          <a:p>
            <a:r>
              <a:rPr lang="en-GB" dirty="0">
                <a:hlinkClick r:id="rId4"/>
              </a:rPr>
              <a:t>https://www.youtube.com/watch?v=7bcdzh31As4</a:t>
            </a:r>
            <a:endParaRPr lang="en-GB" dirty="0">
              <a:latin typeface="Comic Sans MS" panose="030F0702030302020204" pitchFamily="66" charset="0"/>
            </a:endParaRPr>
          </a:p>
        </p:txBody>
      </p:sp>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spTree>
    <p:extLst>
      <p:ext uri="{BB962C8B-B14F-4D97-AF65-F5344CB8AC3E}">
        <p14:creationId xmlns:p14="http://schemas.microsoft.com/office/powerpoint/2010/main" val="1126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anda's Surprise: Amazon.co.uk: Eileen Browne: Books">
            <a:extLst>
              <a:ext uri="{FF2B5EF4-FFF2-40B4-BE49-F238E27FC236}">
                <a16:creationId xmlns:a16="http://schemas.microsoft.com/office/drawing/2014/main" id="{5A614E8D-06DA-40DD-88E7-E93A42344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9" y="4814775"/>
            <a:ext cx="2372137" cy="19393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pPr algn="ctr"/>
            <a:r>
              <a:rPr lang="en-GB" dirty="0">
                <a:latin typeface="Comic Sans MS" panose="030F0702030302020204" pitchFamily="66" charset="0"/>
              </a:rPr>
              <a:t>Literacy- Session 1</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p:txBody>
          <a:bodyPr>
            <a:normAutofit/>
          </a:bodyPr>
          <a:lstStyle/>
          <a:p>
            <a:r>
              <a:rPr lang="en-GB" dirty="0">
                <a:latin typeface="Comic Sans MS" panose="030F0702030302020204" pitchFamily="66" charset="0"/>
              </a:rPr>
              <a:t>Your grown-up will now ask you some questions. I hope you were listening! </a:t>
            </a:r>
            <a:r>
              <a:rPr lang="en-GB" b="1" dirty="0">
                <a:solidFill>
                  <a:schemeClr val="accent6">
                    <a:lumMod val="50000"/>
                  </a:schemeClr>
                </a:solidFill>
                <a:highlight>
                  <a:srgbClr val="FFFF00"/>
                </a:highlight>
                <a:latin typeface="Comic Sans MS" panose="030F0702030302020204" pitchFamily="66" charset="0"/>
              </a:rPr>
              <a:t>Try and answer in a full sentence.</a:t>
            </a:r>
          </a:p>
          <a:p>
            <a:endParaRPr lang="en-GB" dirty="0">
              <a:latin typeface="Comic Sans MS" panose="030F0702030302020204" pitchFamily="66" charset="0"/>
            </a:endParaRPr>
          </a:p>
        </p:txBody>
      </p:sp>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sp>
        <p:nvSpPr>
          <p:cNvPr id="4" name="TextBox 3">
            <a:extLst>
              <a:ext uri="{FF2B5EF4-FFF2-40B4-BE49-F238E27FC236}">
                <a16:creationId xmlns:a16="http://schemas.microsoft.com/office/drawing/2014/main" id="{E9D2DCE8-02DC-4AF6-83A6-A70DEA43B144}"/>
              </a:ext>
            </a:extLst>
          </p:cNvPr>
          <p:cNvSpPr txBox="1"/>
          <p:nvPr/>
        </p:nvSpPr>
        <p:spPr>
          <a:xfrm>
            <a:off x="190940" y="2938900"/>
            <a:ext cx="3930894" cy="107721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lang="en-GB" sz="3200" dirty="0" err="1">
                <a:solidFill>
                  <a:srgbClr val="FF0000"/>
                </a:solidFill>
                <a:latin typeface="Comic Sans MS" panose="030F0702030302020204" pitchFamily="66" charset="0"/>
              </a:rPr>
              <a:t>Handa</a:t>
            </a:r>
            <a:r>
              <a:rPr lang="en-GB" sz="3200" dirty="0">
                <a:solidFill>
                  <a:srgbClr val="FF0000"/>
                </a:solidFill>
                <a:latin typeface="Comic Sans MS" panose="030F0702030302020204" pitchFamily="66" charset="0"/>
              </a:rPr>
              <a:t> put 7 fruits into her basket.</a:t>
            </a:r>
          </a:p>
        </p:txBody>
      </p:sp>
      <p:sp>
        <p:nvSpPr>
          <p:cNvPr id="8" name="TextBox 7">
            <a:extLst>
              <a:ext uri="{FF2B5EF4-FFF2-40B4-BE49-F238E27FC236}">
                <a16:creationId xmlns:a16="http://schemas.microsoft.com/office/drawing/2014/main" id="{00273CC9-1DE0-476F-A6F3-2057D6DF6EC0}"/>
              </a:ext>
            </a:extLst>
          </p:cNvPr>
          <p:cNvSpPr txBox="1"/>
          <p:nvPr/>
        </p:nvSpPr>
        <p:spPr>
          <a:xfrm>
            <a:off x="132410" y="2738552"/>
            <a:ext cx="4824011" cy="156966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lang="en-GB" sz="3200" dirty="0">
                <a:latin typeface="Comic Sans MS" panose="030F0702030302020204" pitchFamily="66" charset="0"/>
              </a:rPr>
              <a:t>1- How many fruits did </a:t>
            </a:r>
            <a:r>
              <a:rPr lang="en-GB" sz="3200" dirty="0" err="1">
                <a:latin typeface="Comic Sans MS" panose="030F0702030302020204" pitchFamily="66" charset="0"/>
              </a:rPr>
              <a:t>Handa</a:t>
            </a:r>
            <a:r>
              <a:rPr lang="en-GB" sz="3200" dirty="0">
                <a:latin typeface="Comic Sans MS" panose="030F0702030302020204" pitchFamily="66" charset="0"/>
              </a:rPr>
              <a:t> put in her basket?</a:t>
            </a:r>
          </a:p>
        </p:txBody>
      </p:sp>
      <p:sp>
        <p:nvSpPr>
          <p:cNvPr id="9" name="TextBox 8">
            <a:extLst>
              <a:ext uri="{FF2B5EF4-FFF2-40B4-BE49-F238E27FC236}">
                <a16:creationId xmlns:a16="http://schemas.microsoft.com/office/drawing/2014/main" id="{A03A4D26-5612-465E-9744-436BA840FC14}"/>
              </a:ext>
            </a:extLst>
          </p:cNvPr>
          <p:cNvSpPr txBox="1"/>
          <p:nvPr/>
        </p:nvSpPr>
        <p:spPr>
          <a:xfrm>
            <a:off x="6536629" y="3033386"/>
            <a:ext cx="5464431" cy="1077218"/>
          </a:xfrm>
          <a:prstGeom prst="rect">
            <a:avLst/>
          </a:prstGeom>
          <a:solidFill>
            <a:schemeClr val="bg1"/>
          </a:solidFill>
        </p:spPr>
        <p:txBody>
          <a:bodyPr wrap="square" rtlCol="0">
            <a:spAutoFit/>
          </a:bodyPr>
          <a:lstStyle/>
          <a:p>
            <a:r>
              <a:rPr lang="en-GB" sz="3200" dirty="0">
                <a:solidFill>
                  <a:srgbClr val="FF0000"/>
                </a:solidFill>
                <a:latin typeface="Comic Sans MS" panose="030F0702030302020204" pitchFamily="66" charset="0"/>
              </a:rPr>
              <a:t>The fruits were for </a:t>
            </a:r>
            <a:r>
              <a:rPr lang="en-GB" sz="3200" dirty="0" err="1">
                <a:solidFill>
                  <a:srgbClr val="FF0000"/>
                </a:solidFill>
                <a:latin typeface="Comic Sans MS" panose="030F0702030302020204" pitchFamily="66" charset="0"/>
              </a:rPr>
              <a:t>Handa’s</a:t>
            </a:r>
            <a:r>
              <a:rPr lang="en-GB" sz="3200" dirty="0">
                <a:solidFill>
                  <a:srgbClr val="FF0000"/>
                </a:solidFill>
                <a:latin typeface="Comic Sans MS" panose="030F0702030302020204" pitchFamily="66" charset="0"/>
              </a:rPr>
              <a:t> friend </a:t>
            </a:r>
            <a:r>
              <a:rPr lang="en-GB" sz="3200" dirty="0" err="1">
                <a:solidFill>
                  <a:srgbClr val="FF0000"/>
                </a:solidFill>
                <a:latin typeface="Comic Sans MS" panose="030F0702030302020204" pitchFamily="66" charset="0"/>
              </a:rPr>
              <a:t>Akeo</a:t>
            </a:r>
            <a:r>
              <a:rPr lang="en-GB" sz="3200" dirty="0">
                <a:solidFill>
                  <a:srgbClr val="FF0000"/>
                </a:solidFill>
                <a:latin typeface="Comic Sans MS" panose="030F0702030302020204" pitchFamily="66" charset="0"/>
              </a:rPr>
              <a:t>.</a:t>
            </a:r>
          </a:p>
        </p:txBody>
      </p:sp>
      <p:sp>
        <p:nvSpPr>
          <p:cNvPr id="10" name="TextBox 9">
            <a:extLst>
              <a:ext uri="{FF2B5EF4-FFF2-40B4-BE49-F238E27FC236}">
                <a16:creationId xmlns:a16="http://schemas.microsoft.com/office/drawing/2014/main" id="{02B4B58E-22C0-4D16-AB82-E34454081A73}"/>
              </a:ext>
            </a:extLst>
          </p:cNvPr>
          <p:cNvSpPr txBox="1"/>
          <p:nvPr/>
        </p:nvSpPr>
        <p:spPr>
          <a:xfrm>
            <a:off x="6536628" y="3033386"/>
            <a:ext cx="5464431" cy="1077218"/>
          </a:xfrm>
          <a:prstGeom prst="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p:spPr>
        <p:txBody>
          <a:bodyPr wrap="square" rtlCol="0" anchor="ctr">
            <a:spAutoFit/>
          </a:bodyPr>
          <a:lstStyle/>
          <a:p>
            <a:r>
              <a:rPr lang="en-GB" sz="3200" dirty="0">
                <a:latin typeface="Comic Sans MS" panose="030F0702030302020204" pitchFamily="66" charset="0"/>
              </a:rPr>
              <a:t>2- Who were the fruits for?</a:t>
            </a:r>
          </a:p>
        </p:txBody>
      </p:sp>
      <p:sp>
        <p:nvSpPr>
          <p:cNvPr id="12" name="TextBox 11">
            <a:extLst>
              <a:ext uri="{FF2B5EF4-FFF2-40B4-BE49-F238E27FC236}">
                <a16:creationId xmlns:a16="http://schemas.microsoft.com/office/drawing/2014/main" id="{EE57D9BA-6187-403E-94C1-EF257D6641B0}"/>
              </a:ext>
            </a:extLst>
          </p:cNvPr>
          <p:cNvSpPr txBox="1"/>
          <p:nvPr/>
        </p:nvSpPr>
        <p:spPr>
          <a:xfrm>
            <a:off x="2663739" y="4792174"/>
            <a:ext cx="4165079" cy="1569660"/>
          </a:xfrm>
          <a:prstGeom prst="rect">
            <a:avLst/>
          </a:prstGeom>
          <a:solidFill>
            <a:schemeClr val="bg1"/>
          </a:solidFill>
        </p:spPr>
        <p:txBody>
          <a:bodyPr wrap="square" rtlCol="0">
            <a:spAutoFit/>
          </a:bodyPr>
          <a:lstStyle/>
          <a:p>
            <a:r>
              <a:rPr lang="en-GB" sz="3200" dirty="0">
                <a:solidFill>
                  <a:srgbClr val="FF0000"/>
                </a:solidFill>
                <a:latin typeface="Comic Sans MS" panose="030F0702030302020204" pitchFamily="66" charset="0"/>
              </a:rPr>
              <a:t>The animals took the fruit out of </a:t>
            </a:r>
            <a:r>
              <a:rPr lang="en-GB" sz="3200" dirty="0" err="1">
                <a:solidFill>
                  <a:srgbClr val="FF0000"/>
                </a:solidFill>
                <a:latin typeface="Comic Sans MS" panose="030F0702030302020204" pitchFamily="66" charset="0"/>
              </a:rPr>
              <a:t>Handa’s</a:t>
            </a:r>
            <a:r>
              <a:rPr lang="en-GB" sz="3200" dirty="0">
                <a:solidFill>
                  <a:srgbClr val="FF0000"/>
                </a:solidFill>
                <a:latin typeface="Comic Sans MS" panose="030F0702030302020204" pitchFamily="66" charset="0"/>
              </a:rPr>
              <a:t> basket.</a:t>
            </a:r>
          </a:p>
        </p:txBody>
      </p:sp>
      <p:sp>
        <p:nvSpPr>
          <p:cNvPr id="13" name="TextBox 12">
            <a:extLst>
              <a:ext uri="{FF2B5EF4-FFF2-40B4-BE49-F238E27FC236}">
                <a16:creationId xmlns:a16="http://schemas.microsoft.com/office/drawing/2014/main" id="{B681598F-9B06-47F0-AA5C-4B5A2B05A61A}"/>
              </a:ext>
            </a:extLst>
          </p:cNvPr>
          <p:cNvSpPr txBox="1"/>
          <p:nvPr/>
        </p:nvSpPr>
        <p:spPr>
          <a:xfrm>
            <a:off x="2663738" y="4792174"/>
            <a:ext cx="4165079" cy="15480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lang="en-GB" sz="3200" dirty="0">
                <a:latin typeface="Comic Sans MS" panose="030F0702030302020204" pitchFamily="66" charset="0"/>
              </a:rPr>
              <a:t>3- What happened to all the fruit?</a:t>
            </a:r>
          </a:p>
        </p:txBody>
      </p:sp>
      <p:sp>
        <p:nvSpPr>
          <p:cNvPr id="14" name="TextBox 13">
            <a:extLst>
              <a:ext uri="{FF2B5EF4-FFF2-40B4-BE49-F238E27FC236}">
                <a16:creationId xmlns:a16="http://schemas.microsoft.com/office/drawing/2014/main" id="{6FBDD19A-C803-4D00-AE69-A0A306D87BFC}"/>
              </a:ext>
            </a:extLst>
          </p:cNvPr>
          <p:cNvSpPr txBox="1"/>
          <p:nvPr/>
        </p:nvSpPr>
        <p:spPr>
          <a:xfrm>
            <a:off x="7715525" y="4999622"/>
            <a:ext cx="4223913" cy="1569660"/>
          </a:xfrm>
          <a:prstGeom prst="rect">
            <a:avLst/>
          </a:prstGeom>
          <a:solidFill>
            <a:schemeClr val="bg1"/>
          </a:solidFill>
        </p:spPr>
        <p:txBody>
          <a:bodyPr wrap="square" rtlCol="0">
            <a:spAutoFit/>
          </a:bodyPr>
          <a:lstStyle/>
          <a:p>
            <a:r>
              <a:rPr lang="en-GB" sz="3200" dirty="0">
                <a:solidFill>
                  <a:srgbClr val="FF0000"/>
                </a:solidFill>
                <a:latin typeface="Comic Sans MS" panose="030F0702030302020204" pitchFamily="66" charset="0"/>
              </a:rPr>
              <a:t>She found tangerines in her basket.</a:t>
            </a:r>
          </a:p>
        </p:txBody>
      </p:sp>
      <p:sp>
        <p:nvSpPr>
          <p:cNvPr id="15" name="TextBox 14">
            <a:extLst>
              <a:ext uri="{FF2B5EF4-FFF2-40B4-BE49-F238E27FC236}">
                <a16:creationId xmlns:a16="http://schemas.microsoft.com/office/drawing/2014/main" id="{F1939AE6-B685-4243-BDD1-589A6A201E69}"/>
              </a:ext>
            </a:extLst>
          </p:cNvPr>
          <p:cNvSpPr txBox="1"/>
          <p:nvPr/>
        </p:nvSpPr>
        <p:spPr>
          <a:xfrm>
            <a:off x="7385983" y="4999622"/>
            <a:ext cx="4673607" cy="1569660"/>
          </a:xfrm>
          <a:prstGeom prst="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p:spPr>
        <p:txBody>
          <a:bodyPr wrap="square" rtlCol="0">
            <a:spAutoFit/>
          </a:bodyPr>
          <a:lstStyle/>
          <a:p>
            <a:r>
              <a:rPr lang="en-GB" sz="3200" dirty="0">
                <a:latin typeface="Comic Sans MS" panose="030F0702030302020204" pitchFamily="66" charset="0"/>
              </a:rPr>
              <a:t>4- Why was </a:t>
            </a:r>
            <a:r>
              <a:rPr lang="en-GB" sz="3200" dirty="0" err="1">
                <a:latin typeface="Comic Sans MS" panose="030F0702030302020204" pitchFamily="66" charset="0"/>
              </a:rPr>
              <a:t>Handa</a:t>
            </a:r>
            <a:r>
              <a:rPr lang="en-GB" sz="3200" dirty="0">
                <a:latin typeface="Comic Sans MS" panose="030F0702030302020204" pitchFamily="66" charset="0"/>
              </a:rPr>
              <a:t> surprised?</a:t>
            </a:r>
          </a:p>
          <a:p>
            <a:endParaRPr lang="en-GB" sz="3200" dirty="0">
              <a:latin typeface="Comic Sans MS" panose="030F0702030302020204" pitchFamily="66" charset="0"/>
            </a:endParaRPr>
          </a:p>
        </p:txBody>
      </p:sp>
    </p:spTree>
    <p:extLst>
      <p:ext uri="{BB962C8B-B14F-4D97-AF65-F5344CB8AC3E}">
        <p14:creationId xmlns:p14="http://schemas.microsoft.com/office/powerpoint/2010/main" val="99974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anda's Surprise: Amazon.co.uk: Eileen Browne: Books">
            <a:extLst>
              <a:ext uri="{FF2B5EF4-FFF2-40B4-BE49-F238E27FC236}">
                <a16:creationId xmlns:a16="http://schemas.microsoft.com/office/drawing/2014/main" id="{7FC20213-9506-40F0-88CC-2E4F0FEDB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58" y="3790770"/>
            <a:ext cx="3652655" cy="2986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3">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0826" y="3429000"/>
            <a:ext cx="3935116" cy="3005445"/>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Now complete the accompanying activity.</a:t>
            </a:r>
          </a:p>
        </p:txBody>
      </p:sp>
    </p:spTree>
    <p:extLst>
      <p:ext uri="{BB962C8B-B14F-4D97-AF65-F5344CB8AC3E}">
        <p14:creationId xmlns:p14="http://schemas.microsoft.com/office/powerpoint/2010/main" val="350783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Phonics</a:t>
            </a:r>
          </a:p>
        </p:txBody>
      </p:sp>
      <p:sp>
        <p:nvSpPr>
          <p:cNvPr id="3" name="Subtitle 2">
            <a:extLst>
              <a:ext uri="{FF2B5EF4-FFF2-40B4-BE49-F238E27FC236}">
                <a16:creationId xmlns:a16="http://schemas.microsoft.com/office/drawing/2014/main" id="{57B25D18-9D0F-480E-BE56-0B90B4727D61}"/>
              </a:ext>
            </a:extLst>
          </p:cNvPr>
          <p:cNvSpPr>
            <a:spLocks noGrp="1"/>
          </p:cNvSpPr>
          <p:nvPr>
            <p:ph type="subTitle" idx="1"/>
          </p:nvPr>
        </p:nvSpPr>
        <p:spPr/>
        <p:txBody>
          <a:bodyPr>
            <a:normAutofit/>
          </a:bodyPr>
          <a:lstStyle/>
          <a:p>
            <a:r>
              <a:rPr lang="en-GB" sz="4400" dirty="0">
                <a:latin typeface="Comic Sans MS" panose="030F0702030302020204" pitchFamily="66" charset="0"/>
              </a:rPr>
              <a:t>Session 1</a:t>
            </a:r>
          </a:p>
        </p:txBody>
      </p:sp>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8271834" y="2575903"/>
            <a:ext cx="3619746" cy="3708032"/>
          </a:xfrm>
          <a:prstGeom prst="rect">
            <a:avLst/>
          </a:prstGeom>
        </p:spPr>
      </p:pic>
    </p:spTree>
    <p:extLst>
      <p:ext uri="{BB962C8B-B14F-4D97-AF65-F5344CB8AC3E}">
        <p14:creationId xmlns:p14="http://schemas.microsoft.com/office/powerpoint/2010/main" val="39654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098226" y="162077"/>
            <a:ext cx="1690425" cy="1731655"/>
          </a:xfrm>
          <a:prstGeom prst="rect">
            <a:avLst/>
          </a:prstGeom>
        </p:spPr>
      </p:pic>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r>
              <a:rPr lang="en-GB" dirty="0">
                <a:latin typeface="Comic Sans MS" panose="030F0702030302020204" pitchFamily="66" charset="0"/>
              </a:rPr>
              <a:t>Phonics- Message for Parents</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838200" y="1958146"/>
            <a:ext cx="10515600" cy="4351338"/>
          </a:xfrm>
        </p:spPr>
        <p:txBody>
          <a:bodyPr>
            <a:normAutofit/>
          </a:bodyPr>
          <a:lstStyle/>
          <a:p>
            <a:r>
              <a:rPr lang="en-GB" sz="2000" dirty="0">
                <a:latin typeface="Comic Sans MS" panose="030F0702030302020204" pitchFamily="66" charset="0"/>
              </a:rPr>
              <a:t>Each session has been designed to replicate how the children learn phonics at school. Although some of what they learn, they may already know, it is good practise for them to develop these skills independently.</a:t>
            </a:r>
          </a:p>
          <a:p>
            <a:r>
              <a:rPr lang="en-GB" sz="2000" dirty="0">
                <a:latin typeface="Comic Sans MS" panose="030F0702030302020204" pitchFamily="66" charset="0"/>
              </a:rPr>
              <a:t>Each session will follow the same format-</a:t>
            </a:r>
          </a:p>
          <a:p>
            <a:pPr lvl="1"/>
            <a:r>
              <a:rPr lang="en-GB" sz="1600" b="1" dirty="0">
                <a:solidFill>
                  <a:srgbClr val="FF0000"/>
                </a:solidFill>
                <a:latin typeface="Comic Sans MS" panose="030F0702030302020204" pitchFamily="66" charset="0"/>
              </a:rPr>
              <a:t>Speedy sounds- </a:t>
            </a:r>
            <a:r>
              <a:rPr lang="en-GB" sz="1600" dirty="0">
                <a:latin typeface="Comic Sans MS" panose="030F0702030302020204" pitchFamily="66" charset="0"/>
              </a:rPr>
              <a:t>Each sound will appear automatically after the first click. The sounds will change on a daily basis. There will be a maximum of 12 speedy sounds a day.</a:t>
            </a:r>
          </a:p>
          <a:p>
            <a:pPr lvl="1"/>
            <a:r>
              <a:rPr lang="en-GB" sz="1600" b="1" dirty="0">
                <a:solidFill>
                  <a:srgbClr val="FF0000"/>
                </a:solidFill>
                <a:latin typeface="Comic Sans MS" panose="030F0702030302020204" pitchFamily="66" charset="0"/>
              </a:rPr>
              <a:t>Fred Talk- </a:t>
            </a:r>
            <a:r>
              <a:rPr lang="en-GB" sz="1600" dirty="0">
                <a:latin typeface="Comic Sans MS" panose="030F0702030302020204" pitchFamily="66" charset="0"/>
              </a:rPr>
              <a:t>(Fred the frog can only speak in sounds.) The children say the sounds then the whole word. The words will get progressively challenging as the weeks continue.</a:t>
            </a:r>
          </a:p>
          <a:p>
            <a:pPr lvl="1"/>
            <a:r>
              <a:rPr lang="en-GB" sz="1600" b="1" dirty="0">
                <a:solidFill>
                  <a:srgbClr val="FF0000"/>
                </a:solidFill>
                <a:latin typeface="Comic Sans MS" panose="030F0702030302020204" pitchFamily="66" charset="0"/>
              </a:rPr>
              <a:t>Ditty-</a:t>
            </a:r>
            <a:r>
              <a:rPr lang="en-GB" sz="1600" dirty="0">
                <a:latin typeface="Comic Sans MS" panose="030F0702030302020204" pitchFamily="66" charset="0"/>
              </a:rPr>
              <a:t> These short sentences will develop your child’s ability to read. They sound out each word, re-read the word then re-read the sentence. At the end there is a ‘hold the sentence’ whereby you read the sentence to your child, they repeat back and keep repeating. At the same time they will write it down.</a:t>
            </a:r>
          </a:p>
        </p:txBody>
      </p:sp>
    </p:spTree>
    <p:extLst>
      <p:ext uri="{BB962C8B-B14F-4D97-AF65-F5344CB8AC3E}">
        <p14:creationId xmlns:p14="http://schemas.microsoft.com/office/powerpoint/2010/main" val="329286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A7BB478-F0D2-41E6-ADD3-9D578B5EB956}"/>
              </a:ext>
            </a:extLst>
          </p:cNvPr>
          <p:cNvSpPr/>
          <p:nvPr/>
        </p:nvSpPr>
        <p:spPr>
          <a:xfrm>
            <a:off x="8379426" y="2174359"/>
            <a:ext cx="3600000" cy="36000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Speedy Sounds</a:t>
            </a:r>
          </a:p>
        </p:txBody>
      </p:sp>
      <p:sp>
        <p:nvSpPr>
          <p:cNvPr id="4" name="Content Placeholder 3">
            <a:extLst>
              <a:ext uri="{FF2B5EF4-FFF2-40B4-BE49-F238E27FC236}">
                <a16:creationId xmlns:a16="http://schemas.microsoft.com/office/drawing/2014/main" id="{BEFAF754-F988-4279-8D5E-3A2E737C4C42}"/>
              </a:ext>
            </a:extLst>
          </p:cNvPr>
          <p:cNvSpPr>
            <a:spLocks noGrp="1"/>
          </p:cNvSpPr>
          <p:nvPr>
            <p:ph idx="1"/>
          </p:nvPr>
        </p:nvSpPr>
        <p:spPr>
          <a:xfrm>
            <a:off x="751678" y="2385183"/>
            <a:ext cx="7227627" cy="4351338"/>
          </a:xfrm>
        </p:spPr>
        <p:txBody>
          <a:bodyPr>
            <a:normAutofit/>
          </a:bodyPr>
          <a:lstStyle/>
          <a:p>
            <a:r>
              <a:rPr lang="en-GB" sz="3200" dirty="0">
                <a:latin typeface="Comic Sans MS" panose="030F0702030302020204" pitchFamily="66" charset="0"/>
              </a:rPr>
              <a:t>Click on the orange square to begin.</a:t>
            </a:r>
          </a:p>
          <a:p>
            <a:pPr marL="0" indent="0">
              <a:buNone/>
            </a:pPr>
            <a:endParaRPr lang="en-GB" sz="3200" dirty="0">
              <a:latin typeface="Comic Sans MS" panose="030F0702030302020204" pitchFamily="66" charset="0"/>
            </a:endParaRPr>
          </a:p>
          <a:p>
            <a:r>
              <a:rPr lang="en-GB" sz="3200" dirty="0">
                <a:latin typeface="Comic Sans MS" panose="030F0702030302020204" pitchFamily="66" charset="0"/>
              </a:rPr>
              <a:t>Each letter will appear and disappear each time you click.</a:t>
            </a:r>
          </a:p>
          <a:p>
            <a:pPr marL="0" indent="0">
              <a:buNone/>
            </a:pPr>
            <a:endParaRPr lang="en-GB" sz="3200" dirty="0">
              <a:latin typeface="Comic Sans MS" panose="030F0702030302020204" pitchFamily="66" charset="0"/>
            </a:endParaRPr>
          </a:p>
          <a:p>
            <a:r>
              <a:rPr lang="en-GB" sz="3200" dirty="0">
                <a:latin typeface="Comic Sans MS" panose="030F0702030302020204" pitchFamily="66" charset="0"/>
              </a:rPr>
              <a:t>How fast can you read each sound?</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9" name="TextBox 38">
            <a:extLst>
              <a:ext uri="{FF2B5EF4-FFF2-40B4-BE49-F238E27FC236}">
                <a16:creationId xmlns:a16="http://schemas.microsoft.com/office/drawing/2014/main" id="{350F534A-0B5C-40B4-9B77-C2F516B5101F}"/>
              </a:ext>
            </a:extLst>
          </p:cNvPr>
          <p:cNvSpPr txBox="1"/>
          <p:nvPr/>
        </p:nvSpPr>
        <p:spPr>
          <a:xfrm>
            <a:off x="9077815" y="2857086"/>
            <a:ext cx="221642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n</a:t>
            </a:r>
          </a:p>
        </p:txBody>
      </p:sp>
      <p:sp>
        <p:nvSpPr>
          <p:cNvPr id="38" name="TextBox 37">
            <a:extLst>
              <a:ext uri="{FF2B5EF4-FFF2-40B4-BE49-F238E27FC236}">
                <a16:creationId xmlns:a16="http://schemas.microsoft.com/office/drawing/2014/main" id="{578BAAB9-CEED-4286-BEB4-358467F1028E}"/>
              </a:ext>
            </a:extLst>
          </p:cNvPr>
          <p:cNvSpPr txBox="1"/>
          <p:nvPr/>
        </p:nvSpPr>
        <p:spPr>
          <a:xfrm>
            <a:off x="9033165" y="2878540"/>
            <a:ext cx="2216427" cy="2215991"/>
          </a:xfrm>
          <a:prstGeom prst="rect">
            <a:avLst/>
          </a:prstGeom>
          <a:solidFill>
            <a:schemeClr val="accent2"/>
          </a:solidFill>
          <a:ln w="76200">
            <a:solidFill>
              <a:schemeClr val="tx1"/>
            </a:solidFill>
          </a:ln>
        </p:spPr>
        <p:txBody>
          <a:bodyPr wrap="square" rtlCol="0">
            <a:spAutoFit/>
          </a:bodyPr>
          <a:lstStyle/>
          <a:p>
            <a:pPr algn="ctr"/>
            <a:r>
              <a:rPr lang="en-GB" sz="13800" dirty="0" err="1">
                <a:latin typeface="Comic Sans MS" panose="030F0702030302020204" pitchFamily="66" charset="0"/>
              </a:rPr>
              <a:t>th</a:t>
            </a:r>
            <a:endParaRPr lang="en-GB" sz="13800" dirty="0">
              <a:latin typeface="Comic Sans MS" panose="030F0702030302020204" pitchFamily="66" charset="0"/>
            </a:endParaRPr>
          </a:p>
        </p:txBody>
      </p:sp>
      <p:sp>
        <p:nvSpPr>
          <p:cNvPr id="37" name="TextBox 36">
            <a:extLst>
              <a:ext uri="{FF2B5EF4-FFF2-40B4-BE49-F238E27FC236}">
                <a16:creationId xmlns:a16="http://schemas.microsoft.com/office/drawing/2014/main" id="{5CC13A40-54C6-4FF2-9691-83E77680759F}"/>
              </a:ext>
            </a:extLst>
          </p:cNvPr>
          <p:cNvSpPr txBox="1"/>
          <p:nvPr/>
        </p:nvSpPr>
        <p:spPr>
          <a:xfrm>
            <a:off x="8993292" y="2878540"/>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o</a:t>
            </a:r>
          </a:p>
        </p:txBody>
      </p:sp>
      <p:sp>
        <p:nvSpPr>
          <p:cNvPr id="36" name="TextBox 35">
            <a:extLst>
              <a:ext uri="{FF2B5EF4-FFF2-40B4-BE49-F238E27FC236}">
                <a16:creationId xmlns:a16="http://schemas.microsoft.com/office/drawing/2014/main" id="{87D2EDA0-29A3-4943-B3AE-620059F31660}"/>
              </a:ext>
            </a:extLst>
          </p:cNvPr>
          <p:cNvSpPr txBox="1"/>
          <p:nvPr/>
        </p:nvSpPr>
        <p:spPr>
          <a:xfrm>
            <a:off x="9059617" y="2871604"/>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g</a:t>
            </a:r>
          </a:p>
        </p:txBody>
      </p:sp>
      <p:sp>
        <p:nvSpPr>
          <p:cNvPr id="30" name="TextBox 29">
            <a:extLst>
              <a:ext uri="{FF2B5EF4-FFF2-40B4-BE49-F238E27FC236}">
                <a16:creationId xmlns:a16="http://schemas.microsoft.com/office/drawing/2014/main" id="{CA463A60-3835-4F23-B81E-D8B984D02532}"/>
              </a:ext>
            </a:extLst>
          </p:cNvPr>
          <p:cNvSpPr txBox="1"/>
          <p:nvPr/>
        </p:nvSpPr>
        <p:spPr>
          <a:xfrm>
            <a:off x="9019744" y="286088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k</a:t>
            </a:r>
          </a:p>
        </p:txBody>
      </p:sp>
      <p:sp>
        <p:nvSpPr>
          <p:cNvPr id="34" name="TextBox 33">
            <a:extLst>
              <a:ext uri="{FF2B5EF4-FFF2-40B4-BE49-F238E27FC236}">
                <a16:creationId xmlns:a16="http://schemas.microsoft.com/office/drawing/2014/main" id="{C7110D3B-AF7A-4ABE-BDB7-20F84F60E346}"/>
              </a:ext>
            </a:extLst>
          </p:cNvPr>
          <p:cNvSpPr txBox="1"/>
          <p:nvPr/>
        </p:nvSpPr>
        <p:spPr>
          <a:xfrm>
            <a:off x="9046196" y="2860369"/>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l</a:t>
            </a:r>
          </a:p>
        </p:txBody>
      </p:sp>
      <p:sp>
        <p:nvSpPr>
          <p:cNvPr id="26" name="TextBox 25">
            <a:extLst>
              <a:ext uri="{FF2B5EF4-FFF2-40B4-BE49-F238E27FC236}">
                <a16:creationId xmlns:a16="http://schemas.microsoft.com/office/drawing/2014/main" id="{5B524A81-8989-4D60-90CD-9632214F2D91}"/>
              </a:ext>
            </a:extLst>
          </p:cNvPr>
          <p:cNvSpPr txBox="1"/>
          <p:nvPr/>
        </p:nvSpPr>
        <p:spPr>
          <a:xfrm>
            <a:off x="9054625" y="2896198"/>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err="1">
                <a:latin typeface="Comic Sans MS" panose="030F0702030302020204" pitchFamily="66" charset="0"/>
              </a:rPr>
              <a:t>sh</a:t>
            </a:r>
            <a:endParaRPr lang="en-GB" sz="13800" dirty="0">
              <a:latin typeface="Comic Sans MS" panose="030F0702030302020204" pitchFamily="66" charset="0"/>
            </a:endParaRPr>
          </a:p>
        </p:txBody>
      </p:sp>
      <p:sp>
        <p:nvSpPr>
          <p:cNvPr id="22" name="TextBox 21">
            <a:extLst>
              <a:ext uri="{FF2B5EF4-FFF2-40B4-BE49-F238E27FC236}">
                <a16:creationId xmlns:a16="http://schemas.microsoft.com/office/drawing/2014/main" id="{05573E3E-1F05-411B-8B35-96822A43C817}"/>
              </a:ext>
            </a:extLst>
          </p:cNvPr>
          <p:cNvSpPr txBox="1"/>
          <p:nvPr/>
        </p:nvSpPr>
        <p:spPr>
          <a:xfrm>
            <a:off x="9010732" y="2881797"/>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p</a:t>
            </a:r>
          </a:p>
        </p:txBody>
      </p:sp>
      <p:sp>
        <p:nvSpPr>
          <p:cNvPr id="24" name="TextBox 23">
            <a:extLst>
              <a:ext uri="{FF2B5EF4-FFF2-40B4-BE49-F238E27FC236}">
                <a16:creationId xmlns:a16="http://schemas.microsoft.com/office/drawing/2014/main" id="{F68876A5-AE3B-4569-A4F5-76B220EE42E4}"/>
              </a:ext>
            </a:extLst>
          </p:cNvPr>
          <p:cNvSpPr txBox="1"/>
          <p:nvPr/>
        </p:nvSpPr>
        <p:spPr>
          <a:xfrm>
            <a:off x="9031435" y="2863626"/>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d</a:t>
            </a:r>
          </a:p>
        </p:txBody>
      </p:sp>
      <p:sp>
        <p:nvSpPr>
          <p:cNvPr id="35" name="TextBox 34">
            <a:extLst>
              <a:ext uri="{FF2B5EF4-FFF2-40B4-BE49-F238E27FC236}">
                <a16:creationId xmlns:a16="http://schemas.microsoft.com/office/drawing/2014/main" id="{7A03BE70-2EE9-4FCA-AE2E-D0400704F618}"/>
              </a:ext>
            </a:extLst>
          </p:cNvPr>
          <p:cNvSpPr txBox="1"/>
          <p:nvPr/>
        </p:nvSpPr>
        <p:spPr>
          <a:xfrm>
            <a:off x="9019161" y="2887647"/>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u</a:t>
            </a:r>
          </a:p>
        </p:txBody>
      </p:sp>
      <p:sp>
        <p:nvSpPr>
          <p:cNvPr id="33" name="TextBox 32">
            <a:extLst>
              <a:ext uri="{FF2B5EF4-FFF2-40B4-BE49-F238E27FC236}">
                <a16:creationId xmlns:a16="http://schemas.microsoft.com/office/drawing/2014/main" id="{992DAA12-D230-402A-AB69-A4C269A9A9D1}"/>
              </a:ext>
            </a:extLst>
          </p:cNvPr>
          <p:cNvSpPr txBox="1"/>
          <p:nvPr/>
        </p:nvSpPr>
        <p:spPr>
          <a:xfrm>
            <a:off x="9055689" y="2866883"/>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e</a:t>
            </a:r>
          </a:p>
        </p:txBody>
      </p:sp>
      <p:sp>
        <p:nvSpPr>
          <p:cNvPr id="40" name="TextBox 39">
            <a:extLst>
              <a:ext uri="{FF2B5EF4-FFF2-40B4-BE49-F238E27FC236}">
                <a16:creationId xmlns:a16="http://schemas.microsoft.com/office/drawing/2014/main" id="{891FAE94-047F-4DC4-A70B-771009ECD1A7}"/>
              </a:ext>
            </a:extLst>
          </p:cNvPr>
          <p:cNvSpPr txBox="1"/>
          <p:nvPr/>
        </p:nvSpPr>
        <p:spPr>
          <a:xfrm>
            <a:off x="9037942" y="2912241"/>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c</a:t>
            </a:r>
          </a:p>
        </p:txBody>
      </p:sp>
    </p:spTree>
    <p:extLst>
      <p:ext uri="{BB962C8B-B14F-4D97-AF65-F5344CB8AC3E}">
        <p14:creationId xmlns:p14="http://schemas.microsoft.com/office/powerpoint/2010/main" val="112429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grpId="1" nodeType="clickEffect">
                                  <p:stCondLst>
                                    <p:cond delay="0"/>
                                  </p:stCondLst>
                                  <p:childTnLst>
                                    <p:animEffect transition="out" filter="barn(outVertical)">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37" fill="hold" grpId="1" nodeType="clickEffect">
                                  <p:stCondLst>
                                    <p:cond delay="0"/>
                                  </p:stCondLst>
                                  <p:childTnLst>
                                    <p:animEffect transition="out" filter="barn(outVertical)">
                                      <p:cBhvr>
                                        <p:cTn id="20" dur="500"/>
                                        <p:tgtEl>
                                          <p:spTgt spid="38"/>
                                        </p:tgtEl>
                                      </p:cBhvr>
                                    </p:animEffect>
                                    <p:set>
                                      <p:cBhvr>
                                        <p:cTn id="21" dur="1" fill="hold">
                                          <p:stCondLst>
                                            <p:cond delay="499"/>
                                          </p:stCondLst>
                                        </p:cTn>
                                        <p:tgtEl>
                                          <p:spTgt spid="38"/>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37" fill="hold" grpId="1" nodeType="clickEffect">
                                  <p:stCondLst>
                                    <p:cond delay="0"/>
                                  </p:stCondLst>
                                  <p:childTnLst>
                                    <p:animEffect transition="out" filter="barn(outVertical)">
                                      <p:cBhvr>
                                        <p:cTn id="29" dur="500"/>
                                        <p:tgtEl>
                                          <p:spTgt spid="37"/>
                                        </p:tgtEl>
                                      </p:cBhvr>
                                    </p:animEffect>
                                    <p:set>
                                      <p:cBhvr>
                                        <p:cTn id="30" dur="1" fill="hold">
                                          <p:stCondLst>
                                            <p:cond delay="499"/>
                                          </p:stCondLst>
                                        </p:cTn>
                                        <p:tgtEl>
                                          <p:spTgt spid="37"/>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37" fill="hold" grpId="1" nodeType="clickEffect">
                                  <p:stCondLst>
                                    <p:cond delay="0"/>
                                  </p:stCondLst>
                                  <p:childTnLst>
                                    <p:animEffect transition="out" filter="barn(outVertical)">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37" fill="hold" grpId="1" nodeType="clickEffect">
                                  <p:stCondLst>
                                    <p:cond delay="0"/>
                                  </p:stCondLst>
                                  <p:childTnLst>
                                    <p:animEffect transition="out" filter="barn(outVertical)">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37" fill="hold" grpId="1" nodeType="clickEffect">
                                  <p:stCondLst>
                                    <p:cond delay="0"/>
                                  </p:stCondLst>
                                  <p:childTnLst>
                                    <p:animEffect transition="out" filter="barn(outVertical)">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500"/>
                            </p:stCondLst>
                            <p:childTnLst>
                              <p:par>
                                <p:cTn id="59" presetID="16" presetClass="entr" presetSubtype="2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xit" presetSubtype="37" fill="hold" grpId="1" nodeType="clickEffect">
                                  <p:stCondLst>
                                    <p:cond delay="0"/>
                                  </p:stCondLst>
                                  <p:childTnLst>
                                    <p:animEffect transition="out" filter="barn(outVertical)">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childTnLst>
                          </p:cTn>
                        </p:par>
                        <p:par>
                          <p:cTn id="67" fill="hold">
                            <p:stCondLst>
                              <p:cond delay="500"/>
                            </p:stCondLst>
                            <p:childTnLst>
                              <p:par>
                                <p:cTn id="68" presetID="16" presetClass="entr" presetSubtype="21"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arn(inVertical)">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xit" presetSubtype="37" fill="hold" grpId="1" nodeType="clickEffect">
                                  <p:stCondLst>
                                    <p:cond delay="0"/>
                                  </p:stCondLst>
                                  <p:childTnLst>
                                    <p:animEffect transition="out" filter="barn(outVertical)">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par>
                          <p:cTn id="76" fill="hold">
                            <p:stCondLst>
                              <p:cond delay="500"/>
                            </p:stCondLst>
                            <p:childTnLst>
                              <p:par>
                                <p:cTn id="77" presetID="16" presetClass="entr" presetSubtype="21"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arn(inVertic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xit" presetSubtype="37" fill="hold" grpId="1" nodeType="clickEffect">
                                  <p:stCondLst>
                                    <p:cond delay="0"/>
                                  </p:stCondLst>
                                  <p:childTnLst>
                                    <p:animEffect transition="out" filter="barn(outVertical)">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childTnLst>
                          </p:cTn>
                        </p:par>
                        <p:par>
                          <p:cTn id="85" fill="hold">
                            <p:stCondLst>
                              <p:cond delay="500"/>
                            </p:stCondLst>
                            <p:childTnLst>
                              <p:par>
                                <p:cTn id="86" presetID="16" presetClass="entr" presetSubtype="21"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arn(inVertical)">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xit" presetSubtype="37" fill="hold" grpId="1" nodeType="clickEffect">
                                  <p:stCondLst>
                                    <p:cond delay="0"/>
                                  </p:stCondLst>
                                  <p:childTnLst>
                                    <p:animEffect transition="out" filter="barn(outVertical)">
                                      <p:cBhvr>
                                        <p:cTn id="92" dur="500"/>
                                        <p:tgtEl>
                                          <p:spTgt spid="35"/>
                                        </p:tgtEl>
                                      </p:cBhvr>
                                    </p:animEffect>
                                    <p:set>
                                      <p:cBhvr>
                                        <p:cTn id="93" dur="1" fill="hold">
                                          <p:stCondLst>
                                            <p:cond delay="499"/>
                                          </p:stCondLst>
                                        </p:cTn>
                                        <p:tgtEl>
                                          <p:spTgt spid="35"/>
                                        </p:tgtEl>
                                        <p:attrNameLst>
                                          <p:attrName>style.visibility</p:attrName>
                                        </p:attrNameLst>
                                      </p:cBhvr>
                                      <p:to>
                                        <p:strVal val="hidden"/>
                                      </p:to>
                                    </p:set>
                                  </p:childTnLst>
                                </p:cTn>
                              </p:par>
                            </p:childTnLst>
                          </p:cTn>
                        </p:par>
                        <p:par>
                          <p:cTn id="94" fill="hold">
                            <p:stCondLst>
                              <p:cond delay="500"/>
                            </p:stCondLst>
                            <p:childTnLst>
                              <p:par>
                                <p:cTn id="95" presetID="16" presetClass="entr" presetSubtype="21"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barn(inVertical)">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xit" presetSubtype="37" fill="hold" grpId="1" nodeType="clickEffect">
                                  <p:stCondLst>
                                    <p:cond delay="0"/>
                                  </p:stCondLst>
                                  <p:childTnLst>
                                    <p:animEffect transition="out" filter="barn(outVertical)">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cTn>
                              </p:par>
                            </p:childTnLst>
                          </p:cTn>
                        </p:par>
                        <p:par>
                          <p:cTn id="103" fill="hold">
                            <p:stCondLst>
                              <p:cond delay="500"/>
                            </p:stCondLst>
                            <p:childTnLst>
                              <p:par>
                                <p:cTn id="104" presetID="16" presetClass="entr" presetSubtype="21"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arn(inVertical)">
                                      <p:cBhvr>
                                        <p:cTn id="10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8" grpId="0" animBg="1"/>
      <p:bldP spid="38" grpId="1" animBg="1"/>
      <p:bldP spid="37" grpId="0" animBg="1"/>
      <p:bldP spid="37" grpId="1" animBg="1"/>
      <p:bldP spid="36" grpId="0" animBg="1"/>
      <p:bldP spid="36" grpId="1" animBg="1"/>
      <p:bldP spid="30" grpId="0" animBg="1"/>
      <p:bldP spid="30" grpId="1" animBg="1"/>
      <p:bldP spid="34" grpId="0" animBg="1"/>
      <p:bldP spid="34" grpId="1" animBg="1"/>
      <p:bldP spid="26" grpId="0" animBg="1"/>
      <p:bldP spid="26" grpId="1" animBg="1"/>
      <p:bldP spid="22" grpId="0" animBg="1"/>
      <p:bldP spid="22" grpId="1" animBg="1"/>
      <p:bldP spid="24" grpId="0" animBg="1"/>
      <p:bldP spid="24" grpId="1" animBg="1"/>
      <p:bldP spid="35" grpId="0" animBg="1"/>
      <p:bldP spid="35" grpId="1" animBg="1"/>
      <p:bldP spid="33" grpId="0" animBg="1"/>
      <p:bldP spid="33" grpId="1"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7C7B07-DC82-4BC4-B0B9-18759CDD4CDE}"/>
              </a:ext>
            </a:extLst>
          </p:cNvPr>
          <p:cNvGrpSpPr/>
          <p:nvPr/>
        </p:nvGrpSpPr>
        <p:grpSpPr>
          <a:xfrm>
            <a:off x="6932796" y="1717193"/>
            <a:ext cx="3485322" cy="4916556"/>
            <a:chOff x="6932796" y="1717193"/>
            <a:chExt cx="3485322" cy="4916556"/>
          </a:xfrm>
        </p:grpSpPr>
        <p:pic>
          <p:nvPicPr>
            <p:cNvPr id="14" name="Picture 13">
              <a:extLst>
                <a:ext uri="{FF2B5EF4-FFF2-40B4-BE49-F238E27FC236}">
                  <a16:creationId xmlns:a16="http://schemas.microsoft.com/office/drawing/2014/main" id="{EE908B06-65C1-4DE9-A066-981860243160}"/>
                </a:ext>
              </a:extLst>
            </p:cNvPr>
            <p:cNvPicPr>
              <a:picLocks noChangeAspect="1"/>
            </p:cNvPicPr>
            <p:nvPr/>
          </p:nvPicPr>
          <p:blipFill rotWithShape="1">
            <a:blip r:embed="rId2"/>
            <a:srcRect l="42065" t="21823" r="29348" b="6452"/>
            <a:stretch/>
          </p:blipFill>
          <p:spPr>
            <a:xfrm>
              <a:off x="6932796" y="1717193"/>
              <a:ext cx="3485322" cy="4916556"/>
            </a:xfrm>
            <a:prstGeom prst="rect">
              <a:avLst/>
            </a:prstGeom>
          </p:spPr>
        </p:pic>
        <p:pic>
          <p:nvPicPr>
            <p:cNvPr id="19" name="Picture 18">
              <a:extLst>
                <a:ext uri="{FF2B5EF4-FFF2-40B4-BE49-F238E27FC236}">
                  <a16:creationId xmlns:a16="http://schemas.microsoft.com/office/drawing/2014/main" id="{9A2DBD78-27B9-4781-8A3C-D3FCF4C0820F}"/>
                </a:ext>
              </a:extLst>
            </p:cNvPr>
            <p:cNvPicPr>
              <a:picLocks noChangeAspect="1"/>
            </p:cNvPicPr>
            <p:nvPr/>
          </p:nvPicPr>
          <p:blipFill rotWithShape="1">
            <a:blip r:embed="rId3"/>
            <a:srcRect l="52608" t="41260" r="23805" b="20540"/>
            <a:stretch/>
          </p:blipFill>
          <p:spPr>
            <a:xfrm>
              <a:off x="7271496" y="2092261"/>
              <a:ext cx="2936389" cy="2673770"/>
            </a:xfrm>
            <a:prstGeom prst="rect">
              <a:avLst/>
            </a:prstGeom>
          </p:spPr>
        </p:pic>
      </p:grpSp>
      <p:grpSp>
        <p:nvGrpSpPr>
          <p:cNvPr id="6" name="Group 5">
            <a:extLst>
              <a:ext uri="{FF2B5EF4-FFF2-40B4-BE49-F238E27FC236}">
                <a16:creationId xmlns:a16="http://schemas.microsoft.com/office/drawing/2014/main" id="{D3059F66-6388-421E-9C89-B122BBABA106}"/>
              </a:ext>
            </a:extLst>
          </p:cNvPr>
          <p:cNvGrpSpPr/>
          <p:nvPr/>
        </p:nvGrpSpPr>
        <p:grpSpPr>
          <a:xfrm>
            <a:off x="1349812" y="1690688"/>
            <a:ext cx="3485322" cy="4916556"/>
            <a:chOff x="1349812" y="1690688"/>
            <a:chExt cx="3485322" cy="4916556"/>
          </a:xfrm>
        </p:grpSpPr>
        <p:pic>
          <p:nvPicPr>
            <p:cNvPr id="13" name="Picture 12">
              <a:extLst>
                <a:ext uri="{FF2B5EF4-FFF2-40B4-BE49-F238E27FC236}">
                  <a16:creationId xmlns:a16="http://schemas.microsoft.com/office/drawing/2014/main" id="{999CAEF7-C82C-4156-B60D-9FE084C840D4}"/>
                </a:ext>
              </a:extLst>
            </p:cNvPr>
            <p:cNvPicPr>
              <a:picLocks noChangeAspect="1"/>
            </p:cNvPicPr>
            <p:nvPr/>
          </p:nvPicPr>
          <p:blipFill rotWithShape="1">
            <a:blip r:embed="rId2"/>
            <a:srcRect l="11196" t="21823" r="60217" b="6452"/>
            <a:stretch/>
          </p:blipFill>
          <p:spPr>
            <a:xfrm>
              <a:off x="1349812" y="1690688"/>
              <a:ext cx="3485322" cy="4916556"/>
            </a:xfrm>
            <a:prstGeom prst="rect">
              <a:avLst/>
            </a:prstGeom>
          </p:spPr>
        </p:pic>
        <p:pic>
          <p:nvPicPr>
            <p:cNvPr id="17" name="Picture 16">
              <a:extLst>
                <a:ext uri="{FF2B5EF4-FFF2-40B4-BE49-F238E27FC236}">
                  <a16:creationId xmlns:a16="http://schemas.microsoft.com/office/drawing/2014/main" id="{5AD4D0F9-2D85-44A8-8F66-702F0F39CABC}"/>
                </a:ext>
              </a:extLst>
            </p:cNvPr>
            <p:cNvPicPr>
              <a:picLocks noChangeAspect="1"/>
            </p:cNvPicPr>
            <p:nvPr/>
          </p:nvPicPr>
          <p:blipFill rotWithShape="1">
            <a:blip r:embed="rId4"/>
            <a:srcRect l="51522" t="29942" r="24239" b="14572"/>
            <a:stretch/>
          </p:blipFill>
          <p:spPr>
            <a:xfrm>
              <a:off x="1968042" y="1902839"/>
              <a:ext cx="2341857" cy="3013959"/>
            </a:xfrm>
            <a:prstGeom prst="rect">
              <a:avLst/>
            </a:prstGeom>
          </p:spPr>
        </p:pic>
      </p:grpSp>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 name="Rectangle 2">
            <a:extLst>
              <a:ext uri="{FF2B5EF4-FFF2-40B4-BE49-F238E27FC236}">
                <a16:creationId xmlns:a16="http://schemas.microsoft.com/office/drawing/2014/main" id="{4CDCB571-01B2-4C58-B3E3-394C3627018D}"/>
              </a:ext>
            </a:extLst>
          </p:cNvPr>
          <p:cNvSpPr/>
          <p:nvPr/>
        </p:nvSpPr>
        <p:spPr>
          <a:xfrm>
            <a:off x="1850426" y="4955161"/>
            <a:ext cx="521297"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s</a:t>
            </a:r>
          </a:p>
        </p:txBody>
      </p:sp>
      <p:sp>
        <p:nvSpPr>
          <p:cNvPr id="69" name="Rectangle 68">
            <a:extLst>
              <a:ext uri="{FF2B5EF4-FFF2-40B4-BE49-F238E27FC236}">
                <a16:creationId xmlns:a16="http://schemas.microsoft.com/office/drawing/2014/main" id="{E678175E-CA3E-4489-994E-E27FF940F984}"/>
              </a:ext>
            </a:extLst>
          </p:cNvPr>
          <p:cNvSpPr/>
          <p:nvPr/>
        </p:nvSpPr>
        <p:spPr>
          <a:xfrm>
            <a:off x="2903158" y="4955161"/>
            <a:ext cx="378630" cy="923330"/>
          </a:xfrm>
          <a:prstGeom prst="rect">
            <a:avLst/>
          </a:prstGeom>
          <a:noFill/>
        </p:spPr>
        <p:txBody>
          <a:bodyPr wrap="none" lIns="91440" tIns="45720" rIns="91440" bIns="45720">
            <a:spAutoFit/>
          </a:bodyPr>
          <a:lstStyle/>
          <a:p>
            <a:pPr algn="ctr"/>
            <a:r>
              <a:rPr lang="en-US" sz="5400" b="0" cap="none" spc="0" dirty="0" err="1">
                <a:ln w="0"/>
                <a:solidFill>
                  <a:schemeClr val="tx1"/>
                </a:solidFill>
                <a:effectLst>
                  <a:outerShdw blurRad="38100" dist="19050" dir="2700000" algn="tl" rotWithShape="0">
                    <a:schemeClr val="dk1">
                      <a:alpha val="40000"/>
                    </a:schemeClr>
                  </a:outerShdw>
                </a:effectLst>
                <a:latin typeface="Comic Sans MS" panose="030F0702030302020204" pitchFamily="66" charset="0"/>
              </a:rPr>
              <a:t>i</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0" name="Rectangle 69">
            <a:extLst>
              <a:ext uri="{FF2B5EF4-FFF2-40B4-BE49-F238E27FC236}">
                <a16:creationId xmlns:a16="http://schemas.microsoft.com/office/drawing/2014/main" id="{BF5114EF-4B97-40A2-A6AD-C1F04A70A913}"/>
              </a:ext>
            </a:extLst>
          </p:cNvPr>
          <p:cNvSpPr/>
          <p:nvPr/>
        </p:nvSpPr>
        <p:spPr>
          <a:xfrm>
            <a:off x="3644724" y="5012461"/>
            <a:ext cx="920445" cy="923330"/>
          </a:xfrm>
          <a:prstGeom prst="rect">
            <a:avLst/>
          </a:prstGeom>
          <a:noFill/>
        </p:spPr>
        <p:txBody>
          <a:bodyPr wrap="none" lIns="91440" tIns="45720" rIns="91440" bIns="45720">
            <a:spAutoFit/>
          </a:bodyPr>
          <a:lstStyle/>
          <a:p>
            <a:pPr algn="ctr"/>
            <a:r>
              <a:rPr lang="en-US" sz="5400" dirty="0" err="1">
                <a:ln w="0"/>
                <a:solidFill>
                  <a:srgbClr val="FF0000"/>
                </a:solidFill>
                <a:effectLst>
                  <a:outerShdw blurRad="38100" dist="19050" dir="2700000" algn="tl" rotWithShape="0">
                    <a:schemeClr val="dk1">
                      <a:alpha val="40000"/>
                    </a:schemeClr>
                  </a:outerShdw>
                </a:effectLst>
                <a:latin typeface="Comic Sans MS" panose="030F0702030302020204" pitchFamily="66" charset="0"/>
              </a:rPr>
              <a:t>nk</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1" name="Rectangle 70">
            <a:extLst>
              <a:ext uri="{FF2B5EF4-FFF2-40B4-BE49-F238E27FC236}">
                <a16:creationId xmlns:a16="http://schemas.microsoft.com/office/drawing/2014/main" id="{AF41CB72-A4D9-4D66-AF3A-D7B39473F9C7}"/>
              </a:ext>
            </a:extLst>
          </p:cNvPr>
          <p:cNvSpPr/>
          <p:nvPr/>
        </p:nvSpPr>
        <p:spPr>
          <a:xfrm>
            <a:off x="7475093" y="4955161"/>
            <a:ext cx="4635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j</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2" name="Rectangle 71">
            <a:extLst>
              <a:ext uri="{FF2B5EF4-FFF2-40B4-BE49-F238E27FC236}">
                <a16:creationId xmlns:a16="http://schemas.microsoft.com/office/drawing/2014/main" id="{3CF3D95B-9D9F-422F-B113-91620AC649AF}"/>
              </a:ext>
            </a:extLst>
          </p:cNvPr>
          <p:cNvSpPr/>
          <p:nvPr/>
        </p:nvSpPr>
        <p:spPr>
          <a:xfrm>
            <a:off x="9155154" y="4955161"/>
            <a:ext cx="1052731" cy="923330"/>
          </a:xfrm>
          <a:prstGeom prst="rect">
            <a:avLst/>
          </a:prstGeom>
          <a:noFill/>
        </p:spPr>
        <p:txBody>
          <a:bodyPr wrap="square" lIns="91440" tIns="45720" rIns="91440" bIns="45720">
            <a:spAutoFit/>
          </a:bodyPr>
          <a:lstStyle/>
          <a:p>
            <a:pPr algn="ctr"/>
            <a:r>
              <a:rPr lang="en-US" sz="5400" b="0" cap="none" spc="0" dirty="0" err="1">
                <a:ln w="0"/>
                <a:solidFill>
                  <a:srgbClr val="FF0000"/>
                </a:solidFill>
                <a:effectLst>
                  <a:outerShdw blurRad="38100" dist="19050" dir="2700000" algn="tl" rotWithShape="0">
                    <a:schemeClr val="dk1">
                      <a:alpha val="40000"/>
                    </a:schemeClr>
                  </a:outerShdw>
                </a:effectLst>
                <a:latin typeface="Comic Sans MS" panose="030F0702030302020204" pitchFamily="66" charset="0"/>
              </a:rPr>
              <a:t>nk</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3" name="Rectangle 72">
            <a:extLst>
              <a:ext uri="{FF2B5EF4-FFF2-40B4-BE49-F238E27FC236}">
                <a16:creationId xmlns:a16="http://schemas.microsoft.com/office/drawing/2014/main" id="{6C1E3A83-911F-410E-AB8B-235FC98C0B51}"/>
              </a:ext>
            </a:extLst>
          </p:cNvPr>
          <p:cNvSpPr/>
          <p:nvPr/>
        </p:nvSpPr>
        <p:spPr>
          <a:xfrm>
            <a:off x="8402786" y="4955161"/>
            <a:ext cx="54534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u</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314289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down)">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896BAF9-62D9-4A50-9528-AEB9569079E9}"/>
              </a:ext>
            </a:extLst>
          </p:cNvPr>
          <p:cNvGrpSpPr/>
          <p:nvPr/>
        </p:nvGrpSpPr>
        <p:grpSpPr>
          <a:xfrm>
            <a:off x="6945384" y="1507953"/>
            <a:ext cx="3485322" cy="5009322"/>
            <a:chOff x="6945384" y="1507953"/>
            <a:chExt cx="3485322" cy="5009322"/>
          </a:xfrm>
        </p:grpSpPr>
        <p:pic>
          <p:nvPicPr>
            <p:cNvPr id="17" name="Picture 16">
              <a:extLst>
                <a:ext uri="{FF2B5EF4-FFF2-40B4-BE49-F238E27FC236}">
                  <a16:creationId xmlns:a16="http://schemas.microsoft.com/office/drawing/2014/main" id="{4B309FB1-E0C4-4345-BEDF-E3CE6F24E2B5}"/>
                </a:ext>
              </a:extLst>
            </p:cNvPr>
            <p:cNvPicPr>
              <a:picLocks noChangeAspect="1"/>
            </p:cNvPicPr>
            <p:nvPr/>
          </p:nvPicPr>
          <p:blipFill rotWithShape="1">
            <a:blip r:embed="rId2"/>
            <a:srcRect l="11197" t="20276" r="60217" b="6645"/>
            <a:stretch/>
          </p:blipFill>
          <p:spPr>
            <a:xfrm>
              <a:off x="6945384" y="1507953"/>
              <a:ext cx="3485322" cy="5009322"/>
            </a:xfrm>
            <a:prstGeom prst="rect">
              <a:avLst/>
            </a:prstGeom>
          </p:spPr>
        </p:pic>
        <p:pic>
          <p:nvPicPr>
            <p:cNvPr id="23" name="Picture 22">
              <a:extLst>
                <a:ext uri="{FF2B5EF4-FFF2-40B4-BE49-F238E27FC236}">
                  <a16:creationId xmlns:a16="http://schemas.microsoft.com/office/drawing/2014/main" id="{5D575439-28FC-45D6-9E54-E57114E5C863}"/>
                </a:ext>
              </a:extLst>
            </p:cNvPr>
            <p:cNvPicPr>
              <a:picLocks noChangeAspect="1"/>
            </p:cNvPicPr>
            <p:nvPr/>
          </p:nvPicPr>
          <p:blipFill rotWithShape="1">
            <a:blip r:embed="rId3"/>
            <a:srcRect l="24783" t="37095" r="53587" b="21725"/>
            <a:stretch/>
          </p:blipFill>
          <p:spPr>
            <a:xfrm>
              <a:off x="7328452" y="1851255"/>
              <a:ext cx="2930747" cy="2822713"/>
            </a:xfrm>
            <a:prstGeom prst="rect">
              <a:avLst/>
            </a:prstGeom>
          </p:spPr>
        </p:pic>
      </p:grpSp>
      <p:grpSp>
        <p:nvGrpSpPr>
          <p:cNvPr id="11" name="Group 10">
            <a:extLst>
              <a:ext uri="{FF2B5EF4-FFF2-40B4-BE49-F238E27FC236}">
                <a16:creationId xmlns:a16="http://schemas.microsoft.com/office/drawing/2014/main" id="{98C2DFA0-E7A0-41EA-8CB4-34E975A98A32}"/>
              </a:ext>
            </a:extLst>
          </p:cNvPr>
          <p:cNvGrpSpPr/>
          <p:nvPr/>
        </p:nvGrpSpPr>
        <p:grpSpPr>
          <a:xfrm>
            <a:off x="1364974" y="1590262"/>
            <a:ext cx="3485322" cy="4916556"/>
            <a:chOff x="1364974" y="1590262"/>
            <a:chExt cx="3485322" cy="4916556"/>
          </a:xfrm>
        </p:grpSpPr>
        <p:pic>
          <p:nvPicPr>
            <p:cNvPr id="16" name="Picture 15">
              <a:extLst>
                <a:ext uri="{FF2B5EF4-FFF2-40B4-BE49-F238E27FC236}">
                  <a16:creationId xmlns:a16="http://schemas.microsoft.com/office/drawing/2014/main" id="{D51D1E32-415A-4F39-B27A-2F8EA8AA0DBB}"/>
                </a:ext>
              </a:extLst>
            </p:cNvPr>
            <p:cNvPicPr>
              <a:picLocks noChangeAspect="1"/>
            </p:cNvPicPr>
            <p:nvPr/>
          </p:nvPicPr>
          <p:blipFill rotWithShape="1">
            <a:blip r:embed="rId4"/>
            <a:srcRect l="11196" t="23175" r="60217" b="5099"/>
            <a:stretch/>
          </p:blipFill>
          <p:spPr>
            <a:xfrm>
              <a:off x="1364974" y="1590262"/>
              <a:ext cx="3485322" cy="4916556"/>
            </a:xfrm>
            <a:prstGeom prst="rect">
              <a:avLst/>
            </a:prstGeom>
          </p:spPr>
        </p:pic>
        <p:sp>
          <p:nvSpPr>
            <p:cNvPr id="10" name="Rectangle 9">
              <a:extLst>
                <a:ext uri="{FF2B5EF4-FFF2-40B4-BE49-F238E27FC236}">
                  <a16:creationId xmlns:a16="http://schemas.microsoft.com/office/drawing/2014/main" id="{4627458E-85BE-494B-8CC8-A5DC7CB4E820}"/>
                </a:ext>
              </a:extLst>
            </p:cNvPr>
            <p:cNvSpPr/>
            <p:nvPr/>
          </p:nvSpPr>
          <p:spPr>
            <a:xfrm>
              <a:off x="1714440" y="1944266"/>
              <a:ext cx="2921040" cy="2729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EFA7CBB5-CB2A-461D-82F0-89A9FBB9B031}"/>
                </a:ext>
              </a:extLst>
            </p:cNvPr>
            <p:cNvPicPr>
              <a:picLocks noChangeAspect="1"/>
            </p:cNvPicPr>
            <p:nvPr/>
          </p:nvPicPr>
          <p:blipFill rotWithShape="1">
            <a:blip r:embed="rId5"/>
            <a:srcRect l="27174" t="27721" r="58653" b="25979"/>
            <a:stretch/>
          </p:blipFill>
          <p:spPr>
            <a:xfrm>
              <a:off x="1833709" y="2206732"/>
              <a:ext cx="1796347" cy="2444535"/>
            </a:xfrm>
            <a:prstGeom prst="rect">
              <a:avLst/>
            </a:prstGeom>
          </p:spPr>
        </p:pic>
        <p:sp>
          <p:nvSpPr>
            <p:cNvPr id="8" name="Thought Bubble: Cloud 7">
              <a:extLst>
                <a:ext uri="{FF2B5EF4-FFF2-40B4-BE49-F238E27FC236}">
                  <a16:creationId xmlns:a16="http://schemas.microsoft.com/office/drawing/2014/main" id="{A5DE00F8-A5D9-4789-B06A-8DE47629FE87}"/>
                </a:ext>
              </a:extLst>
            </p:cNvPr>
            <p:cNvSpPr/>
            <p:nvPr/>
          </p:nvSpPr>
          <p:spPr>
            <a:xfrm>
              <a:off x="3338169" y="1731828"/>
              <a:ext cx="1258331" cy="1046922"/>
            </a:xfrm>
            <a:prstGeom prst="cloudCallout">
              <a:avLst>
                <a:gd name="adj1" fmla="val -68225"/>
                <a:gd name="adj2" fmla="val 20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6">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6">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 name="Rectangle 2">
            <a:extLst>
              <a:ext uri="{FF2B5EF4-FFF2-40B4-BE49-F238E27FC236}">
                <a16:creationId xmlns:a16="http://schemas.microsoft.com/office/drawing/2014/main" id="{4CDCB571-01B2-4C58-B3E3-394C3627018D}"/>
              </a:ext>
            </a:extLst>
          </p:cNvPr>
          <p:cNvSpPr/>
          <p:nvPr/>
        </p:nvSpPr>
        <p:spPr>
          <a:xfrm>
            <a:off x="1654859" y="4955161"/>
            <a:ext cx="912429" cy="923330"/>
          </a:xfrm>
          <a:prstGeom prst="rect">
            <a:avLst/>
          </a:prstGeom>
          <a:noFill/>
        </p:spPr>
        <p:txBody>
          <a:bodyPr wrap="none" lIns="91440" tIns="45720" rIns="91440" bIns="45720">
            <a:spAutoFit/>
          </a:bodyPr>
          <a:lstStyle/>
          <a:p>
            <a:pPr algn="ctr"/>
            <a:r>
              <a:rPr lang="en-US" sz="5400" dirty="0" err="1">
                <a:ln w="0"/>
                <a:solidFill>
                  <a:srgbClr val="FF0000"/>
                </a:solidFill>
                <a:effectLst>
                  <a:outerShdw blurRad="38100" dist="19050" dir="2700000" algn="tl" rotWithShape="0">
                    <a:schemeClr val="dk1">
                      <a:alpha val="40000"/>
                    </a:schemeClr>
                  </a:outerShdw>
                </a:effectLst>
                <a:latin typeface="Comic Sans MS" panose="030F0702030302020204" pitchFamily="66" charset="0"/>
              </a:rPr>
              <a:t>th</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69" name="Rectangle 68">
            <a:extLst>
              <a:ext uri="{FF2B5EF4-FFF2-40B4-BE49-F238E27FC236}">
                <a16:creationId xmlns:a16="http://schemas.microsoft.com/office/drawing/2014/main" id="{E678175E-CA3E-4489-994E-E27FF940F984}"/>
              </a:ext>
            </a:extLst>
          </p:cNvPr>
          <p:cNvSpPr/>
          <p:nvPr/>
        </p:nvSpPr>
        <p:spPr>
          <a:xfrm>
            <a:off x="2938938" y="4955161"/>
            <a:ext cx="37863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i</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0" name="Rectangle 69">
            <a:extLst>
              <a:ext uri="{FF2B5EF4-FFF2-40B4-BE49-F238E27FC236}">
                <a16:creationId xmlns:a16="http://schemas.microsoft.com/office/drawing/2014/main" id="{BF5114EF-4B97-40A2-A6AD-C1F04A70A913}"/>
              </a:ext>
            </a:extLst>
          </p:cNvPr>
          <p:cNvSpPr/>
          <p:nvPr/>
        </p:nvSpPr>
        <p:spPr>
          <a:xfrm>
            <a:off x="3655454" y="4913734"/>
            <a:ext cx="920445" cy="923330"/>
          </a:xfrm>
          <a:prstGeom prst="rect">
            <a:avLst/>
          </a:prstGeom>
          <a:noFill/>
        </p:spPr>
        <p:txBody>
          <a:bodyPr wrap="none" lIns="91440" tIns="45720" rIns="91440" bIns="45720">
            <a:spAutoFit/>
          </a:bodyPr>
          <a:lstStyle/>
          <a:p>
            <a:pPr algn="ctr"/>
            <a:r>
              <a:rPr lang="en-US" sz="5400" dirty="0" err="1">
                <a:ln w="0"/>
                <a:solidFill>
                  <a:srgbClr val="FF0000"/>
                </a:solidFill>
                <a:effectLst>
                  <a:outerShdw blurRad="38100" dist="19050" dir="2700000" algn="tl" rotWithShape="0">
                    <a:schemeClr val="dk1">
                      <a:alpha val="40000"/>
                    </a:schemeClr>
                  </a:outerShdw>
                </a:effectLst>
                <a:latin typeface="Comic Sans MS" panose="030F0702030302020204" pitchFamily="66" charset="0"/>
              </a:rPr>
              <a:t>nk</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3" name="Rectangle 12">
            <a:extLst>
              <a:ext uri="{FF2B5EF4-FFF2-40B4-BE49-F238E27FC236}">
                <a16:creationId xmlns:a16="http://schemas.microsoft.com/office/drawing/2014/main" id="{4BBD6424-0713-4A3D-B4F8-26032CC64D69}"/>
              </a:ext>
            </a:extLst>
          </p:cNvPr>
          <p:cNvSpPr/>
          <p:nvPr/>
        </p:nvSpPr>
        <p:spPr>
          <a:xfrm>
            <a:off x="7234639" y="4888382"/>
            <a:ext cx="912430" cy="923330"/>
          </a:xfrm>
          <a:prstGeom prst="rect">
            <a:avLst/>
          </a:prstGeom>
          <a:noFill/>
        </p:spPr>
        <p:txBody>
          <a:bodyPr wrap="none" lIns="91440" tIns="45720" rIns="91440" bIns="45720">
            <a:spAutoFit/>
          </a:bodyPr>
          <a:lstStyle/>
          <a:p>
            <a:pPr algn="ctr"/>
            <a:r>
              <a:rPr lang="en-US" sz="5400" dirty="0" err="1">
                <a:ln w="0"/>
                <a:solidFill>
                  <a:srgbClr val="FF0000"/>
                </a:solidFill>
                <a:effectLst>
                  <a:outerShdw blurRad="38100" dist="19050" dir="2700000" algn="tl" rotWithShape="0">
                    <a:schemeClr val="dk1">
                      <a:alpha val="40000"/>
                    </a:schemeClr>
                  </a:outerShdw>
                </a:effectLst>
                <a:latin typeface="Comic Sans MS" panose="030F0702030302020204" pitchFamily="66" charset="0"/>
              </a:rPr>
              <a:t>th</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4" name="Rectangle 13">
            <a:extLst>
              <a:ext uri="{FF2B5EF4-FFF2-40B4-BE49-F238E27FC236}">
                <a16:creationId xmlns:a16="http://schemas.microsoft.com/office/drawing/2014/main" id="{CA1373C9-9AE0-4654-AA20-C1ECEB64F315}"/>
              </a:ext>
            </a:extLst>
          </p:cNvPr>
          <p:cNvSpPr/>
          <p:nvPr/>
        </p:nvSpPr>
        <p:spPr>
          <a:xfrm>
            <a:off x="8400058" y="4888382"/>
            <a:ext cx="53893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a</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5" name="Rectangle 14">
            <a:extLst>
              <a:ext uri="{FF2B5EF4-FFF2-40B4-BE49-F238E27FC236}">
                <a16:creationId xmlns:a16="http://schemas.microsoft.com/office/drawing/2014/main" id="{E8715FC1-B47F-417A-904C-185A5DF1E736}"/>
              </a:ext>
            </a:extLst>
          </p:cNvPr>
          <p:cNvSpPr/>
          <p:nvPr/>
        </p:nvSpPr>
        <p:spPr>
          <a:xfrm>
            <a:off x="9206233" y="4888382"/>
            <a:ext cx="920445" cy="923330"/>
          </a:xfrm>
          <a:prstGeom prst="rect">
            <a:avLst/>
          </a:prstGeom>
          <a:noFill/>
        </p:spPr>
        <p:txBody>
          <a:bodyPr wrap="none" lIns="91440" tIns="45720" rIns="91440" bIns="45720">
            <a:spAutoFit/>
          </a:bodyPr>
          <a:lstStyle/>
          <a:p>
            <a:pPr algn="ctr"/>
            <a:r>
              <a:rPr lang="en-US" sz="5400" b="0" cap="none" spc="0" dirty="0" err="1">
                <a:ln w="0"/>
                <a:solidFill>
                  <a:srgbClr val="FF0000"/>
                </a:solidFill>
                <a:effectLst>
                  <a:outerShdw blurRad="38100" dist="19050" dir="2700000" algn="tl" rotWithShape="0">
                    <a:schemeClr val="dk1">
                      <a:alpha val="40000"/>
                    </a:schemeClr>
                  </a:outerShdw>
                </a:effectLst>
                <a:latin typeface="Comic Sans MS" panose="030F0702030302020204" pitchFamily="66" charset="0"/>
              </a:rPr>
              <a:t>nk</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20331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Ditty</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graphicFrame>
        <p:nvGraphicFramePr>
          <p:cNvPr id="6" name="Table 5">
            <a:extLst>
              <a:ext uri="{FF2B5EF4-FFF2-40B4-BE49-F238E27FC236}">
                <a16:creationId xmlns:a16="http://schemas.microsoft.com/office/drawing/2014/main" id="{D7455C79-950A-4F7F-A556-441F48C8409A}"/>
              </a:ext>
            </a:extLst>
          </p:cNvPr>
          <p:cNvGraphicFramePr>
            <a:graphicFrameLocks noGrp="1"/>
          </p:cNvGraphicFramePr>
          <p:nvPr>
            <p:extLst>
              <p:ext uri="{D42A27DB-BD31-4B8C-83A1-F6EECF244321}">
                <p14:modId xmlns:p14="http://schemas.microsoft.com/office/powerpoint/2010/main" val="305229265"/>
              </p:ext>
            </p:extLst>
          </p:nvPr>
        </p:nvGraphicFramePr>
        <p:xfrm>
          <a:off x="838200" y="1820011"/>
          <a:ext cx="7285383" cy="2468880"/>
        </p:xfrm>
        <a:graphic>
          <a:graphicData uri="http://schemas.openxmlformats.org/drawingml/2006/table">
            <a:tbl>
              <a:tblPr firstRow="1" bandRow="1">
                <a:tableStyleId>{2D5ABB26-0587-4C30-8999-92F81FD0307C}</a:tableStyleId>
              </a:tblPr>
              <a:tblGrid>
                <a:gridCol w="1354667">
                  <a:extLst>
                    <a:ext uri="{9D8B030D-6E8A-4147-A177-3AD203B41FA5}">
                      <a16:colId xmlns:a16="http://schemas.microsoft.com/office/drawing/2014/main" val="2986746754"/>
                    </a:ext>
                  </a:extLst>
                </a:gridCol>
                <a:gridCol w="1703272">
                  <a:extLst>
                    <a:ext uri="{9D8B030D-6E8A-4147-A177-3AD203B41FA5}">
                      <a16:colId xmlns:a16="http://schemas.microsoft.com/office/drawing/2014/main" val="2255232227"/>
                    </a:ext>
                  </a:extLst>
                </a:gridCol>
                <a:gridCol w="1166191">
                  <a:extLst>
                    <a:ext uri="{9D8B030D-6E8A-4147-A177-3AD203B41FA5}">
                      <a16:colId xmlns:a16="http://schemas.microsoft.com/office/drawing/2014/main" val="1023731942"/>
                    </a:ext>
                  </a:extLst>
                </a:gridCol>
                <a:gridCol w="1338470">
                  <a:extLst>
                    <a:ext uri="{9D8B030D-6E8A-4147-A177-3AD203B41FA5}">
                      <a16:colId xmlns:a16="http://schemas.microsoft.com/office/drawing/2014/main" val="3492316887"/>
                    </a:ext>
                  </a:extLst>
                </a:gridCol>
                <a:gridCol w="1722783">
                  <a:extLst>
                    <a:ext uri="{9D8B030D-6E8A-4147-A177-3AD203B41FA5}">
                      <a16:colId xmlns:a16="http://schemas.microsoft.com/office/drawing/2014/main" val="399672364"/>
                    </a:ext>
                  </a:extLst>
                </a:gridCol>
              </a:tblGrid>
              <a:tr h="370840">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pig</a:t>
                      </a:r>
                    </a:p>
                  </a:txBody>
                  <a:tcPr/>
                </a:tc>
                <a:tc>
                  <a:txBody>
                    <a:bodyPr/>
                    <a:lstStyle/>
                    <a:p>
                      <a:pPr algn="ctr"/>
                      <a:endParaRPr lang="en-GB" sz="4800" dirty="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extLst>
                  <a:ext uri="{0D108BD9-81ED-4DB2-BD59-A6C34878D82A}">
                    <a16:rowId xmlns:a16="http://schemas.microsoft.com/office/drawing/2014/main" val="700762370"/>
                  </a:ext>
                </a:extLst>
              </a:tr>
              <a:tr h="370840">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pink</a:t>
                      </a:r>
                    </a:p>
                  </a:txBody>
                  <a:tcPr/>
                </a:tc>
                <a:tc>
                  <a:txBody>
                    <a:bodyPr/>
                    <a:lstStyle/>
                    <a:p>
                      <a:pPr algn="ctr"/>
                      <a:r>
                        <a:rPr lang="en-GB" sz="4800" dirty="0">
                          <a:latin typeface="Comic Sans MS" panose="030F0702030302020204" pitchFamily="66" charset="0"/>
                        </a:rPr>
                        <a:t>pig</a:t>
                      </a:r>
                    </a:p>
                  </a:txBody>
                  <a:tcPr/>
                </a:tc>
                <a:tc>
                  <a:txBody>
                    <a:bodyPr/>
                    <a:lstStyle/>
                    <a:p>
                      <a:pPr algn="ctr"/>
                      <a:endParaRPr lang="en-GB" sz="4800" dirty="0">
                        <a:latin typeface="Comic Sans MS" panose="030F0702030302020204" pitchFamily="66" charset="0"/>
                      </a:endParaRPr>
                    </a:p>
                  </a:txBody>
                  <a:tcPr/>
                </a:tc>
                <a:tc>
                  <a:txBody>
                    <a:bodyPr/>
                    <a:lstStyle/>
                    <a:p>
                      <a:pPr algn="ctr"/>
                      <a:endParaRPr lang="en-GB" sz="4800" dirty="0">
                        <a:latin typeface="Comic Sans MS" panose="030F0702030302020204" pitchFamily="66" charset="0"/>
                      </a:endParaRPr>
                    </a:p>
                  </a:txBody>
                  <a:tcPr/>
                </a:tc>
                <a:extLst>
                  <a:ext uri="{0D108BD9-81ED-4DB2-BD59-A6C34878D82A}">
                    <a16:rowId xmlns:a16="http://schemas.microsoft.com/office/drawing/2014/main" val="1981462751"/>
                  </a:ext>
                </a:extLst>
              </a:tr>
              <a:tr h="370840">
                <a:tc>
                  <a:txBody>
                    <a:bodyPr/>
                    <a:lstStyle/>
                    <a:p>
                      <a:pPr algn="ctr"/>
                      <a:r>
                        <a:rPr lang="en-GB" sz="4800" dirty="0">
                          <a:latin typeface="Comic Sans MS" panose="030F0702030302020204" pitchFamily="66" charset="0"/>
                        </a:rPr>
                        <a:t>it</a:t>
                      </a:r>
                    </a:p>
                  </a:txBody>
                  <a:tcPr/>
                </a:tc>
                <a:tc>
                  <a:txBody>
                    <a:bodyPr/>
                    <a:lstStyle/>
                    <a:p>
                      <a:pPr algn="ctr"/>
                      <a:r>
                        <a:rPr lang="en-GB" sz="4800" dirty="0">
                          <a:latin typeface="Comic Sans MS" panose="030F0702030302020204" pitchFamily="66" charset="0"/>
                        </a:rPr>
                        <a:t>is</a:t>
                      </a:r>
                    </a:p>
                  </a:txBody>
                  <a:tcPr/>
                </a:tc>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pink</a:t>
                      </a:r>
                    </a:p>
                  </a:txBody>
                  <a:tcPr/>
                </a:tc>
                <a:tc>
                  <a:txBody>
                    <a:bodyPr/>
                    <a:lstStyle/>
                    <a:p>
                      <a:pPr algn="ctr"/>
                      <a:r>
                        <a:rPr lang="en-GB" sz="4800" dirty="0">
                          <a:latin typeface="Comic Sans MS" panose="030F0702030302020204" pitchFamily="66" charset="0"/>
                        </a:rPr>
                        <a:t>pig</a:t>
                      </a:r>
                    </a:p>
                  </a:txBody>
                  <a:tcPr/>
                </a:tc>
                <a:extLst>
                  <a:ext uri="{0D108BD9-81ED-4DB2-BD59-A6C34878D82A}">
                    <a16:rowId xmlns:a16="http://schemas.microsoft.com/office/drawing/2014/main" val="3297435779"/>
                  </a:ext>
                </a:extLst>
              </a:tr>
            </a:tbl>
          </a:graphicData>
        </a:graphic>
      </p:graphicFrame>
      <p:sp>
        <p:nvSpPr>
          <p:cNvPr id="7" name="TextBox 6">
            <a:extLst>
              <a:ext uri="{FF2B5EF4-FFF2-40B4-BE49-F238E27FC236}">
                <a16:creationId xmlns:a16="http://schemas.microsoft.com/office/drawing/2014/main" id="{E80184FF-6028-4FB9-A167-1F1523946095}"/>
              </a:ext>
            </a:extLst>
          </p:cNvPr>
          <p:cNvSpPr txBox="1"/>
          <p:nvPr/>
        </p:nvSpPr>
        <p:spPr>
          <a:xfrm>
            <a:off x="144833" y="5319117"/>
            <a:ext cx="7196871" cy="1538883"/>
          </a:xfrm>
          <a:prstGeom prst="rect">
            <a:avLst/>
          </a:prstGeom>
          <a:noFill/>
        </p:spPr>
        <p:txBody>
          <a:bodyPr wrap="square" rtlCol="0">
            <a:spAutoFit/>
          </a:bodyPr>
          <a:lstStyle/>
          <a:p>
            <a:r>
              <a:rPr lang="en-GB" sz="2000" b="1" u="sng" dirty="0">
                <a:latin typeface="Comic Sans MS" panose="030F0702030302020204" pitchFamily="66" charset="0"/>
              </a:rPr>
              <a:t>Hold a sentence (children to keep repeating the sentence whilst writing it down):</a:t>
            </a:r>
          </a:p>
          <a:p>
            <a:endParaRPr lang="en-GB" sz="1400" dirty="0">
              <a:latin typeface="Comic Sans MS" panose="030F0702030302020204" pitchFamily="66" charset="0"/>
            </a:endParaRPr>
          </a:p>
          <a:p>
            <a:r>
              <a:rPr lang="en-GB" sz="4000" dirty="0">
                <a:latin typeface="Comic Sans MS" panose="030F0702030302020204" pitchFamily="66" charset="0"/>
              </a:rPr>
              <a:t>A pink pig in the mud.</a:t>
            </a:r>
          </a:p>
        </p:txBody>
      </p:sp>
      <p:pic>
        <p:nvPicPr>
          <p:cNvPr id="3076" name="Picture 4" descr="Free Pig Clipart Camping Clipart - Pig Clip Art Free , Transparent ...">
            <a:extLst>
              <a:ext uri="{FF2B5EF4-FFF2-40B4-BE49-F238E27FC236}">
                <a16:creationId xmlns:a16="http://schemas.microsoft.com/office/drawing/2014/main" id="{DD20D99E-A9A1-45D3-B2B4-36EE44FF23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4" t="2319" r="6396" b="11111"/>
          <a:stretch/>
        </p:blipFill>
        <p:spPr bwMode="auto">
          <a:xfrm>
            <a:off x="8627165" y="3334309"/>
            <a:ext cx="3170584" cy="327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3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anda's Surprise: Amazon.co.uk: Eileen Browne: Books">
            <a:extLst>
              <a:ext uri="{FF2B5EF4-FFF2-40B4-BE49-F238E27FC236}">
                <a16:creationId xmlns:a16="http://schemas.microsoft.com/office/drawing/2014/main" id="{81D49516-2565-426B-B311-C415D6D81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88" y="3764675"/>
            <a:ext cx="3652655" cy="2986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Literacy</a:t>
            </a:r>
          </a:p>
        </p:txBody>
      </p:sp>
      <p:sp>
        <p:nvSpPr>
          <p:cNvPr id="3" name="Subtitle 2">
            <a:extLst>
              <a:ext uri="{FF2B5EF4-FFF2-40B4-BE49-F238E27FC236}">
                <a16:creationId xmlns:a16="http://schemas.microsoft.com/office/drawing/2014/main" id="{57B25D18-9D0F-480E-BE56-0B90B4727D61}"/>
              </a:ext>
            </a:extLst>
          </p:cNvPr>
          <p:cNvSpPr>
            <a:spLocks noGrp="1"/>
          </p:cNvSpPr>
          <p:nvPr>
            <p:ph type="subTitle" idx="1"/>
          </p:nvPr>
        </p:nvSpPr>
        <p:spPr/>
        <p:txBody>
          <a:bodyPr>
            <a:normAutofit/>
          </a:bodyPr>
          <a:lstStyle/>
          <a:p>
            <a:r>
              <a:rPr lang="en-GB" sz="4400" dirty="0">
                <a:latin typeface="Comic Sans MS" panose="030F0702030302020204" pitchFamily="66" charset="0"/>
              </a:rPr>
              <a:t>Session 1-</a:t>
            </a:r>
          </a:p>
          <a:p>
            <a:r>
              <a:rPr lang="en-GB" sz="4400" dirty="0">
                <a:latin typeface="Comic Sans MS" panose="030F0702030302020204" pitchFamily="66" charset="0"/>
              </a:rPr>
              <a:t>Comprehension</a:t>
            </a:r>
          </a:p>
        </p:txBody>
      </p:sp>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322" y="97477"/>
            <a:ext cx="3935116" cy="3005445"/>
          </a:xfrm>
          <a:prstGeom prst="rect">
            <a:avLst/>
          </a:prstGeom>
        </p:spPr>
      </p:pic>
    </p:spTree>
    <p:extLst>
      <p:ext uri="{BB962C8B-B14F-4D97-AF65-F5344CB8AC3E}">
        <p14:creationId xmlns:p14="http://schemas.microsoft.com/office/powerpoint/2010/main" val="142562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r>
              <a:rPr lang="en-GB" dirty="0">
                <a:latin typeface="Comic Sans MS" panose="030F0702030302020204" pitchFamily="66" charset="0"/>
              </a:rPr>
              <a:t>Literacy- Message for Parents</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105572" y="1690687"/>
            <a:ext cx="11980856" cy="2900675"/>
          </a:xfrm>
        </p:spPr>
        <p:txBody>
          <a:bodyPr>
            <a:normAutofit fontScale="85000" lnSpcReduction="20000"/>
          </a:bodyPr>
          <a:lstStyle/>
          <a:p>
            <a:pPr>
              <a:lnSpc>
                <a:spcPct val="110000"/>
              </a:lnSpc>
            </a:pPr>
            <a:r>
              <a:rPr lang="en-GB" sz="2000" dirty="0">
                <a:latin typeface="Comic Sans MS" panose="030F0702030302020204" pitchFamily="66" charset="0"/>
              </a:rPr>
              <a:t>The aim of these sessions is to build the children’s confidence and independence in writing, however they will cover other skills too. </a:t>
            </a:r>
          </a:p>
          <a:p>
            <a:pPr>
              <a:lnSpc>
                <a:spcPct val="110000"/>
              </a:lnSpc>
            </a:pPr>
            <a:endParaRPr lang="en-GB" sz="2000" dirty="0">
              <a:latin typeface="Comic Sans MS" panose="030F0702030302020204" pitchFamily="66" charset="0"/>
            </a:endParaRPr>
          </a:p>
          <a:p>
            <a:pPr>
              <a:lnSpc>
                <a:spcPct val="110000"/>
              </a:lnSpc>
            </a:pPr>
            <a:r>
              <a:rPr lang="en-GB" sz="2000" dirty="0">
                <a:effectLst/>
                <a:latin typeface="Comic Sans MS" panose="030F0702030302020204" pitchFamily="66" charset="0"/>
              </a:rPr>
              <a:t>In writing children will use their phonic knowledge to write words in ways which match their spoken sounds. They will also try and write some irregular common words (High Frequency Words). They write simple sentences which can be read by themselves and others. Some words are spelt correctly and others are phonetically plausible.</a:t>
            </a:r>
          </a:p>
          <a:p>
            <a:pPr>
              <a:lnSpc>
                <a:spcPct val="110000"/>
              </a:lnSpc>
            </a:pPr>
            <a:endParaRPr lang="en-GB" sz="2000" dirty="0">
              <a:latin typeface="Comic Sans MS" panose="030F0702030302020204" pitchFamily="66" charset="0"/>
            </a:endParaRPr>
          </a:p>
          <a:p>
            <a:pPr>
              <a:lnSpc>
                <a:spcPct val="110000"/>
              </a:lnSpc>
            </a:pPr>
            <a:r>
              <a:rPr lang="en-GB" sz="2000" dirty="0">
                <a:latin typeface="Comic Sans MS" panose="030F0702030302020204" pitchFamily="66" charset="0"/>
              </a:rPr>
              <a:t>Below are the Early Learning Goals for Communication and Language. These are important as children will be able to listen, think about and respond to what is asked.</a:t>
            </a:r>
          </a:p>
          <a:p>
            <a:pPr>
              <a:lnSpc>
                <a:spcPct val="110000"/>
              </a:lnSpc>
            </a:pPr>
            <a:endParaRPr lang="en-GB" sz="2000" dirty="0">
              <a:latin typeface="Comic Sans MS" panose="030F0702030302020204" pitchFamily="66" charset="0"/>
            </a:endParaRPr>
          </a:p>
        </p:txBody>
      </p:sp>
      <p:graphicFrame>
        <p:nvGraphicFramePr>
          <p:cNvPr id="6" name="Table 5">
            <a:extLst>
              <a:ext uri="{FF2B5EF4-FFF2-40B4-BE49-F238E27FC236}">
                <a16:creationId xmlns:a16="http://schemas.microsoft.com/office/drawing/2014/main" id="{CA5CC73B-D896-473B-8F46-3BA97410F3C7}"/>
              </a:ext>
            </a:extLst>
          </p:cNvPr>
          <p:cNvGraphicFramePr>
            <a:graphicFrameLocks noGrp="1"/>
          </p:cNvGraphicFramePr>
          <p:nvPr>
            <p:extLst>
              <p:ext uri="{D42A27DB-BD31-4B8C-83A1-F6EECF244321}">
                <p14:modId xmlns:p14="http://schemas.microsoft.com/office/powerpoint/2010/main" val="3377558418"/>
              </p:ext>
            </p:extLst>
          </p:nvPr>
        </p:nvGraphicFramePr>
        <p:xfrm>
          <a:off x="237323" y="4657402"/>
          <a:ext cx="11702115" cy="2103120"/>
        </p:xfrm>
        <a:graphic>
          <a:graphicData uri="http://schemas.openxmlformats.org/drawingml/2006/table">
            <a:tbl>
              <a:tblPr firstRow="1" bandRow="1">
                <a:tableStyleId>{5940675A-B579-460E-94D1-54222C63F5DA}</a:tableStyleId>
              </a:tblPr>
              <a:tblGrid>
                <a:gridCol w="3900705">
                  <a:extLst>
                    <a:ext uri="{9D8B030D-6E8A-4147-A177-3AD203B41FA5}">
                      <a16:colId xmlns:a16="http://schemas.microsoft.com/office/drawing/2014/main" val="2316192696"/>
                    </a:ext>
                  </a:extLst>
                </a:gridCol>
                <a:gridCol w="3900705">
                  <a:extLst>
                    <a:ext uri="{9D8B030D-6E8A-4147-A177-3AD203B41FA5}">
                      <a16:colId xmlns:a16="http://schemas.microsoft.com/office/drawing/2014/main" val="1779174286"/>
                    </a:ext>
                  </a:extLst>
                </a:gridCol>
                <a:gridCol w="3900705">
                  <a:extLst>
                    <a:ext uri="{9D8B030D-6E8A-4147-A177-3AD203B41FA5}">
                      <a16:colId xmlns:a16="http://schemas.microsoft.com/office/drawing/2014/main" val="1818322692"/>
                    </a:ext>
                  </a:extLst>
                </a:gridCol>
              </a:tblGrid>
              <a:tr h="258934">
                <a:tc>
                  <a:txBody>
                    <a:bodyPr/>
                    <a:lstStyle/>
                    <a:p>
                      <a:pPr algn="ctr"/>
                      <a:r>
                        <a:rPr lang="en-GB" sz="1400" b="1" dirty="0">
                          <a:solidFill>
                            <a:srgbClr val="FF0000"/>
                          </a:solidFill>
                          <a:latin typeface="Comic Sans MS" panose="030F0702030302020204" pitchFamily="66" charset="0"/>
                        </a:rPr>
                        <a:t>Listening &amp; Attention</a:t>
                      </a:r>
                    </a:p>
                  </a:txBody>
                  <a:tcPr>
                    <a:solidFill>
                      <a:schemeClr val="bg1"/>
                    </a:solidFill>
                  </a:tcPr>
                </a:tc>
                <a:tc>
                  <a:txBody>
                    <a:bodyPr/>
                    <a:lstStyle/>
                    <a:p>
                      <a:pPr algn="ctr"/>
                      <a:r>
                        <a:rPr lang="en-GB" sz="1400" b="1" dirty="0">
                          <a:solidFill>
                            <a:srgbClr val="FF0000"/>
                          </a:solidFill>
                          <a:latin typeface="Comic Sans MS" panose="030F0702030302020204" pitchFamily="66" charset="0"/>
                        </a:rPr>
                        <a:t>Understanding</a:t>
                      </a:r>
                    </a:p>
                  </a:txBody>
                  <a:tcPr>
                    <a:solidFill>
                      <a:schemeClr val="bg1"/>
                    </a:solidFill>
                  </a:tcPr>
                </a:tc>
                <a:tc>
                  <a:txBody>
                    <a:bodyPr/>
                    <a:lstStyle/>
                    <a:p>
                      <a:pPr algn="ctr"/>
                      <a:r>
                        <a:rPr lang="en-GB" sz="1400" b="1" dirty="0">
                          <a:solidFill>
                            <a:srgbClr val="FF0000"/>
                          </a:solidFill>
                          <a:latin typeface="Comic Sans MS" panose="030F0702030302020204" pitchFamily="66" charset="0"/>
                        </a:rPr>
                        <a:t>Speaking</a:t>
                      </a:r>
                    </a:p>
                  </a:txBody>
                  <a:tcPr>
                    <a:solidFill>
                      <a:schemeClr val="bg1"/>
                    </a:solidFill>
                  </a:tcPr>
                </a:tc>
                <a:extLst>
                  <a:ext uri="{0D108BD9-81ED-4DB2-BD59-A6C34878D82A}">
                    <a16:rowId xmlns:a16="http://schemas.microsoft.com/office/drawing/2014/main" val="4279227096"/>
                  </a:ext>
                </a:extLst>
              </a:tr>
              <a:tr h="370840">
                <a:tc>
                  <a:txBody>
                    <a:bodyPr/>
                    <a:lstStyle/>
                    <a:p>
                      <a:r>
                        <a:rPr lang="en-GB" sz="1400" dirty="0">
                          <a:latin typeface="Comic Sans MS" panose="030F0702030302020204" pitchFamily="66" charset="0"/>
                        </a:rPr>
                        <a:t>Children listen attentively in a range of situations. They listen to stories, accurately anticipating key events and respond to what they hear with relevant comments, questions or actions. They give their attention to what others say and respond appropriately, while engaged in another activity.</a:t>
                      </a:r>
                    </a:p>
                  </a:txBody>
                  <a:tcPr>
                    <a:solidFill>
                      <a:schemeClr val="bg1"/>
                    </a:solidFill>
                  </a:tcPr>
                </a:tc>
                <a:tc>
                  <a:txBody>
                    <a:bodyPr/>
                    <a:lstStyle/>
                    <a:p>
                      <a:r>
                        <a:rPr lang="en-GB" sz="1400" dirty="0">
                          <a:latin typeface="Comic Sans MS" panose="030F0702030302020204" pitchFamily="66" charset="0"/>
                        </a:rPr>
                        <a:t>Children follow instructions involving several ideas or actions. They answer ‘how’ and ‘why’ questions about their experiences and in response to stories or events.</a:t>
                      </a:r>
                    </a:p>
                  </a:txBody>
                  <a:tcPr>
                    <a:solidFill>
                      <a:schemeClr val="bg1"/>
                    </a:solidFill>
                  </a:tcPr>
                </a:tc>
                <a:tc>
                  <a:txBody>
                    <a:bodyPr/>
                    <a:lstStyle/>
                    <a:p>
                      <a:r>
                        <a:rPr lang="en-GB" sz="1400" dirty="0">
                          <a:latin typeface="Comic Sans MS" panose="030F0702030302020204" pitchFamily="66" charset="0"/>
                        </a:rPr>
                        <a:t>Children express themselves effectively, showing awareness of listeners’ needs. They use past, present and future forms accurately when talking about events that have happened or are to happen in the future. They develop their own narratives and explanations by connecting ideas or events.</a:t>
                      </a:r>
                    </a:p>
                  </a:txBody>
                  <a:tcPr>
                    <a:solidFill>
                      <a:schemeClr val="bg1"/>
                    </a:solidFill>
                  </a:tcPr>
                </a:tc>
                <a:extLst>
                  <a:ext uri="{0D108BD9-81ED-4DB2-BD59-A6C34878D82A}">
                    <a16:rowId xmlns:a16="http://schemas.microsoft.com/office/drawing/2014/main" val="309572223"/>
                  </a:ext>
                </a:extLst>
              </a:tr>
            </a:tbl>
          </a:graphicData>
        </a:graphic>
      </p:graphicFrame>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spTree>
    <p:extLst>
      <p:ext uri="{BB962C8B-B14F-4D97-AF65-F5344CB8AC3E}">
        <p14:creationId xmlns:p14="http://schemas.microsoft.com/office/powerpoint/2010/main" val="391495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713</Words>
  <Application>Microsoft Office PowerPoint</Application>
  <PresentationFormat>Widescreen</PresentationFormat>
  <Paragraphs>90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EYFS Literacy</vt:lpstr>
      <vt:lpstr>Phonics</vt:lpstr>
      <vt:lpstr>Phonics- Message for Parents</vt:lpstr>
      <vt:lpstr>Phonics- Speedy Sounds</vt:lpstr>
      <vt:lpstr>Phonics- Fred Talk</vt:lpstr>
      <vt:lpstr>Phonics- Fred Talk</vt:lpstr>
      <vt:lpstr>Phonics- Ditty</vt:lpstr>
      <vt:lpstr>Literacy</vt:lpstr>
      <vt:lpstr>Literacy- Message for Parents</vt:lpstr>
      <vt:lpstr>Literacy- Session 1</vt:lpstr>
      <vt:lpstr>Literacy- Session 1</vt:lpstr>
      <vt:lpstr>Now complete the accompanying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EYFS Literacy</dc:title>
  <dc:creator>Darren Gravell</dc:creator>
  <cp:lastModifiedBy>Darren Gravell</cp:lastModifiedBy>
  <cp:revision>52</cp:revision>
  <dcterms:created xsi:type="dcterms:W3CDTF">2020-04-08T09:31:46Z</dcterms:created>
  <dcterms:modified xsi:type="dcterms:W3CDTF">2020-04-23T11:36:19Z</dcterms:modified>
</cp:coreProperties>
</file>