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75" r:id="rId3"/>
    <p:sldId id="257" r:id="rId4"/>
    <p:sldId id="265" r:id="rId5"/>
    <p:sldId id="276" r:id="rId6"/>
    <p:sldId id="272" r:id="rId7"/>
    <p:sldId id="277" r:id="rId8"/>
    <p:sldId id="27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97D80-CA50-46E5-8555-45879C189A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17C138-8C60-493A-8AC3-15094436D7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4C66AA-36B5-469C-98BF-EE653A87A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F97AC-9CBD-420F-8BBD-47428E39A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335B76-E106-4120-BBE0-D305B708B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062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4D9A1-B48F-4313-A12F-56389A24C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13CB67-FF75-4680-844A-F4F6962D84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1372F9-D85E-450C-A70E-DD84633E6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231BB7-EAFD-4E7B-B408-322153AA1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7EE00-6956-427E-A582-5CB8DB40A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2182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D7EAC6-31C7-4A4A-8F78-DB1600B8B8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C2BF28-8940-4D99-AF3E-EC5E794D3D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E9B7B-E3AB-471D-AA07-BC7CD718F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AD25B-D7C0-4EEA-BA3B-212ABD387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6E4266-A4B9-43F1-A90D-8663694CE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846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CE969-E513-47EA-A51D-956E55BD6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17537-E7AE-40A7-9571-B20A1AF03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43C845-4528-4D59-97CA-162849683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368D5-A2F4-415D-9CDC-B12FA9283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18DAE-6713-4DC1-B446-7069B100B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18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1C054-0F67-4E05-B505-669773769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7A5CB9-2F6D-4C32-A92F-8B3AD8CF09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E344C-0F5A-46C1-AF50-F813842BC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9D4204-6286-4530-B62F-0B10D5011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38AA54-0463-4D95-B667-A6BCA3FF9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690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D190A-F14C-45DE-8C04-0E1E71BC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437BC-EB83-4CCA-8977-4337B4D35C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09502-A7BA-45E6-A3D8-D4F52CEFDE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C2184C-C9DF-4EE3-9BB5-D15075B24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BE9A65-A4CD-425C-AA00-7055EB591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68225-42CE-482C-A441-E2C68EACA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546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0279B-7B66-48FD-B175-D2BE4C657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EC4360-94E6-417E-A049-E1E82B500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C8C442-0579-4F68-8BAF-1F269918CF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05941C-DAD9-4B1F-9BBA-90CF735972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9D94FB-5350-4C56-ABED-0236789547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331DA1-C0EA-4151-B23E-A1B580E78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7A44F1-910C-47DF-887E-92238A1B6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F54C1D-F73C-4C41-AB79-405170CA8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122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7EAA8-CCC8-49CC-99F6-895F48416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27D873-C066-4AE3-89CB-8D36B16C9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A6C519-4C05-4D7B-B366-EA596108A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1EEE03-8F2D-41D9-A3EB-8A0014F7F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47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F03010-0594-44E3-B345-06411CF19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EC0A25-B4E0-4E7E-A511-78F554672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9CECE7-E5F0-427D-98A7-999EF3994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570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3391B-F951-4115-B595-83274FEC4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D6EDA-CECD-4798-BA99-0F4EDA376B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154653-2B44-41F3-B40F-71DF960A6B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AE31FF-BB57-44C8-A70C-0F80C6727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D053C3-9A6A-4625-8547-38ED1357C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A8238-1DA0-43AF-802C-96D9A47D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407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9E2ED-1D56-43FF-A736-3645EC284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FAFCD0-E700-4E2C-A176-4C54B12BB0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0798EE-1018-4081-AD85-FF0D49E55F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21CD0F-7B3C-4272-AD73-06DCC2831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5A345F-B1F9-4347-8836-03FC620B4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838C6A-A4F4-455F-9268-A83DBD2E0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209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8F4901-4CB4-433A-A35C-5675BC1C8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4A9C0D-6810-464E-81EC-E5A0D6E834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0CF23-96B0-484A-81B8-8342A0311D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4A323-CA67-45ED-AB4D-D9D529C34D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03B9B-8BBD-4A48-AF0E-68915CEA5E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690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16.svg"/><Relationship Id="rId18" Type="http://schemas.openxmlformats.org/officeDocument/2006/relationships/image" Target="../media/image19.png"/><Relationship Id="rId3" Type="http://schemas.openxmlformats.org/officeDocument/2006/relationships/image" Target="../media/image10.svg"/><Relationship Id="rId7" Type="http://schemas.openxmlformats.org/officeDocument/2006/relationships/image" Target="../media/image6.svg"/><Relationship Id="rId12" Type="http://schemas.openxmlformats.org/officeDocument/2006/relationships/image" Target="../media/image15.png"/><Relationship Id="rId17" Type="http://schemas.openxmlformats.org/officeDocument/2006/relationships/image" Target="../media/image2.svg"/><Relationship Id="rId2" Type="http://schemas.openxmlformats.org/officeDocument/2006/relationships/image" Target="../media/image9.png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4.svg"/><Relationship Id="rId5" Type="http://schemas.openxmlformats.org/officeDocument/2006/relationships/image" Target="../media/image12.svg"/><Relationship Id="rId15" Type="http://schemas.openxmlformats.org/officeDocument/2006/relationships/image" Target="../media/image18.svg"/><Relationship Id="rId10" Type="http://schemas.openxmlformats.org/officeDocument/2006/relationships/image" Target="../media/image13.png"/><Relationship Id="rId19" Type="http://schemas.openxmlformats.org/officeDocument/2006/relationships/image" Target="../media/image20.svg"/><Relationship Id="rId4" Type="http://schemas.openxmlformats.org/officeDocument/2006/relationships/image" Target="../media/image11.png"/><Relationship Id="rId9" Type="http://schemas.openxmlformats.org/officeDocument/2006/relationships/image" Target="../media/image4.svg"/><Relationship Id="rId1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svg"/><Relationship Id="rId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g"/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7.jpg"/><Relationship Id="rId4" Type="http://schemas.openxmlformats.org/officeDocument/2006/relationships/image" Target="../media/image2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>
                <a:latin typeface="Comic Sans MS" panose="030F0702030302020204" pitchFamily="66" charset="0"/>
              </a:rPr>
              <a:t>EYFS </a:t>
            </a:r>
            <a:r>
              <a:rPr lang="en-GB" dirty="0">
                <a:latin typeface="Comic Sans MS" panose="030F0702030302020204" pitchFamily="66" charset="0"/>
              </a:rPr>
              <a:t>Maths</a:t>
            </a:r>
            <a:endParaRPr lang="en-GB" sz="6000" dirty="0">
              <a:latin typeface="Comic Sans MS" panose="030F0702030302020204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GB" sz="4800" dirty="0">
                <a:latin typeface="Comic Sans MS" panose="030F0702030302020204" pitchFamily="66" charset="0"/>
              </a:rPr>
              <a:t>Session 2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55E836D2-4A8F-4F4D-B55F-93BAABE3DF28}"/>
              </a:ext>
            </a:extLst>
          </p:cNvPr>
          <p:cNvGrpSpPr/>
          <p:nvPr/>
        </p:nvGrpSpPr>
        <p:grpSpPr>
          <a:xfrm>
            <a:off x="-148272" y="-430703"/>
            <a:ext cx="2460771" cy="2460771"/>
            <a:chOff x="-148272" y="-430703"/>
            <a:chExt cx="2460771" cy="2460771"/>
          </a:xfrm>
        </p:grpSpPr>
        <p:pic>
          <p:nvPicPr>
            <p:cNvPr id="9" name="Graphic 8" descr="Butterfly">
              <a:extLst>
                <a:ext uri="{FF2B5EF4-FFF2-40B4-BE49-F238E27FC236}">
                  <a16:creationId xmlns:a16="http://schemas.microsoft.com/office/drawing/2014/main" id="{1CE1A88E-5E07-4119-89C8-E0C639869B2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-148272" y="-430703"/>
              <a:ext cx="2460771" cy="2460771"/>
            </a:xfrm>
            <a:prstGeom prst="rect">
              <a:avLst/>
            </a:prstGeom>
          </p:spPr>
        </p:pic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2BF99BCC-7683-4F2B-96F0-AECAE6D11A7B}"/>
                </a:ext>
              </a:extLst>
            </p:cNvPr>
            <p:cNvSpPr/>
            <p:nvPr/>
          </p:nvSpPr>
          <p:spPr>
            <a:xfrm>
              <a:off x="307649" y="367469"/>
              <a:ext cx="145278" cy="1538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792AE24B-367F-49A0-8FA4-1BEDD72B4436}"/>
                </a:ext>
              </a:extLst>
            </p:cNvPr>
            <p:cNvSpPr/>
            <p:nvPr/>
          </p:nvSpPr>
          <p:spPr>
            <a:xfrm>
              <a:off x="460049" y="519869"/>
              <a:ext cx="145278" cy="1538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88ED3582-BCD4-4EC8-BF12-BEC8A651C7F2}"/>
                </a:ext>
              </a:extLst>
            </p:cNvPr>
            <p:cNvSpPr/>
            <p:nvPr/>
          </p:nvSpPr>
          <p:spPr>
            <a:xfrm>
              <a:off x="1766131" y="321004"/>
              <a:ext cx="145278" cy="1538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66B9B90-B19C-40AD-A353-20642A44BD1D}"/>
                </a:ext>
              </a:extLst>
            </p:cNvPr>
            <p:cNvSpPr/>
            <p:nvPr/>
          </p:nvSpPr>
          <p:spPr>
            <a:xfrm>
              <a:off x="1620853" y="500151"/>
              <a:ext cx="145278" cy="1538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1C28789-93EF-422F-A131-D804A50FDE30}"/>
              </a:ext>
            </a:extLst>
          </p:cNvPr>
          <p:cNvGrpSpPr/>
          <p:nvPr/>
        </p:nvGrpSpPr>
        <p:grpSpPr>
          <a:xfrm>
            <a:off x="-148272" y="4897108"/>
            <a:ext cx="2460771" cy="2460771"/>
            <a:chOff x="-148272" y="4897108"/>
            <a:chExt cx="2460771" cy="2460771"/>
          </a:xfrm>
        </p:grpSpPr>
        <p:pic>
          <p:nvPicPr>
            <p:cNvPr id="17" name="Graphic 16" descr="Butterfly">
              <a:extLst>
                <a:ext uri="{FF2B5EF4-FFF2-40B4-BE49-F238E27FC236}">
                  <a16:creationId xmlns:a16="http://schemas.microsoft.com/office/drawing/2014/main" id="{8FF56F13-75AD-45B0-8675-7B9A7AB3527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-148272" y="4897108"/>
              <a:ext cx="2460771" cy="2460771"/>
            </a:xfrm>
            <a:prstGeom prst="rect">
              <a:avLst/>
            </a:prstGeom>
          </p:spPr>
        </p:pic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80227C7B-77F4-47F6-8283-A499D6F1ABEC}"/>
                </a:ext>
              </a:extLst>
            </p:cNvPr>
            <p:cNvSpPr/>
            <p:nvPr/>
          </p:nvSpPr>
          <p:spPr>
            <a:xfrm>
              <a:off x="387410" y="5796896"/>
              <a:ext cx="145278" cy="1538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E98203CB-4BEE-4979-89D9-868954D33926}"/>
                </a:ext>
              </a:extLst>
            </p:cNvPr>
            <p:cNvSpPr/>
            <p:nvPr/>
          </p:nvSpPr>
          <p:spPr>
            <a:xfrm>
              <a:off x="1548214" y="5796896"/>
              <a:ext cx="145278" cy="153824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831C6F2E-7641-48EC-BB91-DB310696ECA5}"/>
              </a:ext>
            </a:extLst>
          </p:cNvPr>
          <p:cNvGrpSpPr/>
          <p:nvPr/>
        </p:nvGrpSpPr>
        <p:grpSpPr>
          <a:xfrm>
            <a:off x="9879501" y="-430704"/>
            <a:ext cx="2460771" cy="2460771"/>
            <a:chOff x="9879501" y="-430704"/>
            <a:chExt cx="2460771" cy="2460771"/>
          </a:xfrm>
        </p:grpSpPr>
        <p:pic>
          <p:nvPicPr>
            <p:cNvPr id="21" name="Graphic 20" descr="Butterfly">
              <a:extLst>
                <a:ext uri="{FF2B5EF4-FFF2-40B4-BE49-F238E27FC236}">
                  <a16:creationId xmlns:a16="http://schemas.microsoft.com/office/drawing/2014/main" id="{378484A8-5AC1-417F-A81C-9DED900EF1D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9879501" y="-430704"/>
              <a:ext cx="2460771" cy="2460771"/>
            </a:xfrm>
            <a:prstGeom prst="rect">
              <a:avLst/>
            </a:prstGeom>
          </p:spPr>
        </p:pic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21BDA63-C790-4481-865D-D423CA0D530A}"/>
                </a:ext>
              </a:extLst>
            </p:cNvPr>
            <p:cNvGrpSpPr/>
            <p:nvPr/>
          </p:nvGrpSpPr>
          <p:grpSpPr>
            <a:xfrm>
              <a:off x="10353230" y="290557"/>
              <a:ext cx="1603760" cy="460048"/>
              <a:chOff x="10353230" y="290557"/>
              <a:chExt cx="1603760" cy="460048"/>
            </a:xfrm>
          </p:grpSpPr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0068058D-BB74-4376-A10E-FA23293DE4C0}"/>
                  </a:ext>
                </a:extLst>
              </p:cNvPr>
              <p:cNvSpPr/>
              <p:nvPr/>
            </p:nvSpPr>
            <p:spPr>
              <a:xfrm>
                <a:off x="10353230" y="346327"/>
                <a:ext cx="145278" cy="153824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BA18B07B-85D6-421E-A51D-286FBA37A98A}"/>
                  </a:ext>
                </a:extLst>
              </p:cNvPr>
              <p:cNvSpPr/>
              <p:nvPr/>
            </p:nvSpPr>
            <p:spPr>
              <a:xfrm>
                <a:off x="10729245" y="474828"/>
                <a:ext cx="145278" cy="153824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6A7AE10D-28D4-4C66-8449-2B473B62C95F}"/>
                  </a:ext>
                </a:extLst>
              </p:cNvPr>
              <p:cNvSpPr/>
              <p:nvPr/>
            </p:nvSpPr>
            <p:spPr>
              <a:xfrm>
                <a:off x="10451507" y="596781"/>
                <a:ext cx="145278" cy="153824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1FF2B205-17E4-4203-B5CB-AD06BFB3FE1F}"/>
                  </a:ext>
                </a:extLst>
              </p:cNvPr>
              <p:cNvSpPr/>
              <p:nvPr/>
            </p:nvSpPr>
            <p:spPr>
              <a:xfrm>
                <a:off x="11811712" y="290557"/>
                <a:ext cx="145278" cy="153824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D71CED7A-D01C-435A-BBA1-EB62800005A9}"/>
                  </a:ext>
                </a:extLst>
              </p:cNvPr>
              <p:cNvSpPr/>
              <p:nvPr/>
            </p:nvSpPr>
            <p:spPr>
              <a:xfrm>
                <a:off x="11651065" y="593044"/>
                <a:ext cx="145278" cy="153824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DE1747D3-13B3-4A54-B140-AE658CFE2ED4}"/>
                  </a:ext>
                </a:extLst>
              </p:cNvPr>
              <p:cNvSpPr/>
              <p:nvPr/>
            </p:nvSpPr>
            <p:spPr>
              <a:xfrm>
                <a:off x="11373890" y="500151"/>
                <a:ext cx="145278" cy="153824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7E9BEF26-5AC5-496E-B101-1C1D318FD6AF}"/>
              </a:ext>
            </a:extLst>
          </p:cNvPr>
          <p:cNvGrpSpPr/>
          <p:nvPr/>
        </p:nvGrpSpPr>
        <p:grpSpPr>
          <a:xfrm>
            <a:off x="9879500" y="4897108"/>
            <a:ext cx="2460771" cy="2460771"/>
            <a:chOff x="9879500" y="4897108"/>
            <a:chExt cx="2460771" cy="2460771"/>
          </a:xfrm>
        </p:grpSpPr>
        <p:pic>
          <p:nvPicPr>
            <p:cNvPr id="32" name="Graphic 31" descr="Butterfly">
              <a:extLst>
                <a:ext uri="{FF2B5EF4-FFF2-40B4-BE49-F238E27FC236}">
                  <a16:creationId xmlns:a16="http://schemas.microsoft.com/office/drawing/2014/main" id="{16F7AB98-B54A-4514-BFF7-C5CF328B94D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9879500" y="4897108"/>
              <a:ext cx="2460771" cy="2460771"/>
            </a:xfrm>
            <a:prstGeom prst="rect">
              <a:avLst/>
            </a:prstGeom>
          </p:spPr>
        </p:pic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3B216F6B-0428-4C56-9A3D-C71D1284B3C9}"/>
                </a:ext>
              </a:extLst>
            </p:cNvPr>
            <p:cNvSpPr/>
            <p:nvPr/>
          </p:nvSpPr>
          <p:spPr>
            <a:xfrm>
              <a:off x="10280591" y="5680103"/>
              <a:ext cx="145278" cy="153824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9B7F745B-5AE3-4C14-A629-B14959110F8C}"/>
                </a:ext>
              </a:extLst>
            </p:cNvPr>
            <p:cNvSpPr/>
            <p:nvPr/>
          </p:nvSpPr>
          <p:spPr>
            <a:xfrm>
              <a:off x="10669424" y="5796896"/>
              <a:ext cx="145278" cy="153824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0EE67282-51C1-4701-9E9F-5DBE44570076}"/>
                </a:ext>
              </a:extLst>
            </p:cNvPr>
            <p:cNvSpPr/>
            <p:nvPr/>
          </p:nvSpPr>
          <p:spPr>
            <a:xfrm>
              <a:off x="10425869" y="6050581"/>
              <a:ext cx="145278" cy="153824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7498CB8F-BAC3-4298-AE75-C788BFE55EE4}"/>
                </a:ext>
              </a:extLst>
            </p:cNvPr>
            <p:cNvSpPr/>
            <p:nvPr/>
          </p:nvSpPr>
          <p:spPr>
            <a:xfrm>
              <a:off x="10425869" y="5851098"/>
              <a:ext cx="145278" cy="153824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6483E02B-A36E-429B-A5BD-B734CD4AC77A}"/>
                </a:ext>
              </a:extLst>
            </p:cNvPr>
            <p:cNvSpPr/>
            <p:nvPr/>
          </p:nvSpPr>
          <p:spPr>
            <a:xfrm flipV="1">
              <a:off x="11324602" y="5833927"/>
              <a:ext cx="145278" cy="153824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C73FA267-8248-40C5-ABFC-B8F6BC425125}"/>
                </a:ext>
              </a:extLst>
            </p:cNvPr>
            <p:cNvSpPr/>
            <p:nvPr/>
          </p:nvSpPr>
          <p:spPr>
            <a:xfrm flipV="1">
              <a:off x="11796343" y="5603191"/>
              <a:ext cx="145278" cy="153824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9E50A89D-2BBF-45C7-9BC0-04988FEA7467}"/>
                </a:ext>
              </a:extLst>
            </p:cNvPr>
            <p:cNvSpPr/>
            <p:nvPr/>
          </p:nvSpPr>
          <p:spPr>
            <a:xfrm flipV="1">
              <a:off x="11650502" y="5973669"/>
              <a:ext cx="145278" cy="153824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7B59CCA0-5936-4605-B970-D674487DD05A}"/>
                </a:ext>
              </a:extLst>
            </p:cNvPr>
            <p:cNvSpPr/>
            <p:nvPr/>
          </p:nvSpPr>
          <p:spPr>
            <a:xfrm flipV="1">
              <a:off x="11572464" y="5757015"/>
              <a:ext cx="145278" cy="153824"/>
            </a:xfrm>
            <a:prstGeom prst="ellipse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u="sng" dirty="0">
                <a:latin typeface="Comic Sans MS" panose="030F0702030302020204" pitchFamily="66" charset="0"/>
              </a:rPr>
              <a:t>Message to parents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E16F18-072A-4A3E-9516-68C7DBC6E6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971662"/>
          </a:xfrm>
        </p:spPr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This week the children will be learning about </a:t>
            </a:r>
            <a:r>
              <a:rPr lang="en-GB" b="1" u="sng" dirty="0">
                <a:solidFill>
                  <a:srgbClr val="FF0000"/>
                </a:solidFill>
                <a:highlight>
                  <a:srgbClr val="FFFF00"/>
                </a:highlight>
                <a:latin typeface="Comic Sans MS" panose="030F0702030302020204" pitchFamily="66" charset="0"/>
              </a:rPr>
              <a:t>halving</a:t>
            </a:r>
            <a:r>
              <a:rPr lang="en-GB" dirty="0">
                <a:latin typeface="Comic Sans MS" panose="030F0702030302020204" pitchFamily="66" charset="0"/>
              </a:rPr>
              <a:t>. The activities provided are to be used alongside practical examples. 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Reinforce the language as this will help your child to learn the concepts.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3DF240-6FCE-41EE-B58B-A446CA39D54A}"/>
              </a:ext>
            </a:extLst>
          </p:cNvPr>
          <p:cNvSpPr txBox="1"/>
          <p:nvPr/>
        </p:nvSpPr>
        <p:spPr>
          <a:xfrm>
            <a:off x="838200" y="5199113"/>
            <a:ext cx="1337226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omic Sans MS" panose="030F0702030302020204" pitchFamily="66" charset="0"/>
              </a:rPr>
              <a:t>half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B0A287E-0A8B-4950-BF75-778244B3C80E}"/>
              </a:ext>
            </a:extLst>
          </p:cNvPr>
          <p:cNvSpPr txBox="1"/>
          <p:nvPr/>
        </p:nvSpPr>
        <p:spPr>
          <a:xfrm>
            <a:off x="3587252" y="4381788"/>
            <a:ext cx="5618846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omic Sans MS" panose="030F0702030302020204" pitchFamily="66" charset="0"/>
              </a:rPr>
              <a:t>Half of ___ is ___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CDE5C359-17E7-406F-AFE7-F6059DA463E4}"/>
              </a:ext>
            </a:extLst>
          </p:cNvPr>
          <p:cNvSpPr txBox="1"/>
          <p:nvPr/>
        </p:nvSpPr>
        <p:spPr>
          <a:xfrm>
            <a:off x="3587252" y="5887567"/>
            <a:ext cx="5501827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omic Sans MS" panose="030F0702030302020204" pitchFamily="66" charset="0"/>
              </a:rPr>
              <a:t>___ is half of ___</a:t>
            </a:r>
          </a:p>
        </p:txBody>
      </p:sp>
    </p:spTree>
    <p:extLst>
      <p:ext uri="{BB962C8B-B14F-4D97-AF65-F5344CB8AC3E}">
        <p14:creationId xmlns:p14="http://schemas.microsoft.com/office/powerpoint/2010/main" val="3938840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 descr="Butterfly">
            <a:extLst>
              <a:ext uri="{FF2B5EF4-FFF2-40B4-BE49-F238E27FC236}">
                <a16:creationId xmlns:a16="http://schemas.microsoft.com/office/drawing/2014/main" id="{9ADBD452-624C-43E5-AC73-C0FD946903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4401" y="2555240"/>
            <a:ext cx="914400" cy="914400"/>
          </a:xfrm>
          <a:prstGeom prst="rect">
            <a:avLst/>
          </a:prstGeom>
        </p:spPr>
      </p:pic>
      <p:pic>
        <p:nvPicPr>
          <p:cNvPr id="47" name="Graphic 46" descr="Butterfly">
            <a:extLst>
              <a:ext uri="{FF2B5EF4-FFF2-40B4-BE49-F238E27FC236}">
                <a16:creationId xmlns:a16="http://schemas.microsoft.com/office/drawing/2014/main" id="{C4D5FE27-78D5-4CB8-A850-F6A84D734B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23514" y="1927531"/>
            <a:ext cx="914400" cy="914400"/>
          </a:xfrm>
          <a:prstGeom prst="rect">
            <a:avLst/>
          </a:prstGeom>
        </p:spPr>
      </p:pic>
      <p:pic>
        <p:nvPicPr>
          <p:cNvPr id="48" name="Graphic 47" descr="Butterfly">
            <a:extLst>
              <a:ext uri="{FF2B5EF4-FFF2-40B4-BE49-F238E27FC236}">
                <a16:creationId xmlns:a16="http://schemas.microsoft.com/office/drawing/2014/main" id="{AEB6D6B9-7EA6-41AC-AC7B-5638F17BFE6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193103" y="1894364"/>
            <a:ext cx="914400" cy="914400"/>
          </a:xfrm>
          <a:prstGeom prst="rect">
            <a:avLst/>
          </a:prstGeom>
        </p:spPr>
      </p:pic>
      <p:pic>
        <p:nvPicPr>
          <p:cNvPr id="49" name="Graphic 48" descr="Butterfly">
            <a:extLst>
              <a:ext uri="{FF2B5EF4-FFF2-40B4-BE49-F238E27FC236}">
                <a16:creationId xmlns:a16="http://schemas.microsoft.com/office/drawing/2014/main" id="{59FC3BE8-44C5-4296-AD70-F6C1745C121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334812" y="1894364"/>
            <a:ext cx="914400" cy="914400"/>
          </a:xfrm>
          <a:prstGeom prst="rect">
            <a:avLst/>
          </a:prstGeom>
        </p:spPr>
      </p:pic>
      <p:pic>
        <p:nvPicPr>
          <p:cNvPr id="50" name="Graphic 49" descr="Butterfly">
            <a:extLst>
              <a:ext uri="{FF2B5EF4-FFF2-40B4-BE49-F238E27FC236}">
                <a16:creationId xmlns:a16="http://schemas.microsoft.com/office/drawing/2014/main" id="{A057D0C3-E91C-49D2-9063-308169E4FA2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14796" y="1894364"/>
            <a:ext cx="914400" cy="914400"/>
          </a:xfrm>
          <a:prstGeom prst="rect">
            <a:avLst/>
          </a:prstGeom>
        </p:spPr>
      </p:pic>
      <p:pic>
        <p:nvPicPr>
          <p:cNvPr id="51" name="Graphic 50" descr="Butterfly">
            <a:extLst>
              <a:ext uri="{FF2B5EF4-FFF2-40B4-BE49-F238E27FC236}">
                <a16:creationId xmlns:a16="http://schemas.microsoft.com/office/drawing/2014/main" id="{6B7DBB13-E4CA-4B60-8213-8E6BD1CED38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020909" y="2541002"/>
            <a:ext cx="914400" cy="914400"/>
          </a:xfrm>
          <a:prstGeom prst="rect">
            <a:avLst/>
          </a:prstGeom>
        </p:spPr>
      </p:pic>
      <p:pic>
        <p:nvPicPr>
          <p:cNvPr id="52" name="Graphic 51" descr="Butterfly">
            <a:extLst>
              <a:ext uri="{FF2B5EF4-FFF2-40B4-BE49-F238E27FC236}">
                <a16:creationId xmlns:a16="http://schemas.microsoft.com/office/drawing/2014/main" id="{CFC32491-3A9A-43F6-A943-0F3C1AFAC05E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192418" y="2513248"/>
            <a:ext cx="914400" cy="914400"/>
          </a:xfrm>
          <a:prstGeom prst="rect">
            <a:avLst/>
          </a:prstGeom>
        </p:spPr>
      </p:pic>
      <p:pic>
        <p:nvPicPr>
          <p:cNvPr id="53" name="Graphic 52" descr="Butterfly">
            <a:extLst>
              <a:ext uri="{FF2B5EF4-FFF2-40B4-BE49-F238E27FC236}">
                <a16:creationId xmlns:a16="http://schemas.microsoft.com/office/drawing/2014/main" id="{20E08732-74E7-4736-B32C-389AEF14983B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332549" y="2527629"/>
            <a:ext cx="914400" cy="914400"/>
          </a:xfrm>
          <a:prstGeom prst="rect">
            <a:avLst/>
          </a:prstGeom>
        </p:spPr>
      </p:pic>
      <p:sp>
        <p:nvSpPr>
          <p:cNvPr id="75" name="TextBox 74">
            <a:extLst>
              <a:ext uri="{FF2B5EF4-FFF2-40B4-BE49-F238E27FC236}">
                <a16:creationId xmlns:a16="http://schemas.microsoft.com/office/drawing/2014/main" id="{940E46DA-D626-4A22-AF7A-C14CCAF30D08}"/>
              </a:ext>
            </a:extLst>
          </p:cNvPr>
          <p:cNvSpPr txBox="1"/>
          <p:nvPr/>
        </p:nvSpPr>
        <p:spPr>
          <a:xfrm>
            <a:off x="4367510" y="1129463"/>
            <a:ext cx="837089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600" dirty="0"/>
              <a:t>-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Warm Up</a:t>
            </a:r>
            <a:br>
              <a:rPr lang="en-GB" dirty="0">
                <a:latin typeface="Comic Sans MS" panose="030F0702030302020204" pitchFamily="66" charset="0"/>
              </a:rPr>
            </a:br>
            <a:r>
              <a:rPr lang="en-GB" dirty="0">
                <a:latin typeface="Comic Sans MS" panose="030F0702030302020204" pitchFamily="66" charset="0"/>
              </a:rPr>
              <a:t>Let’s warm up our brains ready to learn.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790E682-DA78-4A8C-98EA-484F940C3115}"/>
              </a:ext>
            </a:extLst>
          </p:cNvPr>
          <p:cNvSpPr txBox="1"/>
          <p:nvPr/>
        </p:nvSpPr>
        <p:spPr>
          <a:xfrm>
            <a:off x="7759031" y="1771104"/>
            <a:ext cx="74732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/>
              <a:t>=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5B4B06B-A39B-4144-8DE6-DFF60CBB7DC9}"/>
              </a:ext>
            </a:extLst>
          </p:cNvPr>
          <p:cNvSpPr txBox="1"/>
          <p:nvPr/>
        </p:nvSpPr>
        <p:spPr>
          <a:xfrm>
            <a:off x="7868296" y="4163383"/>
            <a:ext cx="74732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/>
              <a:t>=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1C26016-65AD-43FF-AC34-E85D02333574}"/>
              </a:ext>
            </a:extLst>
          </p:cNvPr>
          <p:cNvSpPr txBox="1"/>
          <p:nvPr/>
        </p:nvSpPr>
        <p:spPr>
          <a:xfrm>
            <a:off x="1131723" y="6214768"/>
            <a:ext cx="94676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Can you write these sums as a number sentence?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A6059C27-D328-4C86-9471-3E5138D954EB}"/>
              </a:ext>
            </a:extLst>
          </p:cNvPr>
          <p:cNvSpPr txBox="1"/>
          <p:nvPr/>
        </p:nvSpPr>
        <p:spPr>
          <a:xfrm>
            <a:off x="6192291" y="1848924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35DE06D0-3BF7-42E4-971B-729BC1A55B6A}"/>
              </a:ext>
            </a:extLst>
          </p:cNvPr>
          <p:cNvSpPr txBox="1"/>
          <p:nvPr/>
        </p:nvSpPr>
        <p:spPr>
          <a:xfrm>
            <a:off x="4440232" y="3217240"/>
            <a:ext cx="837089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600" dirty="0"/>
              <a:t>-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82266E89-6627-4609-B07B-A9D816304510}"/>
              </a:ext>
            </a:extLst>
          </p:cNvPr>
          <p:cNvSpPr txBox="1"/>
          <p:nvPr/>
        </p:nvSpPr>
        <p:spPr>
          <a:xfrm>
            <a:off x="6274942" y="4215360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latin typeface="Comic Sans MS" panose="030F0702030302020204" pitchFamily="66" charset="0"/>
              </a:rPr>
              <a:t>6</a:t>
            </a:r>
          </a:p>
        </p:txBody>
      </p:sp>
      <p:pic>
        <p:nvPicPr>
          <p:cNvPr id="54" name="Graphic 53" descr="Butterfly">
            <a:extLst>
              <a:ext uri="{FF2B5EF4-FFF2-40B4-BE49-F238E27FC236}">
                <a16:creationId xmlns:a16="http://schemas.microsoft.com/office/drawing/2014/main" id="{B2123861-0382-4BD3-AEB3-C5F47FCD38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2178" y="1834695"/>
            <a:ext cx="914400" cy="914400"/>
          </a:xfrm>
          <a:prstGeom prst="rect">
            <a:avLst/>
          </a:prstGeom>
        </p:spPr>
      </p:pic>
      <p:pic>
        <p:nvPicPr>
          <p:cNvPr id="55" name="Graphic 54" descr="Butterfly">
            <a:extLst>
              <a:ext uri="{FF2B5EF4-FFF2-40B4-BE49-F238E27FC236}">
                <a16:creationId xmlns:a16="http://schemas.microsoft.com/office/drawing/2014/main" id="{548C848A-A3C4-4A89-AF17-ECDE35B4AE5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491767" y="1801528"/>
            <a:ext cx="914400" cy="914400"/>
          </a:xfrm>
          <a:prstGeom prst="rect">
            <a:avLst/>
          </a:prstGeom>
        </p:spPr>
      </p:pic>
      <p:pic>
        <p:nvPicPr>
          <p:cNvPr id="56" name="Graphic 55" descr="Butterfly">
            <a:extLst>
              <a:ext uri="{FF2B5EF4-FFF2-40B4-BE49-F238E27FC236}">
                <a16:creationId xmlns:a16="http://schemas.microsoft.com/office/drawing/2014/main" id="{6FCAC586-5BDF-4177-8A47-0B4F04268B3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633476" y="1801528"/>
            <a:ext cx="914400" cy="914400"/>
          </a:xfrm>
          <a:prstGeom prst="rect">
            <a:avLst/>
          </a:prstGeom>
        </p:spPr>
      </p:pic>
      <p:pic>
        <p:nvPicPr>
          <p:cNvPr id="57" name="Graphic 56" descr="Butterfly">
            <a:extLst>
              <a:ext uri="{FF2B5EF4-FFF2-40B4-BE49-F238E27FC236}">
                <a16:creationId xmlns:a16="http://schemas.microsoft.com/office/drawing/2014/main" id="{BD927815-48B7-490C-9F04-218A7EEAF73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0319573" y="2448166"/>
            <a:ext cx="914400" cy="914400"/>
          </a:xfrm>
          <a:prstGeom prst="rect">
            <a:avLst/>
          </a:prstGeom>
        </p:spPr>
      </p:pic>
      <p:pic>
        <p:nvPicPr>
          <p:cNvPr id="58" name="Graphic 57" descr="Butterfly">
            <a:extLst>
              <a:ext uri="{FF2B5EF4-FFF2-40B4-BE49-F238E27FC236}">
                <a16:creationId xmlns:a16="http://schemas.microsoft.com/office/drawing/2014/main" id="{98E08AC3-F56B-4182-8C6B-5452492BEB2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9491082" y="2420412"/>
            <a:ext cx="914400" cy="914400"/>
          </a:xfrm>
          <a:prstGeom prst="rect">
            <a:avLst/>
          </a:prstGeom>
        </p:spPr>
      </p:pic>
      <p:pic>
        <p:nvPicPr>
          <p:cNvPr id="59" name="Graphic 58" descr="Butterfly">
            <a:extLst>
              <a:ext uri="{FF2B5EF4-FFF2-40B4-BE49-F238E27FC236}">
                <a16:creationId xmlns:a16="http://schemas.microsoft.com/office/drawing/2014/main" id="{4D738F17-4C40-4D04-AC78-5EF341B0BFC1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8631213" y="2434793"/>
            <a:ext cx="914400" cy="9144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E870020-5FAA-47A3-93DE-DCC3ED4C89FF}"/>
              </a:ext>
            </a:extLst>
          </p:cNvPr>
          <p:cNvSpPr/>
          <p:nvPr/>
        </p:nvSpPr>
        <p:spPr>
          <a:xfrm>
            <a:off x="8709802" y="1888850"/>
            <a:ext cx="2443319" cy="1538798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atin typeface="Comic Sans MS" panose="030F0702030302020204" pitchFamily="66" charset="0"/>
              </a:rPr>
              <a:t>?</a:t>
            </a:r>
          </a:p>
        </p:txBody>
      </p:sp>
      <p:pic>
        <p:nvPicPr>
          <p:cNvPr id="66" name="Graphic 65" descr="Butterfly">
            <a:extLst>
              <a:ext uri="{FF2B5EF4-FFF2-40B4-BE49-F238E27FC236}">
                <a16:creationId xmlns:a16="http://schemas.microsoft.com/office/drawing/2014/main" id="{98101B48-DFED-44B5-9441-7EF1213312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22909" y="5087076"/>
            <a:ext cx="914400" cy="914400"/>
          </a:xfrm>
          <a:prstGeom prst="rect">
            <a:avLst/>
          </a:prstGeom>
        </p:spPr>
      </p:pic>
      <p:pic>
        <p:nvPicPr>
          <p:cNvPr id="68" name="Graphic 67" descr="Butterfly">
            <a:extLst>
              <a:ext uri="{FF2B5EF4-FFF2-40B4-BE49-F238E27FC236}">
                <a16:creationId xmlns:a16="http://schemas.microsoft.com/office/drawing/2014/main" id="{B0C29027-DC83-4574-AB4C-61A97B4E81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12057" y="3861122"/>
            <a:ext cx="914400" cy="914400"/>
          </a:xfrm>
          <a:prstGeom prst="rect">
            <a:avLst/>
          </a:prstGeom>
        </p:spPr>
      </p:pic>
      <p:pic>
        <p:nvPicPr>
          <p:cNvPr id="69" name="Graphic 68" descr="Butterfly">
            <a:extLst>
              <a:ext uri="{FF2B5EF4-FFF2-40B4-BE49-F238E27FC236}">
                <a16:creationId xmlns:a16="http://schemas.microsoft.com/office/drawing/2014/main" id="{70F3F82C-8E50-45EB-B9E5-D66B2A3B8D8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881646" y="3827955"/>
            <a:ext cx="914400" cy="914400"/>
          </a:xfrm>
          <a:prstGeom prst="rect">
            <a:avLst/>
          </a:prstGeom>
        </p:spPr>
      </p:pic>
      <p:pic>
        <p:nvPicPr>
          <p:cNvPr id="70" name="Graphic 69" descr="Butterfly">
            <a:extLst>
              <a:ext uri="{FF2B5EF4-FFF2-40B4-BE49-F238E27FC236}">
                <a16:creationId xmlns:a16="http://schemas.microsoft.com/office/drawing/2014/main" id="{7D189547-A7D7-4EED-BA52-1F8E0CD6D61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23355" y="3827955"/>
            <a:ext cx="914400" cy="914400"/>
          </a:xfrm>
          <a:prstGeom prst="rect">
            <a:avLst/>
          </a:prstGeom>
        </p:spPr>
      </p:pic>
      <p:pic>
        <p:nvPicPr>
          <p:cNvPr id="71" name="Graphic 70" descr="Butterfly">
            <a:extLst>
              <a:ext uri="{FF2B5EF4-FFF2-40B4-BE49-F238E27FC236}">
                <a16:creationId xmlns:a16="http://schemas.microsoft.com/office/drawing/2014/main" id="{D5142163-1925-4589-990C-E3C8D273139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71535" y="5080050"/>
            <a:ext cx="914400" cy="914400"/>
          </a:xfrm>
          <a:prstGeom prst="rect">
            <a:avLst/>
          </a:prstGeom>
        </p:spPr>
      </p:pic>
      <p:pic>
        <p:nvPicPr>
          <p:cNvPr id="72" name="Graphic 71" descr="Butterfly">
            <a:extLst>
              <a:ext uri="{FF2B5EF4-FFF2-40B4-BE49-F238E27FC236}">
                <a16:creationId xmlns:a16="http://schemas.microsoft.com/office/drawing/2014/main" id="{E939F3E7-F95E-4239-A98A-6739C93BE70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709452" y="4474593"/>
            <a:ext cx="914400" cy="914400"/>
          </a:xfrm>
          <a:prstGeom prst="rect">
            <a:avLst/>
          </a:prstGeom>
        </p:spPr>
      </p:pic>
      <p:pic>
        <p:nvPicPr>
          <p:cNvPr id="73" name="Graphic 72" descr="Butterfly">
            <a:extLst>
              <a:ext uri="{FF2B5EF4-FFF2-40B4-BE49-F238E27FC236}">
                <a16:creationId xmlns:a16="http://schemas.microsoft.com/office/drawing/2014/main" id="{CEBB7CEE-8E80-46F1-B805-844619BD53C2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880961" y="4446839"/>
            <a:ext cx="914400" cy="914400"/>
          </a:xfrm>
          <a:prstGeom prst="rect">
            <a:avLst/>
          </a:prstGeom>
        </p:spPr>
      </p:pic>
      <p:pic>
        <p:nvPicPr>
          <p:cNvPr id="76" name="Graphic 75" descr="Butterfly">
            <a:extLst>
              <a:ext uri="{FF2B5EF4-FFF2-40B4-BE49-F238E27FC236}">
                <a16:creationId xmlns:a16="http://schemas.microsoft.com/office/drawing/2014/main" id="{E22E2A72-6437-4EC7-BDC2-1CE679DB1FDC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021092" y="4461220"/>
            <a:ext cx="914400" cy="914400"/>
          </a:xfrm>
          <a:prstGeom prst="rect">
            <a:avLst/>
          </a:prstGeom>
        </p:spPr>
      </p:pic>
      <p:pic>
        <p:nvPicPr>
          <p:cNvPr id="77" name="Graphic 76" descr="Butterfly">
            <a:extLst>
              <a:ext uri="{FF2B5EF4-FFF2-40B4-BE49-F238E27FC236}">
                <a16:creationId xmlns:a16="http://schemas.microsoft.com/office/drawing/2014/main" id="{08479505-CDB8-4463-82DE-5577C4B7E446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2752224" y="5121231"/>
            <a:ext cx="914400" cy="914400"/>
          </a:xfrm>
          <a:prstGeom prst="rect">
            <a:avLst/>
          </a:prstGeom>
        </p:spPr>
      </p:pic>
      <p:pic>
        <p:nvPicPr>
          <p:cNvPr id="80" name="Graphic 79" descr="Butterfly">
            <a:extLst>
              <a:ext uri="{FF2B5EF4-FFF2-40B4-BE49-F238E27FC236}">
                <a16:creationId xmlns:a16="http://schemas.microsoft.com/office/drawing/2014/main" id="{CEC20C30-98C0-4013-A602-5C1E760FDD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79943" y="4594061"/>
            <a:ext cx="914400" cy="914400"/>
          </a:xfrm>
          <a:prstGeom prst="rect">
            <a:avLst/>
          </a:prstGeom>
        </p:spPr>
      </p:pic>
      <p:pic>
        <p:nvPicPr>
          <p:cNvPr id="81" name="Graphic 80" descr="Butterfly">
            <a:extLst>
              <a:ext uri="{FF2B5EF4-FFF2-40B4-BE49-F238E27FC236}">
                <a16:creationId xmlns:a16="http://schemas.microsoft.com/office/drawing/2014/main" id="{5BCB8D40-0CD3-4D03-B9CC-25E305A7D35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628569" y="4587035"/>
            <a:ext cx="914400" cy="914400"/>
          </a:xfrm>
          <a:prstGeom prst="rect">
            <a:avLst/>
          </a:prstGeom>
        </p:spPr>
      </p:pic>
      <p:pic>
        <p:nvPicPr>
          <p:cNvPr id="82" name="Graphic 81" descr="Butterfly">
            <a:extLst>
              <a:ext uri="{FF2B5EF4-FFF2-40B4-BE49-F238E27FC236}">
                <a16:creationId xmlns:a16="http://schemas.microsoft.com/office/drawing/2014/main" id="{5BA96159-EFD5-4B08-B48F-5F3A0AA8EB3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0309258" y="4628216"/>
            <a:ext cx="914400" cy="914400"/>
          </a:xfrm>
          <a:prstGeom prst="rect">
            <a:avLst/>
          </a:prstGeom>
        </p:spPr>
      </p:pic>
      <p:sp>
        <p:nvSpPr>
          <p:cNvPr id="74" name="Rectangle 73">
            <a:extLst>
              <a:ext uri="{FF2B5EF4-FFF2-40B4-BE49-F238E27FC236}">
                <a16:creationId xmlns:a16="http://schemas.microsoft.com/office/drawing/2014/main" id="{3081410D-3B8C-4BF1-912B-5A82EEB045FC}"/>
              </a:ext>
            </a:extLst>
          </p:cNvPr>
          <p:cNvSpPr/>
          <p:nvPr/>
        </p:nvSpPr>
        <p:spPr>
          <a:xfrm>
            <a:off x="8677146" y="4351832"/>
            <a:ext cx="2443319" cy="1538798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atin typeface="Comic Sans MS" panose="030F0702030302020204" pitchFamily="66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43742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4" grpId="0" animBg="1"/>
      <p:bldP spid="7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Warm Up- Answer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790E682-DA78-4A8C-98EA-484F940C3115}"/>
              </a:ext>
            </a:extLst>
          </p:cNvPr>
          <p:cNvSpPr txBox="1"/>
          <p:nvPr/>
        </p:nvSpPr>
        <p:spPr>
          <a:xfrm>
            <a:off x="7759031" y="1771104"/>
            <a:ext cx="74732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/>
              <a:t>=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4A3725E-EDF2-4325-AC89-5D61F11F1D23}"/>
              </a:ext>
            </a:extLst>
          </p:cNvPr>
          <p:cNvSpPr txBox="1"/>
          <p:nvPr/>
        </p:nvSpPr>
        <p:spPr>
          <a:xfrm>
            <a:off x="6183701" y="4330865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5B4B06B-A39B-4144-8DE6-DFF60CBB7DC9}"/>
              </a:ext>
            </a:extLst>
          </p:cNvPr>
          <p:cNvSpPr txBox="1"/>
          <p:nvPr/>
        </p:nvSpPr>
        <p:spPr>
          <a:xfrm>
            <a:off x="7868296" y="4163383"/>
            <a:ext cx="74732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/>
              <a:t>=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6170228D-AE66-4D50-AB01-B806AC98906B}"/>
              </a:ext>
            </a:extLst>
          </p:cNvPr>
          <p:cNvSpPr txBox="1"/>
          <p:nvPr/>
        </p:nvSpPr>
        <p:spPr>
          <a:xfrm>
            <a:off x="6262474" y="1915106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1048AC4-29C6-4148-B418-1BC558C07D13}"/>
              </a:ext>
            </a:extLst>
          </p:cNvPr>
          <p:cNvSpPr txBox="1"/>
          <p:nvPr/>
        </p:nvSpPr>
        <p:spPr>
          <a:xfrm>
            <a:off x="2622879" y="1915106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46D5D110-58E1-4850-B190-FDF10608E430}"/>
              </a:ext>
            </a:extLst>
          </p:cNvPr>
          <p:cNvSpPr txBox="1"/>
          <p:nvPr/>
        </p:nvSpPr>
        <p:spPr>
          <a:xfrm>
            <a:off x="9518226" y="1909628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56266016-7988-44C1-B5EC-CC3FCCA27435}"/>
              </a:ext>
            </a:extLst>
          </p:cNvPr>
          <p:cNvSpPr txBox="1"/>
          <p:nvPr/>
        </p:nvSpPr>
        <p:spPr>
          <a:xfrm>
            <a:off x="2491534" y="4330865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7174F371-2D41-4452-B310-A881B32E45C1}"/>
              </a:ext>
            </a:extLst>
          </p:cNvPr>
          <p:cNvSpPr txBox="1"/>
          <p:nvPr/>
        </p:nvSpPr>
        <p:spPr>
          <a:xfrm>
            <a:off x="9518225" y="4330865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545D54D-5D8C-41BF-97E5-5B764C2F4E9E}"/>
              </a:ext>
            </a:extLst>
          </p:cNvPr>
          <p:cNvSpPr txBox="1"/>
          <p:nvPr/>
        </p:nvSpPr>
        <p:spPr>
          <a:xfrm>
            <a:off x="4430445" y="1164696"/>
            <a:ext cx="837089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600" dirty="0"/>
              <a:t>-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92F3734-C95C-4C85-9612-B5923CF85EA7}"/>
              </a:ext>
            </a:extLst>
          </p:cNvPr>
          <p:cNvSpPr txBox="1"/>
          <p:nvPr/>
        </p:nvSpPr>
        <p:spPr>
          <a:xfrm>
            <a:off x="4440232" y="3217240"/>
            <a:ext cx="837089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600" dirty="0"/>
              <a:t>-</a:t>
            </a:r>
          </a:p>
        </p:txBody>
      </p:sp>
      <p:pic>
        <p:nvPicPr>
          <p:cNvPr id="16" name="Graphic 15" descr="Butterfly">
            <a:extLst>
              <a:ext uri="{FF2B5EF4-FFF2-40B4-BE49-F238E27FC236}">
                <a16:creationId xmlns:a16="http://schemas.microsoft.com/office/drawing/2014/main" id="{BBD8F89B-B8B0-4A86-9191-B75832E624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1084" y="3928915"/>
            <a:ext cx="2250450" cy="2250450"/>
          </a:xfrm>
          <a:prstGeom prst="rect">
            <a:avLst/>
          </a:prstGeom>
        </p:spPr>
      </p:pic>
      <p:pic>
        <p:nvPicPr>
          <p:cNvPr id="17" name="Graphic 16" descr="Butterfly">
            <a:extLst>
              <a:ext uri="{FF2B5EF4-FFF2-40B4-BE49-F238E27FC236}">
                <a16:creationId xmlns:a16="http://schemas.microsoft.com/office/drawing/2014/main" id="{1BE606EB-DF20-4A76-A47B-4E22AE1EF8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1382" y="1480813"/>
            <a:ext cx="2540637" cy="2540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Halving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DC05149-0392-498F-87FD-97FED76E1055}"/>
              </a:ext>
            </a:extLst>
          </p:cNvPr>
          <p:cNvSpPr txBox="1"/>
          <p:nvPr/>
        </p:nvSpPr>
        <p:spPr>
          <a:xfrm>
            <a:off x="251792" y="1806676"/>
            <a:ext cx="2670313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There are 10 spots altogether.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7C28F81-ED2A-49B8-936C-FFF4D8547B3F}"/>
              </a:ext>
            </a:extLst>
          </p:cNvPr>
          <p:cNvSpPr txBox="1"/>
          <p:nvPr/>
        </p:nvSpPr>
        <p:spPr>
          <a:xfrm>
            <a:off x="8938591" y="1859340"/>
            <a:ext cx="2670313" cy="107721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What is half of 10?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3596A37-04F7-4596-8BD6-A0CC6FC539CA}"/>
              </a:ext>
            </a:extLst>
          </p:cNvPr>
          <p:cNvSpPr txBox="1"/>
          <p:nvPr/>
        </p:nvSpPr>
        <p:spPr>
          <a:xfrm>
            <a:off x="8938590" y="5666348"/>
            <a:ext cx="3038062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Half of </a:t>
            </a:r>
            <a:r>
              <a:rPr lang="en-GB" sz="3200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10</a:t>
            </a:r>
            <a:r>
              <a:rPr lang="en-GB" sz="3200" dirty="0">
                <a:latin typeface="Comic Sans MS" panose="030F0702030302020204" pitchFamily="66" charset="0"/>
              </a:rPr>
              <a:t> is </a:t>
            </a:r>
            <a:r>
              <a:rPr lang="en-GB" sz="3200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D074E5D-271A-44A1-9BCD-8A81D2D4AF4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913" t="15248" r="58478" b="31392"/>
          <a:stretch/>
        </p:blipFill>
        <p:spPr>
          <a:xfrm>
            <a:off x="3130826" y="1482697"/>
            <a:ext cx="5599043" cy="515112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E342C8A-6973-4B15-871F-39623BBB46D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913" t="15248" r="74705" b="31392"/>
          <a:stretch/>
        </p:blipFill>
        <p:spPr>
          <a:xfrm flipH="1">
            <a:off x="5917095" y="1482697"/>
            <a:ext cx="2812774" cy="515112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F4BE1AD-2533-4FA2-B2FF-DE308252E465}"/>
              </a:ext>
            </a:extLst>
          </p:cNvPr>
          <p:cNvSpPr txBox="1"/>
          <p:nvPr/>
        </p:nvSpPr>
        <p:spPr>
          <a:xfrm>
            <a:off x="4514022" y="4389076"/>
            <a:ext cx="93647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4C369A-6022-4814-BBDF-FF1669AF6E9D}"/>
              </a:ext>
            </a:extLst>
          </p:cNvPr>
          <p:cNvSpPr txBox="1"/>
          <p:nvPr/>
        </p:nvSpPr>
        <p:spPr>
          <a:xfrm>
            <a:off x="251791" y="1806676"/>
            <a:ext cx="2670313" cy="206210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Count the spots. How many are there?</a:t>
            </a:r>
          </a:p>
        </p:txBody>
      </p:sp>
    </p:spTree>
    <p:extLst>
      <p:ext uri="{BB962C8B-B14F-4D97-AF65-F5344CB8AC3E}">
        <p14:creationId xmlns:p14="http://schemas.microsoft.com/office/powerpoint/2010/main" val="200121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4" grpId="0" animBg="1"/>
      <p:bldP spid="10" grpId="0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Halving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DC05149-0392-498F-87FD-97FED76E1055}"/>
              </a:ext>
            </a:extLst>
          </p:cNvPr>
          <p:cNvSpPr txBox="1"/>
          <p:nvPr/>
        </p:nvSpPr>
        <p:spPr>
          <a:xfrm>
            <a:off x="251792" y="1806676"/>
            <a:ext cx="2670313" cy="156966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There are 6 spots altogether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7C28F81-ED2A-49B8-936C-FFF4D8547B3F}"/>
              </a:ext>
            </a:extLst>
          </p:cNvPr>
          <p:cNvSpPr txBox="1"/>
          <p:nvPr/>
        </p:nvSpPr>
        <p:spPr>
          <a:xfrm>
            <a:off x="8938591" y="1859340"/>
            <a:ext cx="2670313" cy="1077218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What is half of 6?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3596A37-04F7-4596-8BD6-A0CC6FC539CA}"/>
              </a:ext>
            </a:extLst>
          </p:cNvPr>
          <p:cNvSpPr txBox="1"/>
          <p:nvPr/>
        </p:nvSpPr>
        <p:spPr>
          <a:xfrm>
            <a:off x="8999109" y="5908100"/>
            <a:ext cx="2894019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Half of </a:t>
            </a:r>
            <a:r>
              <a:rPr lang="en-GB" sz="3200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  <a:r>
              <a:rPr lang="en-GB" sz="3200" dirty="0">
                <a:latin typeface="Comic Sans MS" panose="030F0702030302020204" pitchFamily="66" charset="0"/>
              </a:rPr>
              <a:t> is </a:t>
            </a:r>
            <a:r>
              <a:rPr lang="en-GB" sz="3200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EA88B9FC-E943-4241-9784-E4D66E7115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770" t="18652" r="58345" b="27579"/>
          <a:stretch/>
        </p:blipFill>
        <p:spPr>
          <a:xfrm>
            <a:off x="3268317" y="1446643"/>
            <a:ext cx="5512904" cy="5068003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B04C6C3-4CD0-43E1-9E32-71CE9EFAD0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770" t="18652" r="74628" b="27579"/>
          <a:stretch/>
        </p:blipFill>
        <p:spPr>
          <a:xfrm flipH="1">
            <a:off x="5998086" y="1446642"/>
            <a:ext cx="2783135" cy="506800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503D3E9-C2A1-4B0C-84D5-0C7B2B00A764}"/>
              </a:ext>
            </a:extLst>
          </p:cNvPr>
          <p:cNvSpPr txBox="1"/>
          <p:nvPr/>
        </p:nvSpPr>
        <p:spPr>
          <a:xfrm>
            <a:off x="4514022" y="4389076"/>
            <a:ext cx="93647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FC28BCB-412D-4963-8B8F-F1A13EE470BD}"/>
              </a:ext>
            </a:extLst>
          </p:cNvPr>
          <p:cNvSpPr txBox="1"/>
          <p:nvPr/>
        </p:nvSpPr>
        <p:spPr>
          <a:xfrm>
            <a:off x="251792" y="1690688"/>
            <a:ext cx="2670313" cy="2062103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Count the spots. How many are there?</a:t>
            </a:r>
          </a:p>
        </p:txBody>
      </p:sp>
    </p:spTree>
    <p:extLst>
      <p:ext uri="{BB962C8B-B14F-4D97-AF65-F5344CB8AC3E}">
        <p14:creationId xmlns:p14="http://schemas.microsoft.com/office/powerpoint/2010/main" val="4209566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4" grpId="0" animBg="1"/>
      <p:bldP spid="9" grpId="0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ED0B6002-3CAC-4689-9A3F-EC4C9812F44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173" t="18535" r="9892" b="27525"/>
          <a:stretch/>
        </p:blipFill>
        <p:spPr>
          <a:xfrm>
            <a:off x="3339548" y="1416637"/>
            <a:ext cx="5512904" cy="507623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119E2D1-98CC-43EF-9C04-A4CB85D564E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7173" t="18535" r="26478" b="27525"/>
          <a:stretch/>
        </p:blipFill>
        <p:spPr>
          <a:xfrm flipH="1">
            <a:off x="6096000" y="1416637"/>
            <a:ext cx="2736574" cy="507623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Halving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DC05149-0392-498F-87FD-97FED76E1055}"/>
              </a:ext>
            </a:extLst>
          </p:cNvPr>
          <p:cNvSpPr txBox="1"/>
          <p:nvPr/>
        </p:nvSpPr>
        <p:spPr>
          <a:xfrm>
            <a:off x="251792" y="1806676"/>
            <a:ext cx="2670313" cy="156966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There are 4 spots altogether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7C28F81-ED2A-49B8-936C-FFF4D8547B3F}"/>
              </a:ext>
            </a:extLst>
          </p:cNvPr>
          <p:cNvSpPr txBox="1"/>
          <p:nvPr/>
        </p:nvSpPr>
        <p:spPr>
          <a:xfrm>
            <a:off x="8938591" y="1859340"/>
            <a:ext cx="2670313" cy="107721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What is half of 4?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3596A37-04F7-4596-8BD6-A0CC6FC539CA}"/>
              </a:ext>
            </a:extLst>
          </p:cNvPr>
          <p:cNvSpPr txBox="1"/>
          <p:nvPr/>
        </p:nvSpPr>
        <p:spPr>
          <a:xfrm>
            <a:off x="8999109" y="5908100"/>
            <a:ext cx="2894019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Half of </a:t>
            </a:r>
            <a:r>
              <a:rPr lang="en-GB" sz="3200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r>
              <a:rPr lang="en-GB" sz="3200" dirty="0">
                <a:latin typeface="Comic Sans MS" panose="030F0702030302020204" pitchFamily="66" charset="0"/>
              </a:rPr>
              <a:t> is </a:t>
            </a:r>
            <a:r>
              <a:rPr lang="en-GB" sz="3200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503D3E9-C2A1-4B0C-84D5-0C7B2B00A764}"/>
              </a:ext>
            </a:extLst>
          </p:cNvPr>
          <p:cNvSpPr txBox="1"/>
          <p:nvPr/>
        </p:nvSpPr>
        <p:spPr>
          <a:xfrm>
            <a:off x="4514022" y="4389076"/>
            <a:ext cx="93647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FC28BCB-412D-4963-8B8F-F1A13EE470BD}"/>
              </a:ext>
            </a:extLst>
          </p:cNvPr>
          <p:cNvSpPr txBox="1"/>
          <p:nvPr/>
        </p:nvSpPr>
        <p:spPr>
          <a:xfrm>
            <a:off x="261731" y="1560454"/>
            <a:ext cx="2670313" cy="206210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Count the spots. How many are there?</a:t>
            </a:r>
          </a:p>
        </p:txBody>
      </p:sp>
    </p:spTree>
    <p:extLst>
      <p:ext uri="{BB962C8B-B14F-4D97-AF65-F5344CB8AC3E}">
        <p14:creationId xmlns:p14="http://schemas.microsoft.com/office/powerpoint/2010/main" val="3838754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4" grpId="0" animBg="1"/>
      <p:bldP spid="9" grpId="0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>
                <a:latin typeface="Comic Sans MS" panose="030F0702030302020204" pitchFamily="66" charset="0"/>
              </a:rPr>
              <a:t>Well Done!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1655762"/>
          </a:xfrm>
        </p:spPr>
        <p:txBody>
          <a:bodyPr anchor="ctr">
            <a:norm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Now have a go at the activity sheet provided.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0425F53-56F9-4D1D-A857-1DCD93649955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31" y="4452351"/>
            <a:ext cx="2926080" cy="206654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0AEFF62-D176-479E-8FAA-5FF2E6D4061E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5690" y="4452351"/>
            <a:ext cx="2926080" cy="2066544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ABF3717A-82B6-4BB4-BC1D-5B4FD7ED2693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231" y="0"/>
            <a:ext cx="2926080" cy="2066544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59B1AF99-5FD9-414C-9520-70C9EC98417E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5690" y="31028"/>
            <a:ext cx="2926080" cy="206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936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</TotalTime>
  <Words>181</Words>
  <Application>Microsoft Office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Office Theme</vt:lpstr>
      <vt:lpstr>EYFS Maths</vt:lpstr>
      <vt:lpstr>Message to parents</vt:lpstr>
      <vt:lpstr>Warm Up Let’s warm up our brains ready to learn.</vt:lpstr>
      <vt:lpstr>Warm Up- Answer</vt:lpstr>
      <vt:lpstr>Halving</vt:lpstr>
      <vt:lpstr>Halving</vt:lpstr>
      <vt:lpstr>Halving</vt:lpstr>
      <vt:lpstr>Well Done!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Darren Gravell</cp:lastModifiedBy>
  <cp:revision>29</cp:revision>
  <dcterms:created xsi:type="dcterms:W3CDTF">2020-03-20T11:22:32Z</dcterms:created>
  <dcterms:modified xsi:type="dcterms:W3CDTF">2020-04-16T15:28:35Z</dcterms:modified>
</cp:coreProperties>
</file>