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75" r:id="rId3"/>
    <p:sldId id="257" r:id="rId4"/>
    <p:sldId id="265" r:id="rId5"/>
    <p:sldId id="266" r:id="rId6"/>
    <p:sldId id="276" r:id="rId7"/>
    <p:sldId id="277" r:id="rId8"/>
    <p:sldId id="27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97D80-CA50-46E5-8555-45879C189A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17C138-8C60-493A-8AC3-15094436D7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C66AA-36B5-469C-98BF-EE653A87A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F97AC-9CBD-420F-8BBD-47428E39A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35B76-E106-4120-BBE0-D305B708B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062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4D9A1-B48F-4313-A12F-56389A24C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13CB67-FF75-4680-844A-F4F6962D84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372F9-D85E-450C-A70E-DD84633E6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31BB7-EAFD-4E7B-B408-322153AA1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7EE00-6956-427E-A582-5CB8DB40A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182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D7EAC6-31C7-4A4A-8F78-DB1600B8B8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C2BF28-8940-4D99-AF3E-EC5E794D3D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E9B7B-E3AB-471D-AA07-BC7CD718F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AD25B-D7C0-4EEA-BA3B-212ABD387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E4266-A4B9-43F1-A90D-8663694CE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846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CE969-E513-47EA-A51D-956E55BD6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17537-E7AE-40A7-9571-B20A1AF03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3C845-4528-4D59-97CA-162849683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368D5-A2F4-415D-9CDC-B12FA9283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18DAE-6713-4DC1-B446-7069B100B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1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1C054-0F67-4E05-B505-669773769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7A5CB9-2F6D-4C32-A92F-8B3AD8CF0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344C-0F5A-46C1-AF50-F813842BC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D4204-6286-4530-B62F-0B10D5011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8AA54-0463-4D95-B667-A6BCA3FF9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690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D190A-F14C-45DE-8C04-0E1E71BC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437BC-EB83-4CCA-8977-4337B4D35C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09502-A7BA-45E6-A3D8-D4F52CEFD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C2184C-C9DF-4EE3-9BB5-D15075B24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BE9A65-A4CD-425C-AA00-7055EB591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68225-42CE-482C-A441-E2C68EACA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546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0279B-7B66-48FD-B175-D2BE4C657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C4360-94E6-417E-A049-E1E82B500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C8C442-0579-4F68-8BAF-1F269918C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05941C-DAD9-4B1F-9BBA-90CF735972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9D94FB-5350-4C56-ABED-0236789547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331DA1-C0EA-4151-B23E-A1B580E78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7A44F1-910C-47DF-887E-92238A1B6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F54C1D-F73C-4C41-AB79-405170CA8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122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7EAA8-CCC8-49CC-99F6-895F48416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27D873-C066-4AE3-89CB-8D36B16C9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A6C519-4C05-4D7B-B366-EA596108A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1EEE03-8F2D-41D9-A3EB-8A0014F7F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47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F03010-0594-44E3-B345-06411CF19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EC0A25-B4E0-4E7E-A511-78F554672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9CECE7-E5F0-427D-98A7-999EF3994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570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3391B-F951-4115-B595-83274FEC4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D6EDA-CECD-4798-BA99-0F4EDA376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154653-2B44-41F3-B40F-71DF960A6B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AE31FF-BB57-44C8-A70C-0F80C6727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D053C3-9A6A-4625-8547-38ED1357C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A8238-1DA0-43AF-802C-96D9A47D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407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9E2ED-1D56-43FF-A736-3645EC28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FAFCD0-E700-4E2C-A176-4C54B12BB0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0798EE-1018-4081-AD85-FF0D49E55F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21CD0F-7B3C-4272-AD73-06DCC2831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5A345F-B1F9-4347-8836-03FC620B4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838C6A-A4F4-455F-9268-A83DBD2E0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20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F4901-4CB4-433A-A35C-5675BC1C8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4A9C0D-6810-464E-81EC-E5A0D6E83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0CF23-96B0-484A-81B8-8342A0311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4A323-CA67-45ED-AB4D-D9D529C34D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03B9B-8BBD-4A48-AF0E-68915CEA5E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690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>
                <a:latin typeface="Comic Sans MS" panose="030F0702030302020204" pitchFamily="66" charset="0"/>
              </a:rPr>
              <a:t>EYFS Maths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Session 3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2E4C908-312F-4268-9F3C-8E4B7B50F2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2" t="9165" r="64935" b="67461"/>
          <a:stretch/>
        </p:blipFill>
        <p:spPr>
          <a:xfrm>
            <a:off x="0" y="-50073"/>
            <a:ext cx="1815546" cy="19805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0CB452B-EA79-4E3D-BF77-6555977A37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65" t="9166" r="34672" b="67461"/>
          <a:stretch/>
        </p:blipFill>
        <p:spPr>
          <a:xfrm>
            <a:off x="5777946" y="271966"/>
            <a:ext cx="1020417" cy="111318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4F6B5B5-679F-4121-ACD6-77C60FBF5F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935" t="9165" r="4802" b="67461"/>
          <a:stretch/>
        </p:blipFill>
        <p:spPr>
          <a:xfrm>
            <a:off x="10376454" y="0"/>
            <a:ext cx="1815546" cy="198059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8ED2B15-CB1C-425B-8BAF-915986F2FA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2" t="37826" r="64935" b="38800"/>
          <a:stretch/>
        </p:blipFill>
        <p:spPr>
          <a:xfrm>
            <a:off x="0" y="4826300"/>
            <a:ext cx="1815546" cy="198059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F6780F7-B65C-40A7-B456-EDB8298DE5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65" t="37826" r="34672" b="38800"/>
          <a:stretch/>
        </p:blipFill>
        <p:spPr>
          <a:xfrm>
            <a:off x="5777945" y="5470051"/>
            <a:ext cx="1020418" cy="111318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0E0DA4E-8734-4DB9-BC30-64C37B28E8D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935" t="37826" r="4802" b="38800"/>
          <a:stretch/>
        </p:blipFill>
        <p:spPr>
          <a:xfrm>
            <a:off x="10376454" y="4877401"/>
            <a:ext cx="1815546" cy="1980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u="sng" dirty="0">
                <a:latin typeface="Comic Sans MS" panose="030F0702030302020204" pitchFamily="66" charset="0"/>
              </a:rPr>
              <a:t>Message to parents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E16F18-072A-4A3E-9516-68C7DBC6E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971662"/>
          </a:xfrm>
        </p:spPr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This week the children will be learning about </a:t>
            </a:r>
            <a:r>
              <a:rPr lang="en-GB" b="1" u="sng" dirty="0">
                <a:solidFill>
                  <a:srgbClr val="FF0000"/>
                </a:solidFill>
                <a:highlight>
                  <a:srgbClr val="FFFF00"/>
                </a:highlight>
                <a:latin typeface="Comic Sans MS" panose="030F0702030302020204" pitchFamily="66" charset="0"/>
              </a:rPr>
              <a:t>halving</a:t>
            </a:r>
            <a:r>
              <a:rPr lang="en-GB" dirty="0">
                <a:latin typeface="Comic Sans MS" panose="030F0702030302020204" pitchFamily="66" charset="0"/>
              </a:rPr>
              <a:t>. The activities provided are to be used alongside practical examples. 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Reinforce the language as this will help your child to learn the concepts.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3DF240-6FCE-41EE-B58B-A446CA39D54A}"/>
              </a:ext>
            </a:extLst>
          </p:cNvPr>
          <p:cNvSpPr txBox="1"/>
          <p:nvPr/>
        </p:nvSpPr>
        <p:spPr>
          <a:xfrm>
            <a:off x="838200" y="5199113"/>
            <a:ext cx="1337226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half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B0A287E-0A8B-4950-BF75-778244B3C80E}"/>
              </a:ext>
            </a:extLst>
          </p:cNvPr>
          <p:cNvSpPr txBox="1"/>
          <p:nvPr/>
        </p:nvSpPr>
        <p:spPr>
          <a:xfrm>
            <a:off x="3587252" y="4381788"/>
            <a:ext cx="5618846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Half of ___ is ___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DE5C359-17E7-406F-AFE7-F6059DA463E4}"/>
              </a:ext>
            </a:extLst>
          </p:cNvPr>
          <p:cNvSpPr txBox="1"/>
          <p:nvPr/>
        </p:nvSpPr>
        <p:spPr>
          <a:xfrm>
            <a:off x="3587252" y="5887567"/>
            <a:ext cx="5501827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___ is half of ___</a:t>
            </a:r>
          </a:p>
        </p:txBody>
      </p:sp>
    </p:spTree>
    <p:extLst>
      <p:ext uri="{BB962C8B-B14F-4D97-AF65-F5344CB8AC3E}">
        <p14:creationId xmlns:p14="http://schemas.microsoft.com/office/powerpoint/2010/main" val="3938840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Warm Up</a:t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>Let’s warm up our brains ready to learn.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790E682-DA78-4A8C-98EA-484F940C3115}"/>
              </a:ext>
            </a:extLst>
          </p:cNvPr>
          <p:cNvSpPr txBox="1"/>
          <p:nvPr/>
        </p:nvSpPr>
        <p:spPr>
          <a:xfrm>
            <a:off x="7759031" y="1771104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5B4B06B-A39B-4144-8DE6-DFF60CBB7DC9}"/>
              </a:ext>
            </a:extLst>
          </p:cNvPr>
          <p:cNvSpPr txBox="1"/>
          <p:nvPr/>
        </p:nvSpPr>
        <p:spPr>
          <a:xfrm>
            <a:off x="7841570" y="4373683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1C26016-65AD-43FF-AC34-E85D02333574}"/>
              </a:ext>
            </a:extLst>
          </p:cNvPr>
          <p:cNvSpPr txBox="1"/>
          <p:nvPr/>
        </p:nvSpPr>
        <p:spPr>
          <a:xfrm>
            <a:off x="1131723" y="6214768"/>
            <a:ext cx="94676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Can you write these sums as a number sentence?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B488A97-1BBE-4826-801E-D2E2BE68C255}"/>
              </a:ext>
            </a:extLst>
          </p:cNvPr>
          <p:cNvGrpSpPr/>
          <p:nvPr/>
        </p:nvGrpSpPr>
        <p:grpSpPr>
          <a:xfrm>
            <a:off x="724825" y="1644494"/>
            <a:ext cx="2943251" cy="2627397"/>
            <a:chOff x="603669" y="1518528"/>
            <a:chExt cx="2943251" cy="262739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5DF3B1A-55CD-4C5D-902C-0F3DC7D3AF3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9740" y="2112119"/>
              <a:ext cx="718210" cy="728165"/>
            </a:xfrm>
            <a:prstGeom prst="rect">
              <a:avLst/>
            </a:prstGeom>
          </p:spPr>
        </p:pic>
        <p:pic>
          <p:nvPicPr>
            <p:cNvPr id="108" name="Picture 107">
              <a:extLst>
                <a:ext uri="{FF2B5EF4-FFF2-40B4-BE49-F238E27FC236}">
                  <a16:creationId xmlns:a16="http://schemas.microsoft.com/office/drawing/2014/main" id="{74E22FA9-A336-4326-88D2-02CC2F04A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669" y="2112120"/>
              <a:ext cx="718210" cy="728165"/>
            </a:xfrm>
            <a:prstGeom prst="rect">
              <a:avLst/>
            </a:prstGeom>
          </p:spPr>
        </p:pic>
        <p:pic>
          <p:nvPicPr>
            <p:cNvPr id="111" name="Picture 110">
              <a:extLst>
                <a:ext uri="{FF2B5EF4-FFF2-40B4-BE49-F238E27FC236}">
                  <a16:creationId xmlns:a16="http://schemas.microsoft.com/office/drawing/2014/main" id="{1499EEF7-35E7-4844-AFE9-F5DCD80E58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0781" y="2760069"/>
              <a:ext cx="718210" cy="728165"/>
            </a:xfrm>
            <a:prstGeom prst="rect">
              <a:avLst/>
            </a:prstGeom>
          </p:spPr>
        </p:pic>
        <p:pic>
          <p:nvPicPr>
            <p:cNvPr id="112" name="Picture 111">
              <a:extLst>
                <a:ext uri="{FF2B5EF4-FFF2-40B4-BE49-F238E27FC236}">
                  <a16:creationId xmlns:a16="http://schemas.microsoft.com/office/drawing/2014/main" id="{F1904CC5-1CB9-4C2F-A886-84DCF5651A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8710" y="2096004"/>
              <a:ext cx="718210" cy="728165"/>
            </a:xfrm>
            <a:prstGeom prst="rect">
              <a:avLst/>
            </a:prstGeom>
          </p:spPr>
        </p:pic>
        <p:pic>
          <p:nvPicPr>
            <p:cNvPr id="113" name="Picture 112">
              <a:extLst>
                <a:ext uri="{FF2B5EF4-FFF2-40B4-BE49-F238E27FC236}">
                  <a16:creationId xmlns:a16="http://schemas.microsoft.com/office/drawing/2014/main" id="{EE1BCBAA-E361-40F0-B41A-4FC3A66235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2414" y="2726784"/>
              <a:ext cx="718210" cy="728165"/>
            </a:xfrm>
            <a:prstGeom prst="rect">
              <a:avLst/>
            </a:prstGeom>
          </p:spPr>
        </p:pic>
        <p:pic>
          <p:nvPicPr>
            <p:cNvPr id="114" name="Picture 113">
              <a:extLst>
                <a:ext uri="{FF2B5EF4-FFF2-40B4-BE49-F238E27FC236}">
                  <a16:creationId xmlns:a16="http://schemas.microsoft.com/office/drawing/2014/main" id="{312A5012-BBEB-4A01-9BC7-63CD6AE260C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6598" y="3408019"/>
              <a:ext cx="718210" cy="728165"/>
            </a:xfrm>
            <a:prstGeom prst="rect">
              <a:avLst/>
            </a:prstGeom>
          </p:spPr>
        </p:pic>
        <p:pic>
          <p:nvPicPr>
            <p:cNvPr id="115" name="Picture 114">
              <a:extLst>
                <a:ext uri="{FF2B5EF4-FFF2-40B4-BE49-F238E27FC236}">
                  <a16:creationId xmlns:a16="http://schemas.microsoft.com/office/drawing/2014/main" id="{593E8D9F-1DB7-4422-8E79-D6E4FB3C5F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69605" y="2753346"/>
              <a:ext cx="718210" cy="728165"/>
            </a:xfrm>
            <a:prstGeom prst="rect">
              <a:avLst/>
            </a:prstGeom>
          </p:spPr>
        </p:pic>
        <p:pic>
          <p:nvPicPr>
            <p:cNvPr id="116" name="Picture 115">
              <a:extLst>
                <a:ext uri="{FF2B5EF4-FFF2-40B4-BE49-F238E27FC236}">
                  <a16:creationId xmlns:a16="http://schemas.microsoft.com/office/drawing/2014/main" id="{EE81CFBE-EDF8-4FA0-968E-B41B1AE461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11414" y="1518528"/>
              <a:ext cx="718210" cy="728165"/>
            </a:xfrm>
            <a:prstGeom prst="rect">
              <a:avLst/>
            </a:prstGeom>
          </p:spPr>
        </p:pic>
        <p:pic>
          <p:nvPicPr>
            <p:cNvPr id="117" name="Picture 116">
              <a:extLst>
                <a:ext uri="{FF2B5EF4-FFF2-40B4-BE49-F238E27FC236}">
                  <a16:creationId xmlns:a16="http://schemas.microsoft.com/office/drawing/2014/main" id="{F8FB1CEA-2ED1-4A7D-833E-E0CBABEE33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3249" y="3417760"/>
              <a:ext cx="718210" cy="728165"/>
            </a:xfrm>
            <a:prstGeom prst="rect">
              <a:avLst/>
            </a:prstGeom>
          </p:spPr>
        </p:pic>
        <p:pic>
          <p:nvPicPr>
            <p:cNvPr id="118" name="Picture 117">
              <a:extLst>
                <a:ext uri="{FF2B5EF4-FFF2-40B4-BE49-F238E27FC236}">
                  <a16:creationId xmlns:a16="http://schemas.microsoft.com/office/drawing/2014/main" id="{73ED5974-ACDB-4F5D-B826-7404AC4A67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58361" y="2096004"/>
              <a:ext cx="718210" cy="728165"/>
            </a:xfrm>
            <a:prstGeom prst="rect">
              <a:avLst/>
            </a:prstGeom>
          </p:spPr>
        </p:pic>
      </p:grpSp>
      <p:sp>
        <p:nvSpPr>
          <p:cNvPr id="119" name="TextBox 118">
            <a:extLst>
              <a:ext uri="{FF2B5EF4-FFF2-40B4-BE49-F238E27FC236}">
                <a16:creationId xmlns:a16="http://schemas.microsoft.com/office/drawing/2014/main" id="{E848749E-0F2A-47D9-B306-C45ED3BE0CC2}"/>
              </a:ext>
            </a:extLst>
          </p:cNvPr>
          <p:cNvSpPr txBox="1"/>
          <p:nvPr/>
        </p:nvSpPr>
        <p:spPr>
          <a:xfrm>
            <a:off x="4367510" y="1129463"/>
            <a:ext cx="837089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/>
              <a:t>-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473589D-02C5-474C-BEEA-CBE907F1136E}"/>
              </a:ext>
            </a:extLst>
          </p:cNvPr>
          <p:cNvSpPr txBox="1"/>
          <p:nvPr/>
        </p:nvSpPr>
        <p:spPr>
          <a:xfrm>
            <a:off x="4402345" y="3776341"/>
            <a:ext cx="837089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/>
              <a:t>-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945CE037-8AAF-47FB-8EA9-8CF8F4EAE2F2}"/>
              </a:ext>
            </a:extLst>
          </p:cNvPr>
          <p:cNvSpPr txBox="1"/>
          <p:nvPr/>
        </p:nvSpPr>
        <p:spPr>
          <a:xfrm>
            <a:off x="6262474" y="1915106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29407B15-120E-4C12-B340-63CC7F33C083}"/>
              </a:ext>
            </a:extLst>
          </p:cNvPr>
          <p:cNvSpPr txBox="1"/>
          <p:nvPr/>
        </p:nvSpPr>
        <p:spPr>
          <a:xfrm>
            <a:off x="6355979" y="4507387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latin typeface="Comic Sans MS" panose="030F0702030302020204" pitchFamily="66" charset="0"/>
              </a:rPr>
              <a:t>7</a:t>
            </a:r>
          </a:p>
        </p:txBody>
      </p:sp>
      <p:pic>
        <p:nvPicPr>
          <p:cNvPr id="125" name="Picture 124">
            <a:extLst>
              <a:ext uri="{FF2B5EF4-FFF2-40B4-BE49-F238E27FC236}">
                <a16:creationId xmlns:a16="http://schemas.microsoft.com/office/drawing/2014/main" id="{B9F805FD-1C04-4ABC-BCD8-437D9C5883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2387" y="1859792"/>
            <a:ext cx="718210" cy="728165"/>
          </a:xfrm>
          <a:prstGeom prst="rect">
            <a:avLst/>
          </a:prstGeom>
        </p:spPr>
      </p:pic>
      <p:pic>
        <p:nvPicPr>
          <p:cNvPr id="127" name="Picture 126">
            <a:extLst>
              <a:ext uri="{FF2B5EF4-FFF2-40B4-BE49-F238E27FC236}">
                <a16:creationId xmlns:a16="http://schemas.microsoft.com/office/drawing/2014/main" id="{B37404D4-CB7C-46D2-A717-B2CA68A722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4056" y="2547308"/>
            <a:ext cx="718210" cy="728165"/>
          </a:xfrm>
          <a:prstGeom prst="rect">
            <a:avLst/>
          </a:prstGeom>
        </p:spPr>
      </p:pic>
      <p:pic>
        <p:nvPicPr>
          <p:cNvPr id="129" name="Picture 128">
            <a:extLst>
              <a:ext uri="{FF2B5EF4-FFF2-40B4-BE49-F238E27FC236}">
                <a16:creationId xmlns:a16="http://schemas.microsoft.com/office/drawing/2014/main" id="{F8BCB16F-D908-4B00-9331-3AEA6CF73C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537" y="4774030"/>
            <a:ext cx="718210" cy="728165"/>
          </a:xfrm>
          <a:prstGeom prst="rect">
            <a:avLst/>
          </a:prstGeom>
        </p:spPr>
      </p:pic>
      <p:pic>
        <p:nvPicPr>
          <p:cNvPr id="133" name="Picture 132">
            <a:extLst>
              <a:ext uri="{FF2B5EF4-FFF2-40B4-BE49-F238E27FC236}">
                <a16:creationId xmlns:a16="http://schemas.microsoft.com/office/drawing/2014/main" id="{501B49D7-CE06-446C-BA85-D4C5BC184C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4861" y="1846005"/>
            <a:ext cx="718210" cy="72816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E870020-5FAA-47A3-93DE-DCC3ED4C89FF}"/>
              </a:ext>
            </a:extLst>
          </p:cNvPr>
          <p:cNvSpPr/>
          <p:nvPr/>
        </p:nvSpPr>
        <p:spPr>
          <a:xfrm>
            <a:off x="8617464" y="1801603"/>
            <a:ext cx="2443319" cy="153879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atin typeface="Comic Sans MS" panose="030F0702030302020204" pitchFamily="66" charset="0"/>
              </a:rPr>
              <a:t>?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89E3427-F08B-4133-916D-AFF1C7BE22A2}"/>
              </a:ext>
            </a:extLst>
          </p:cNvPr>
          <p:cNvGrpSpPr/>
          <p:nvPr/>
        </p:nvGrpSpPr>
        <p:grpSpPr>
          <a:xfrm>
            <a:off x="894240" y="4534811"/>
            <a:ext cx="2915450" cy="1529350"/>
            <a:chOff x="595435" y="4762341"/>
            <a:chExt cx="2915450" cy="1529350"/>
          </a:xfrm>
        </p:grpSpPr>
        <p:pic>
          <p:nvPicPr>
            <p:cNvPr id="135" name="Picture 134">
              <a:extLst>
                <a:ext uri="{FF2B5EF4-FFF2-40B4-BE49-F238E27FC236}">
                  <a16:creationId xmlns:a16="http://schemas.microsoft.com/office/drawing/2014/main" id="{73AA0711-2BE5-4822-A156-65C2D85754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94934" y="4788478"/>
              <a:ext cx="718210" cy="728165"/>
            </a:xfrm>
            <a:prstGeom prst="rect">
              <a:avLst/>
            </a:prstGeom>
          </p:spPr>
        </p:pic>
        <p:pic>
          <p:nvPicPr>
            <p:cNvPr id="136" name="Picture 135">
              <a:extLst>
                <a:ext uri="{FF2B5EF4-FFF2-40B4-BE49-F238E27FC236}">
                  <a16:creationId xmlns:a16="http://schemas.microsoft.com/office/drawing/2014/main" id="{9BF76D7F-0B97-43C8-B612-889DA9430D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5435" y="4815012"/>
              <a:ext cx="718210" cy="728165"/>
            </a:xfrm>
            <a:prstGeom prst="rect">
              <a:avLst/>
            </a:prstGeom>
          </p:spPr>
        </p:pic>
        <p:pic>
          <p:nvPicPr>
            <p:cNvPr id="137" name="Picture 136">
              <a:extLst>
                <a:ext uri="{FF2B5EF4-FFF2-40B4-BE49-F238E27FC236}">
                  <a16:creationId xmlns:a16="http://schemas.microsoft.com/office/drawing/2014/main" id="{6603DEE8-1C70-4AA1-9C9C-83F50BBB4C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79253" y="5554512"/>
              <a:ext cx="718210" cy="728165"/>
            </a:xfrm>
            <a:prstGeom prst="rect">
              <a:avLst/>
            </a:prstGeom>
          </p:spPr>
        </p:pic>
        <p:pic>
          <p:nvPicPr>
            <p:cNvPr id="138" name="Picture 137">
              <a:extLst>
                <a:ext uri="{FF2B5EF4-FFF2-40B4-BE49-F238E27FC236}">
                  <a16:creationId xmlns:a16="http://schemas.microsoft.com/office/drawing/2014/main" id="{7B4DCF7B-3DF0-4427-937E-8B83BE2B27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30173" y="4762341"/>
              <a:ext cx="718210" cy="728165"/>
            </a:xfrm>
            <a:prstGeom prst="rect">
              <a:avLst/>
            </a:prstGeom>
          </p:spPr>
        </p:pic>
        <p:pic>
          <p:nvPicPr>
            <p:cNvPr id="139" name="Picture 138">
              <a:extLst>
                <a:ext uri="{FF2B5EF4-FFF2-40B4-BE49-F238E27FC236}">
                  <a16:creationId xmlns:a16="http://schemas.microsoft.com/office/drawing/2014/main" id="{D5B5E508-31A4-43C6-9E1C-777CE21798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867" y="5563526"/>
              <a:ext cx="718210" cy="728165"/>
            </a:xfrm>
            <a:prstGeom prst="rect">
              <a:avLst/>
            </a:prstGeom>
          </p:spPr>
        </p:pic>
        <p:pic>
          <p:nvPicPr>
            <p:cNvPr id="141" name="Picture 140">
              <a:extLst>
                <a:ext uri="{FF2B5EF4-FFF2-40B4-BE49-F238E27FC236}">
                  <a16:creationId xmlns:a16="http://schemas.microsoft.com/office/drawing/2014/main" id="{4AAB113B-F947-48CA-8C01-6072A9A82C0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2675" y="5496344"/>
              <a:ext cx="718210" cy="728165"/>
            </a:xfrm>
            <a:prstGeom prst="rect">
              <a:avLst/>
            </a:prstGeom>
          </p:spPr>
        </p:pic>
        <p:pic>
          <p:nvPicPr>
            <p:cNvPr id="143" name="Picture 142">
              <a:extLst>
                <a:ext uri="{FF2B5EF4-FFF2-40B4-BE49-F238E27FC236}">
                  <a16:creationId xmlns:a16="http://schemas.microsoft.com/office/drawing/2014/main" id="{DC8C3B2D-8B3E-4951-89AE-9380165A0E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85964" y="5522509"/>
              <a:ext cx="718210" cy="728165"/>
            </a:xfrm>
            <a:prstGeom prst="rect">
              <a:avLst/>
            </a:prstGeom>
          </p:spPr>
        </p:pic>
        <p:pic>
          <p:nvPicPr>
            <p:cNvPr id="144" name="Picture 143">
              <a:extLst>
                <a:ext uri="{FF2B5EF4-FFF2-40B4-BE49-F238E27FC236}">
                  <a16:creationId xmlns:a16="http://schemas.microsoft.com/office/drawing/2014/main" id="{78864F15-53CB-4FF3-A491-DB421C36B8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11565" y="4799099"/>
              <a:ext cx="718210" cy="728165"/>
            </a:xfrm>
            <a:prstGeom prst="rect">
              <a:avLst/>
            </a:prstGeom>
          </p:spPr>
        </p:pic>
      </p:grpSp>
      <p:sp>
        <p:nvSpPr>
          <p:cNvPr id="74" name="Rectangle 73">
            <a:extLst>
              <a:ext uri="{FF2B5EF4-FFF2-40B4-BE49-F238E27FC236}">
                <a16:creationId xmlns:a16="http://schemas.microsoft.com/office/drawing/2014/main" id="{3081410D-3B8C-4BF1-912B-5A82EEB045FC}"/>
              </a:ext>
            </a:extLst>
          </p:cNvPr>
          <p:cNvSpPr/>
          <p:nvPr/>
        </p:nvSpPr>
        <p:spPr>
          <a:xfrm>
            <a:off x="8585571" y="4368713"/>
            <a:ext cx="2443319" cy="153879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atin typeface="Comic Sans MS" panose="030F0702030302020204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43742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" grpId="0" animBg="1"/>
      <p:bldP spid="7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Warm Up- Answer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790E682-DA78-4A8C-98EA-484F940C3115}"/>
              </a:ext>
            </a:extLst>
          </p:cNvPr>
          <p:cNvSpPr txBox="1"/>
          <p:nvPr/>
        </p:nvSpPr>
        <p:spPr>
          <a:xfrm>
            <a:off x="7759031" y="1771104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4A3725E-EDF2-4325-AC89-5D61F11F1D23}"/>
              </a:ext>
            </a:extLst>
          </p:cNvPr>
          <p:cNvSpPr txBox="1"/>
          <p:nvPr/>
        </p:nvSpPr>
        <p:spPr>
          <a:xfrm>
            <a:off x="6183701" y="4330865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5B4B06B-A39B-4144-8DE6-DFF60CBB7DC9}"/>
              </a:ext>
            </a:extLst>
          </p:cNvPr>
          <p:cNvSpPr txBox="1"/>
          <p:nvPr/>
        </p:nvSpPr>
        <p:spPr>
          <a:xfrm>
            <a:off x="7868296" y="4163383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170228D-AE66-4D50-AB01-B806AC98906B}"/>
              </a:ext>
            </a:extLst>
          </p:cNvPr>
          <p:cNvSpPr txBox="1"/>
          <p:nvPr/>
        </p:nvSpPr>
        <p:spPr>
          <a:xfrm>
            <a:off x="6262474" y="1915106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048AC4-29C6-4148-B418-1BC558C07D13}"/>
              </a:ext>
            </a:extLst>
          </p:cNvPr>
          <p:cNvSpPr txBox="1"/>
          <p:nvPr/>
        </p:nvSpPr>
        <p:spPr>
          <a:xfrm>
            <a:off x="2622879" y="1915106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6D5D110-58E1-4850-B190-FDF10608E430}"/>
              </a:ext>
            </a:extLst>
          </p:cNvPr>
          <p:cNvSpPr txBox="1"/>
          <p:nvPr/>
        </p:nvSpPr>
        <p:spPr>
          <a:xfrm>
            <a:off x="9115397" y="1894089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>
                <a:highlight>
                  <a:srgbClr val="FFFF00"/>
                </a:highlight>
                <a:latin typeface="Comic Sans MS" panose="030F0702030302020204" pitchFamily="66" charset="0"/>
              </a:rPr>
              <a:t>3</a:t>
            </a:r>
            <a:endParaRPr lang="en-GB" sz="8800" dirty="0">
              <a:highlight>
                <a:srgbClr val="FFFF00"/>
              </a:highlight>
              <a:latin typeface="Comic Sans MS" panose="030F0702030302020204" pitchFamily="66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6266016-7988-44C1-B5EC-CC3FCCA27435}"/>
              </a:ext>
            </a:extLst>
          </p:cNvPr>
          <p:cNvSpPr txBox="1"/>
          <p:nvPr/>
        </p:nvSpPr>
        <p:spPr>
          <a:xfrm>
            <a:off x="2491534" y="4330865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174F371-2D41-4452-B310-A881B32E45C1}"/>
              </a:ext>
            </a:extLst>
          </p:cNvPr>
          <p:cNvSpPr txBox="1"/>
          <p:nvPr/>
        </p:nvSpPr>
        <p:spPr>
          <a:xfrm>
            <a:off x="9132636" y="4330865"/>
            <a:ext cx="69281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1EDDB93-A359-4DF4-931D-EAE2F865B84F}"/>
              </a:ext>
            </a:extLst>
          </p:cNvPr>
          <p:cNvSpPr txBox="1"/>
          <p:nvPr/>
        </p:nvSpPr>
        <p:spPr>
          <a:xfrm>
            <a:off x="4367510" y="1129463"/>
            <a:ext cx="837089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/>
              <a:t>-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2CC856D-9C82-428B-8604-DD883E8DAFF8}"/>
              </a:ext>
            </a:extLst>
          </p:cNvPr>
          <p:cNvSpPr txBox="1"/>
          <p:nvPr/>
        </p:nvSpPr>
        <p:spPr>
          <a:xfrm>
            <a:off x="4438800" y="3439628"/>
            <a:ext cx="837089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/>
              <a:t>-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3F06FE33-27C5-41ED-AD3B-F41781B683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7" y="1601390"/>
            <a:ext cx="1715471" cy="1739249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631FA3D-8A72-4745-B0C3-D19DBB1301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57" y="4184515"/>
            <a:ext cx="1715471" cy="1739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Halving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4036DDD1-C8C3-4DD9-9642-763357F7AE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587" t="13122" r="39674" b="34872"/>
          <a:stretch/>
        </p:blipFill>
        <p:spPr>
          <a:xfrm>
            <a:off x="7739269" y="1027906"/>
            <a:ext cx="4041914" cy="5436374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F046CFE-E198-41F3-9F68-108DAA29E0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540748"/>
              </p:ext>
            </p:extLst>
          </p:nvPr>
        </p:nvGraphicFramePr>
        <p:xfrm>
          <a:off x="1967949" y="4662818"/>
          <a:ext cx="4969566" cy="184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522">
                  <a:extLst>
                    <a:ext uri="{9D8B030D-6E8A-4147-A177-3AD203B41FA5}">
                      <a16:colId xmlns:a16="http://schemas.microsoft.com/office/drawing/2014/main" val="2765164211"/>
                    </a:ext>
                  </a:extLst>
                </a:gridCol>
                <a:gridCol w="1656522">
                  <a:extLst>
                    <a:ext uri="{9D8B030D-6E8A-4147-A177-3AD203B41FA5}">
                      <a16:colId xmlns:a16="http://schemas.microsoft.com/office/drawing/2014/main" val="3066328266"/>
                    </a:ext>
                  </a:extLst>
                </a:gridCol>
                <a:gridCol w="1656522">
                  <a:extLst>
                    <a:ext uri="{9D8B030D-6E8A-4147-A177-3AD203B41FA5}">
                      <a16:colId xmlns:a16="http://schemas.microsoft.com/office/drawing/2014/main" val="25278783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500" dirty="0"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500" dirty="0">
                          <a:latin typeface="Comic Sans MS" panose="030F0702030302020204" pitchFamily="66" charset="0"/>
                        </a:rPr>
                        <a:t>5 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500" dirty="0"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078572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CD315B2-C698-4029-AA91-C05F92EA14B4}"/>
              </a:ext>
            </a:extLst>
          </p:cNvPr>
          <p:cNvSpPr txBox="1"/>
          <p:nvPr/>
        </p:nvSpPr>
        <p:spPr>
          <a:xfrm>
            <a:off x="1898683" y="1752145"/>
            <a:ext cx="47801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anose="030F0702030302020204" pitchFamily="66" charset="0"/>
              </a:rPr>
              <a:t>What is half?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28EFFE9-E4F0-4BCD-8AD3-92E550DDB21A}"/>
              </a:ext>
            </a:extLst>
          </p:cNvPr>
          <p:cNvSpPr/>
          <p:nvPr/>
        </p:nvSpPr>
        <p:spPr>
          <a:xfrm>
            <a:off x="5363817" y="4792621"/>
            <a:ext cx="1364974" cy="1541917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7CCBE7F3-77CF-4270-A96C-54909E1B41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587" t="13122" r="50686" b="34872"/>
          <a:stretch/>
        </p:blipFill>
        <p:spPr>
          <a:xfrm flipH="1">
            <a:off x="9760226" y="1027906"/>
            <a:ext cx="1994453" cy="5436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Halving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F046CFE-E198-41F3-9F68-108DAA29E0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694501"/>
              </p:ext>
            </p:extLst>
          </p:nvPr>
        </p:nvGraphicFramePr>
        <p:xfrm>
          <a:off x="1497496" y="4662818"/>
          <a:ext cx="5440020" cy="184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3340">
                  <a:extLst>
                    <a:ext uri="{9D8B030D-6E8A-4147-A177-3AD203B41FA5}">
                      <a16:colId xmlns:a16="http://schemas.microsoft.com/office/drawing/2014/main" val="2765164211"/>
                    </a:ext>
                  </a:extLst>
                </a:gridCol>
                <a:gridCol w="1813340">
                  <a:extLst>
                    <a:ext uri="{9D8B030D-6E8A-4147-A177-3AD203B41FA5}">
                      <a16:colId xmlns:a16="http://schemas.microsoft.com/office/drawing/2014/main" val="3066328266"/>
                    </a:ext>
                  </a:extLst>
                </a:gridCol>
                <a:gridCol w="1813340">
                  <a:extLst>
                    <a:ext uri="{9D8B030D-6E8A-4147-A177-3AD203B41FA5}">
                      <a16:colId xmlns:a16="http://schemas.microsoft.com/office/drawing/2014/main" val="25278783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500" dirty="0"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500" dirty="0">
                          <a:latin typeface="Comic Sans MS" panose="030F0702030302020204" pitchFamily="66" charset="0"/>
                        </a:rPr>
                        <a:t>7 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500" dirty="0"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078572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CD315B2-C698-4029-AA91-C05F92EA14B4}"/>
              </a:ext>
            </a:extLst>
          </p:cNvPr>
          <p:cNvSpPr txBox="1"/>
          <p:nvPr/>
        </p:nvSpPr>
        <p:spPr>
          <a:xfrm>
            <a:off x="1898683" y="1752145"/>
            <a:ext cx="47801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anose="030F0702030302020204" pitchFamily="66" charset="0"/>
              </a:rPr>
              <a:t>What is half?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28EFFE9-E4F0-4BCD-8AD3-92E550DDB21A}"/>
              </a:ext>
            </a:extLst>
          </p:cNvPr>
          <p:cNvSpPr/>
          <p:nvPr/>
        </p:nvSpPr>
        <p:spPr>
          <a:xfrm>
            <a:off x="1497495" y="4662818"/>
            <a:ext cx="1775791" cy="1801462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4EAE7A3-BCA2-45A6-B1DF-B4A377311B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587" t="26655" r="39782" b="21725"/>
          <a:stretch/>
        </p:blipFill>
        <p:spPr>
          <a:xfrm>
            <a:off x="8070574" y="1172691"/>
            <a:ext cx="3891722" cy="532018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48FBACF-0927-4351-9713-2F8AEB3AB6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587" t="26655" r="50605" b="21725"/>
          <a:stretch/>
        </p:blipFill>
        <p:spPr>
          <a:xfrm flipH="1">
            <a:off x="9981096" y="1172691"/>
            <a:ext cx="1981200" cy="5320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485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Halving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F046CFE-E198-41F3-9F68-108DAA29E0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591082"/>
              </p:ext>
            </p:extLst>
          </p:nvPr>
        </p:nvGraphicFramePr>
        <p:xfrm>
          <a:off x="1967948" y="4662818"/>
          <a:ext cx="5479773" cy="184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6591">
                  <a:extLst>
                    <a:ext uri="{9D8B030D-6E8A-4147-A177-3AD203B41FA5}">
                      <a16:colId xmlns:a16="http://schemas.microsoft.com/office/drawing/2014/main" val="2765164211"/>
                    </a:ext>
                  </a:extLst>
                </a:gridCol>
                <a:gridCol w="1826591">
                  <a:extLst>
                    <a:ext uri="{9D8B030D-6E8A-4147-A177-3AD203B41FA5}">
                      <a16:colId xmlns:a16="http://schemas.microsoft.com/office/drawing/2014/main" val="3066328266"/>
                    </a:ext>
                  </a:extLst>
                </a:gridCol>
                <a:gridCol w="1826591">
                  <a:extLst>
                    <a:ext uri="{9D8B030D-6E8A-4147-A177-3AD203B41FA5}">
                      <a16:colId xmlns:a16="http://schemas.microsoft.com/office/drawing/2014/main" val="25278783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500" dirty="0"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500" dirty="0">
                          <a:latin typeface="Comic Sans MS" panose="030F0702030302020204" pitchFamily="66" charset="0"/>
                        </a:rPr>
                        <a:t>4 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500" dirty="0"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078572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CD315B2-C698-4029-AA91-C05F92EA14B4}"/>
              </a:ext>
            </a:extLst>
          </p:cNvPr>
          <p:cNvSpPr txBox="1"/>
          <p:nvPr/>
        </p:nvSpPr>
        <p:spPr>
          <a:xfrm>
            <a:off x="1898683" y="1752145"/>
            <a:ext cx="47801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anose="030F0702030302020204" pitchFamily="66" charset="0"/>
              </a:rPr>
              <a:t>What is half?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28EFFE9-E4F0-4BCD-8AD3-92E550DDB21A}"/>
              </a:ext>
            </a:extLst>
          </p:cNvPr>
          <p:cNvSpPr/>
          <p:nvPr/>
        </p:nvSpPr>
        <p:spPr>
          <a:xfrm>
            <a:off x="4025347" y="4813879"/>
            <a:ext cx="1364974" cy="1541917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E65F7EC-0FFF-4777-B43B-19A6CB7A3B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587" t="21134" r="39782" b="27719"/>
          <a:stretch/>
        </p:blipFill>
        <p:spPr>
          <a:xfrm>
            <a:off x="7779025" y="1232970"/>
            <a:ext cx="4068417" cy="54086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9D12E56-9712-42DE-B49A-333C9A0322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587" t="21134" r="50456" b="27719"/>
          <a:stretch/>
        </p:blipFill>
        <p:spPr>
          <a:xfrm flipH="1">
            <a:off x="9786729" y="1232969"/>
            <a:ext cx="2060713" cy="5408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963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>
                <a:latin typeface="Comic Sans MS" panose="030F0702030302020204" pitchFamily="66" charset="0"/>
              </a:rPr>
              <a:t>Well Done!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655762"/>
          </a:xfrm>
        </p:spPr>
        <p:txBody>
          <a:bodyPr anchor="ctr">
            <a:norm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Now have a go at the activity sheet provided.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D746F6-4707-4AC5-9C7A-D12ABE955B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2" t="9165" r="64935" b="67461"/>
          <a:stretch/>
        </p:blipFill>
        <p:spPr>
          <a:xfrm>
            <a:off x="0" y="-50073"/>
            <a:ext cx="1815546" cy="19805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7223E04-0EAB-45F6-95FF-97C609B24D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65" t="9166" r="34672" b="67461"/>
          <a:stretch/>
        </p:blipFill>
        <p:spPr>
          <a:xfrm>
            <a:off x="5777946" y="271966"/>
            <a:ext cx="1020417" cy="111318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1EDC340-1004-4848-8C97-AB39914369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935" t="9165" r="4802" b="67461"/>
          <a:stretch/>
        </p:blipFill>
        <p:spPr>
          <a:xfrm>
            <a:off x="10376454" y="0"/>
            <a:ext cx="1815546" cy="198059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78A4DF2-1E25-4D5C-867E-3878EB0A2A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2" t="37826" r="64935" b="38800"/>
          <a:stretch/>
        </p:blipFill>
        <p:spPr>
          <a:xfrm>
            <a:off x="0" y="4826300"/>
            <a:ext cx="1815546" cy="198059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6743836-C240-4223-8191-F312B9284C9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65" t="37826" r="34672" b="38800"/>
          <a:stretch/>
        </p:blipFill>
        <p:spPr>
          <a:xfrm>
            <a:off x="5777945" y="5470051"/>
            <a:ext cx="1020418" cy="111318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AB12F44-70A8-485E-AC75-078A4305866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935" t="37826" r="4802" b="38800"/>
          <a:stretch/>
        </p:blipFill>
        <p:spPr>
          <a:xfrm>
            <a:off x="10376454" y="4877401"/>
            <a:ext cx="1815546" cy="1980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936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</TotalTime>
  <Words>123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Office Theme</vt:lpstr>
      <vt:lpstr>EYFS Maths</vt:lpstr>
      <vt:lpstr>Message to parents</vt:lpstr>
      <vt:lpstr>Warm Up Let’s warm up our brains ready to learn.</vt:lpstr>
      <vt:lpstr>Warm Up- Answer</vt:lpstr>
      <vt:lpstr>Halving</vt:lpstr>
      <vt:lpstr>Halving</vt:lpstr>
      <vt:lpstr>Halving</vt:lpstr>
      <vt:lpstr>Well Done!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Darren Gravell</cp:lastModifiedBy>
  <cp:revision>31</cp:revision>
  <dcterms:created xsi:type="dcterms:W3CDTF">2020-03-20T11:22:32Z</dcterms:created>
  <dcterms:modified xsi:type="dcterms:W3CDTF">2020-04-09T16:02:04Z</dcterms:modified>
</cp:coreProperties>
</file>