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5" r:id="rId2"/>
    <p:sldId id="286" r:id="rId3"/>
    <p:sldId id="276" r:id="rId4"/>
    <p:sldId id="287" r:id="rId5"/>
    <p:sldId id="277" r:id="rId6"/>
    <p:sldId id="282" r:id="rId7"/>
    <p:sldId id="283" r:id="rId8"/>
    <p:sldId id="284" r:id="rId9"/>
    <p:sldId id="285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2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3A4BD3F-9EE4-4DE8-A86E-416FD39C1A84}"/>
              </a:ext>
            </a:extLst>
          </p:cNvPr>
          <p:cNvGrpSpPr/>
          <p:nvPr/>
        </p:nvGrpSpPr>
        <p:grpSpPr>
          <a:xfrm>
            <a:off x="9539080" y="256149"/>
            <a:ext cx="2257839" cy="2124963"/>
            <a:chOff x="371061" y="4534726"/>
            <a:chExt cx="1537252" cy="148176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9BA5A37-3946-41E6-BED4-07E20EBA7465}"/>
                </a:ext>
              </a:extLst>
            </p:cNvPr>
            <p:cNvSpPr/>
            <p:nvPr/>
          </p:nvSpPr>
          <p:spPr>
            <a:xfrm>
              <a:off x="742950" y="4972049"/>
              <a:ext cx="857250" cy="84827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85E7631-7535-4355-A9C9-92E891B86A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4" t="11237" r="10216" b="9328"/>
            <a:stretch/>
          </p:blipFill>
          <p:spPr>
            <a:xfrm>
              <a:off x="371061" y="4534726"/>
              <a:ext cx="1537252" cy="1481761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28CBE276-2FB9-4A44-8951-BE8FA4E2A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48" y="3843131"/>
            <a:ext cx="2669813" cy="28165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950F44D-9082-45AA-BC7E-8C28027C3A0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0" b="38800"/>
          <a:stretch/>
        </p:blipFill>
        <p:spPr>
          <a:xfrm rot="5400000">
            <a:off x="-280728" y="4854961"/>
            <a:ext cx="2963428" cy="6460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4229E41-4B79-418E-83D4-7D98CF497B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0" y="160816"/>
            <a:ext cx="2318057" cy="250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87F02C8-64E3-4FF7-8234-9977C24FE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48" y="3843131"/>
            <a:ext cx="2669813" cy="2816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8A54F6-2C36-4BB1-8E7A-88CFDF8E4E19}"/>
              </a:ext>
            </a:extLst>
          </p:cNvPr>
          <p:cNvGrpSpPr/>
          <p:nvPr/>
        </p:nvGrpSpPr>
        <p:grpSpPr>
          <a:xfrm>
            <a:off x="9539080" y="256149"/>
            <a:ext cx="2257839" cy="2124963"/>
            <a:chOff x="371061" y="4534726"/>
            <a:chExt cx="1537252" cy="148176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11B3696-BCE8-497E-81EC-8CA123C8650C}"/>
                </a:ext>
              </a:extLst>
            </p:cNvPr>
            <p:cNvSpPr/>
            <p:nvPr/>
          </p:nvSpPr>
          <p:spPr>
            <a:xfrm>
              <a:off x="742950" y="4972049"/>
              <a:ext cx="857250" cy="84827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92856ED-99D9-4913-B80C-9BDBEBB2BE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4" t="11237" r="10216" b="9328"/>
            <a:stretch/>
          </p:blipFill>
          <p:spPr>
            <a:xfrm>
              <a:off x="371061" y="4534726"/>
              <a:ext cx="1537252" cy="1481761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9C9D2D75-D5BC-4878-AB74-659192F660A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0" b="38800"/>
          <a:stretch/>
        </p:blipFill>
        <p:spPr>
          <a:xfrm rot="5400000">
            <a:off x="-280728" y="4854961"/>
            <a:ext cx="2963428" cy="6460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AAC7CF-5AAE-4E05-8240-35A4E580C5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0" y="160816"/>
            <a:ext cx="2318057" cy="250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>
            <a:no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Today the children will be learning about </a:t>
            </a:r>
            <a:r>
              <a:rPr lang="en-GB" sz="3000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length</a:t>
            </a:r>
            <a:r>
              <a:rPr lang="en-GB" sz="3000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In EYFS, we use non-standard measures- cubes, hands, feet.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058F5E-2375-4235-9CE6-6BD5D27DFEC8}"/>
              </a:ext>
            </a:extLst>
          </p:cNvPr>
          <p:cNvSpPr txBox="1"/>
          <p:nvPr/>
        </p:nvSpPr>
        <p:spPr>
          <a:xfrm>
            <a:off x="1169829" y="5964115"/>
            <a:ext cx="1136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long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38FF33-2E2D-431D-B69C-DDDD35A39528}"/>
              </a:ext>
            </a:extLst>
          </p:cNvPr>
          <p:cNvSpPr txBox="1"/>
          <p:nvPr/>
        </p:nvSpPr>
        <p:spPr>
          <a:xfrm>
            <a:off x="3500202" y="5964115"/>
            <a:ext cx="1489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short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EFFA5-8E86-4162-81DF-2D13E64A5E1A}"/>
              </a:ext>
            </a:extLst>
          </p:cNvPr>
          <p:cNvSpPr txBox="1"/>
          <p:nvPr/>
        </p:nvSpPr>
        <p:spPr>
          <a:xfrm>
            <a:off x="6183235" y="5962282"/>
            <a:ext cx="1664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longer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B811B5-2389-4BA5-AD94-38E2FA3A64F4}"/>
              </a:ext>
            </a:extLst>
          </p:cNvPr>
          <p:cNvSpPr txBox="1"/>
          <p:nvPr/>
        </p:nvSpPr>
        <p:spPr>
          <a:xfrm>
            <a:off x="8615530" y="5962282"/>
            <a:ext cx="2016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shorter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2592466" y="6115682"/>
            <a:ext cx="7170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do we call all of these shapes?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251B45BB-ACCE-4427-97B4-5A3219B817FA}"/>
              </a:ext>
            </a:extLst>
          </p:cNvPr>
          <p:cNvSpPr txBox="1">
            <a:spLocks/>
          </p:cNvSpPr>
          <p:nvPr/>
        </p:nvSpPr>
        <p:spPr>
          <a:xfrm>
            <a:off x="919943" y="3805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Name the shapes</a:t>
            </a:r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FC0CB552-E73D-4A29-8A14-C10620E43326}"/>
              </a:ext>
            </a:extLst>
          </p:cNvPr>
          <p:cNvSpPr/>
          <p:nvPr/>
        </p:nvSpPr>
        <p:spPr>
          <a:xfrm>
            <a:off x="293472" y="2401508"/>
            <a:ext cx="2520000" cy="3295742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A5C80073-5B2B-4942-A5A5-87F752D99CC0}"/>
              </a:ext>
            </a:extLst>
          </p:cNvPr>
          <p:cNvSpPr/>
          <p:nvPr/>
        </p:nvSpPr>
        <p:spPr>
          <a:xfrm>
            <a:off x="9378528" y="3123725"/>
            <a:ext cx="2520000" cy="2520000"/>
          </a:xfrm>
          <a:prstGeom prst="cub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A63F1A4-2308-4BF2-BF8A-4CD0F18532C9}"/>
              </a:ext>
            </a:extLst>
          </p:cNvPr>
          <p:cNvSpPr/>
          <p:nvPr/>
        </p:nvSpPr>
        <p:spPr>
          <a:xfrm>
            <a:off x="3247363" y="2391094"/>
            <a:ext cx="3600000" cy="1266246"/>
          </a:xfrm>
          <a:prstGeom prst="cub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1E3D66A-3FE9-49F0-AE2E-17EA91C2FEF3}"/>
              </a:ext>
            </a:extLst>
          </p:cNvPr>
          <p:cNvGrpSpPr/>
          <p:nvPr/>
        </p:nvGrpSpPr>
        <p:grpSpPr>
          <a:xfrm>
            <a:off x="6533322" y="3286538"/>
            <a:ext cx="2269091" cy="2357187"/>
            <a:chOff x="4289168" y="-4160"/>
            <a:chExt cx="4513245" cy="5647886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CF5A881F-DB9E-437C-9784-04C38C07FDA8}"/>
                </a:ext>
              </a:extLst>
            </p:cNvPr>
            <p:cNvSpPr/>
            <p:nvPr/>
          </p:nvSpPr>
          <p:spPr>
            <a:xfrm>
              <a:off x="4289168" y="-4160"/>
              <a:ext cx="4513244" cy="5303712"/>
            </a:xfrm>
            <a:prstGeom prst="triangl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EA3A6C9-8F5E-4950-AE67-4D5A030D6743}"/>
                </a:ext>
              </a:extLst>
            </p:cNvPr>
            <p:cNvSpPr/>
            <p:nvPr/>
          </p:nvSpPr>
          <p:spPr>
            <a:xfrm>
              <a:off x="4289169" y="4972774"/>
              <a:ext cx="4513244" cy="67095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239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78" grpId="0"/>
      <p:bldP spid="3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2007370" y="6054127"/>
            <a:ext cx="834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These shapes are 3D solid shapes!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251B45BB-ACCE-4427-97B4-5A3219B817FA}"/>
              </a:ext>
            </a:extLst>
          </p:cNvPr>
          <p:cNvSpPr txBox="1">
            <a:spLocks/>
          </p:cNvSpPr>
          <p:nvPr/>
        </p:nvSpPr>
        <p:spPr>
          <a:xfrm>
            <a:off x="919943" y="3805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FC0CB552-E73D-4A29-8A14-C10620E43326}"/>
              </a:ext>
            </a:extLst>
          </p:cNvPr>
          <p:cNvSpPr/>
          <p:nvPr/>
        </p:nvSpPr>
        <p:spPr>
          <a:xfrm>
            <a:off x="293472" y="2401508"/>
            <a:ext cx="2520000" cy="3295742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A5C80073-5B2B-4942-A5A5-87F752D99CC0}"/>
              </a:ext>
            </a:extLst>
          </p:cNvPr>
          <p:cNvSpPr/>
          <p:nvPr/>
        </p:nvSpPr>
        <p:spPr>
          <a:xfrm>
            <a:off x="9378528" y="3123725"/>
            <a:ext cx="2520000" cy="2520000"/>
          </a:xfrm>
          <a:prstGeom prst="cub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A63F1A4-2308-4BF2-BF8A-4CD0F18532C9}"/>
              </a:ext>
            </a:extLst>
          </p:cNvPr>
          <p:cNvSpPr/>
          <p:nvPr/>
        </p:nvSpPr>
        <p:spPr>
          <a:xfrm>
            <a:off x="3247363" y="2391094"/>
            <a:ext cx="3600000" cy="1266246"/>
          </a:xfrm>
          <a:prstGeom prst="cub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1E3D66A-3FE9-49F0-AE2E-17EA91C2FEF3}"/>
              </a:ext>
            </a:extLst>
          </p:cNvPr>
          <p:cNvGrpSpPr/>
          <p:nvPr/>
        </p:nvGrpSpPr>
        <p:grpSpPr>
          <a:xfrm>
            <a:off x="6533322" y="3286538"/>
            <a:ext cx="2269091" cy="2357187"/>
            <a:chOff x="4289168" y="-4160"/>
            <a:chExt cx="4513245" cy="5647886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CF5A881F-DB9E-437C-9784-04C38C07FDA8}"/>
                </a:ext>
              </a:extLst>
            </p:cNvPr>
            <p:cNvSpPr/>
            <p:nvPr/>
          </p:nvSpPr>
          <p:spPr>
            <a:xfrm>
              <a:off x="4289168" y="-4160"/>
              <a:ext cx="4513244" cy="5303712"/>
            </a:xfrm>
            <a:prstGeom prst="triangl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EA3A6C9-8F5E-4950-AE67-4D5A030D6743}"/>
                </a:ext>
              </a:extLst>
            </p:cNvPr>
            <p:cNvSpPr/>
            <p:nvPr/>
          </p:nvSpPr>
          <p:spPr>
            <a:xfrm>
              <a:off x="4289169" y="4972774"/>
              <a:ext cx="4513244" cy="67095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3ED2298-854E-4131-8B47-0577AF8C6A07}"/>
              </a:ext>
            </a:extLst>
          </p:cNvPr>
          <p:cNvSpPr txBox="1"/>
          <p:nvPr/>
        </p:nvSpPr>
        <p:spPr>
          <a:xfrm>
            <a:off x="504146" y="4029782"/>
            <a:ext cx="2098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cylinder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2C0CED-B826-455D-AA2E-AD7AC2DACB85}"/>
              </a:ext>
            </a:extLst>
          </p:cNvPr>
          <p:cNvSpPr txBox="1"/>
          <p:nvPr/>
        </p:nvSpPr>
        <p:spPr>
          <a:xfrm>
            <a:off x="4023759" y="2900539"/>
            <a:ext cx="17331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cuboid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5145A2-D837-4102-98DE-ADC37C5AFF05}"/>
              </a:ext>
            </a:extLst>
          </p:cNvPr>
          <p:cNvSpPr txBox="1"/>
          <p:nvPr/>
        </p:nvSpPr>
        <p:spPr>
          <a:xfrm>
            <a:off x="9698738" y="4393309"/>
            <a:ext cx="1298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cube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F25948-0A45-40F6-8CAC-261952D6F33B}"/>
              </a:ext>
            </a:extLst>
          </p:cNvPr>
          <p:cNvSpPr txBox="1"/>
          <p:nvPr/>
        </p:nvSpPr>
        <p:spPr>
          <a:xfrm>
            <a:off x="7034520" y="4450611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cone</a:t>
            </a:r>
          </a:p>
        </p:txBody>
      </p:sp>
    </p:spTree>
    <p:extLst>
      <p:ext uri="{BB962C8B-B14F-4D97-AF65-F5344CB8AC3E}">
        <p14:creationId xmlns:p14="http://schemas.microsoft.com/office/powerpoint/2010/main" val="240313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Length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 rot="5400000">
            <a:off x="1989987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 rot="5400000">
            <a:off x="2744348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 rot="5400000">
            <a:off x="4973070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 rot="5400000">
            <a:off x="4227299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 rot="5400000">
            <a:off x="3481528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 rot="5400000">
            <a:off x="5731467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094C852-9719-48C3-8718-95C909FBDFB8}"/>
              </a:ext>
            </a:extLst>
          </p:cNvPr>
          <p:cNvSpPr txBox="1"/>
          <p:nvPr/>
        </p:nvSpPr>
        <p:spPr>
          <a:xfrm>
            <a:off x="2911581" y="1681084"/>
            <a:ext cx="4842978" cy="2145268"/>
          </a:xfrm>
          <a:prstGeom prst="wedgeRoundRectCallout">
            <a:avLst>
              <a:gd name="adj1" fmla="val -63794"/>
              <a:gd name="adj2" fmla="val 31613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How many bricks </a:t>
            </a:r>
            <a:r>
              <a:rPr lang="en-GB" sz="4000" b="1" dirty="0">
                <a:latin typeface="Comic Sans MS" panose="030F0702030302020204" pitchFamily="66" charset="0"/>
              </a:rPr>
              <a:t>long</a:t>
            </a:r>
            <a:r>
              <a:rPr lang="en-GB" sz="4000" dirty="0">
                <a:latin typeface="Comic Sans MS" panose="030F0702030302020204" pitchFamily="66" charset="0"/>
              </a:rPr>
              <a:t> is the fence? Let’s find out!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A03C07-9916-4FFB-A3BC-4761774CD173}"/>
              </a:ext>
            </a:extLst>
          </p:cNvPr>
          <p:cNvGrpSpPr/>
          <p:nvPr/>
        </p:nvGrpSpPr>
        <p:grpSpPr>
          <a:xfrm>
            <a:off x="1881809" y="4288483"/>
            <a:ext cx="8428382" cy="1484392"/>
            <a:chOff x="609600" y="3681766"/>
            <a:chExt cx="8543300" cy="1484392"/>
          </a:xfrm>
          <a:solidFill>
            <a:srgbClr val="FF0000"/>
          </a:solidFill>
        </p:grpSpPr>
        <p:pic>
          <p:nvPicPr>
            <p:cNvPr id="5" name="Graphic 4" descr="Fence">
              <a:extLst>
                <a:ext uri="{FF2B5EF4-FFF2-40B4-BE49-F238E27FC236}">
                  <a16:creationId xmlns:a16="http://schemas.microsoft.com/office/drawing/2014/main" id="{FFB4AF96-6600-40F0-9DE4-32E1473A9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609600" y="3681766"/>
              <a:ext cx="5486400" cy="1484392"/>
            </a:xfrm>
            <a:prstGeom prst="rect">
              <a:avLst/>
            </a:prstGeom>
          </p:spPr>
        </p:pic>
        <p:pic>
          <p:nvPicPr>
            <p:cNvPr id="15" name="Graphic 14" descr="Fence">
              <a:extLst>
                <a:ext uri="{FF2B5EF4-FFF2-40B4-BE49-F238E27FC236}">
                  <a16:creationId xmlns:a16="http://schemas.microsoft.com/office/drawing/2014/main" id="{139C23E7-B10B-458F-B839-2DB5EA3226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3666500" y="3681766"/>
              <a:ext cx="5486400" cy="1484392"/>
            </a:xfrm>
            <a:prstGeom prst="rect">
              <a:avLst/>
            </a:prstGeom>
          </p:spPr>
        </p:pic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909A4-5723-44C5-A1A3-E6D44EF1854F}"/>
              </a:ext>
            </a:extLst>
          </p:cNvPr>
          <p:cNvSpPr/>
          <p:nvPr/>
        </p:nvSpPr>
        <p:spPr>
          <a:xfrm rot="5400000">
            <a:off x="6490501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71A859-44F1-4B3F-9921-E32355655255}"/>
              </a:ext>
            </a:extLst>
          </p:cNvPr>
          <p:cNvSpPr/>
          <p:nvPr/>
        </p:nvSpPr>
        <p:spPr>
          <a:xfrm rot="5400000">
            <a:off x="7235029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D377C8-10CF-4E3B-BE29-3B3E8547FB0C}"/>
              </a:ext>
            </a:extLst>
          </p:cNvPr>
          <p:cNvSpPr/>
          <p:nvPr/>
        </p:nvSpPr>
        <p:spPr>
          <a:xfrm rot="5400000">
            <a:off x="7972211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0819C99-4092-48F4-8F04-90F491036B22}"/>
              </a:ext>
            </a:extLst>
          </p:cNvPr>
          <p:cNvSpPr/>
          <p:nvPr/>
        </p:nvSpPr>
        <p:spPr>
          <a:xfrm rot="5400000">
            <a:off x="8725781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A7A6BE0-04A8-4A35-912F-BD1277E929BF}"/>
              </a:ext>
            </a:extLst>
          </p:cNvPr>
          <p:cNvSpPr/>
          <p:nvPr/>
        </p:nvSpPr>
        <p:spPr>
          <a:xfrm rot="5400000">
            <a:off x="9479351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F9179D4-2EB7-4AE0-98B5-AE4CB2880C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29059" y="2175852"/>
            <a:ext cx="1746217" cy="175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1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Length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 rot="5400000">
            <a:off x="2162463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 rot="5400000">
            <a:off x="2916824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 rot="5400000">
            <a:off x="5145546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 rot="5400000">
            <a:off x="4399775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 rot="5400000">
            <a:off x="3654004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 rot="5400000">
            <a:off x="5903943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A03C07-9916-4FFB-A3BC-4761774CD173}"/>
              </a:ext>
            </a:extLst>
          </p:cNvPr>
          <p:cNvGrpSpPr/>
          <p:nvPr/>
        </p:nvGrpSpPr>
        <p:grpSpPr>
          <a:xfrm>
            <a:off x="2054285" y="4369704"/>
            <a:ext cx="8428382" cy="1484392"/>
            <a:chOff x="609600" y="3681766"/>
            <a:chExt cx="8543300" cy="1484392"/>
          </a:xfrm>
          <a:solidFill>
            <a:srgbClr val="FF0000"/>
          </a:solidFill>
        </p:grpSpPr>
        <p:pic>
          <p:nvPicPr>
            <p:cNvPr id="5" name="Graphic 4" descr="Fence">
              <a:extLst>
                <a:ext uri="{FF2B5EF4-FFF2-40B4-BE49-F238E27FC236}">
                  <a16:creationId xmlns:a16="http://schemas.microsoft.com/office/drawing/2014/main" id="{FFB4AF96-6600-40F0-9DE4-32E1473A9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609600" y="3681766"/>
              <a:ext cx="5486400" cy="1484392"/>
            </a:xfrm>
            <a:prstGeom prst="rect">
              <a:avLst/>
            </a:prstGeom>
          </p:spPr>
        </p:pic>
        <p:pic>
          <p:nvPicPr>
            <p:cNvPr id="15" name="Graphic 14" descr="Fence">
              <a:extLst>
                <a:ext uri="{FF2B5EF4-FFF2-40B4-BE49-F238E27FC236}">
                  <a16:creationId xmlns:a16="http://schemas.microsoft.com/office/drawing/2014/main" id="{139C23E7-B10B-458F-B839-2DB5EA3226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3666500" y="3681766"/>
              <a:ext cx="5486400" cy="1484392"/>
            </a:xfrm>
            <a:prstGeom prst="rect">
              <a:avLst/>
            </a:prstGeom>
          </p:spPr>
        </p:pic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909A4-5723-44C5-A1A3-E6D44EF1854F}"/>
              </a:ext>
            </a:extLst>
          </p:cNvPr>
          <p:cNvSpPr/>
          <p:nvPr/>
        </p:nvSpPr>
        <p:spPr>
          <a:xfrm rot="5400000">
            <a:off x="6662977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71A859-44F1-4B3F-9921-E32355655255}"/>
              </a:ext>
            </a:extLst>
          </p:cNvPr>
          <p:cNvSpPr/>
          <p:nvPr/>
        </p:nvSpPr>
        <p:spPr>
          <a:xfrm rot="5400000">
            <a:off x="7407505" y="585409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D377C8-10CF-4E3B-BE29-3B3E8547FB0C}"/>
              </a:ext>
            </a:extLst>
          </p:cNvPr>
          <p:cNvSpPr/>
          <p:nvPr/>
        </p:nvSpPr>
        <p:spPr>
          <a:xfrm rot="5400000">
            <a:off x="8144687" y="584653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0819C99-4092-48F4-8F04-90F491036B22}"/>
              </a:ext>
            </a:extLst>
          </p:cNvPr>
          <p:cNvSpPr/>
          <p:nvPr/>
        </p:nvSpPr>
        <p:spPr>
          <a:xfrm rot="5400000">
            <a:off x="8898257" y="584653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A7A6BE0-04A8-4A35-912F-BD1277E929BF}"/>
              </a:ext>
            </a:extLst>
          </p:cNvPr>
          <p:cNvSpPr/>
          <p:nvPr/>
        </p:nvSpPr>
        <p:spPr>
          <a:xfrm rot="5400000">
            <a:off x="9651827" y="584653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FB72895-6F51-49D5-A1FC-24B7B35258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29059" y="2175852"/>
            <a:ext cx="1746217" cy="175791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022F3F2-19A5-4325-86C9-505062741CB5}"/>
              </a:ext>
            </a:extLst>
          </p:cNvPr>
          <p:cNvSpPr txBox="1"/>
          <p:nvPr/>
        </p:nvSpPr>
        <p:spPr>
          <a:xfrm>
            <a:off x="2522463" y="1575493"/>
            <a:ext cx="3826188" cy="1940957"/>
          </a:xfrm>
          <a:prstGeom prst="wedgeRoundRectCallout">
            <a:avLst>
              <a:gd name="adj1" fmla="val -65858"/>
              <a:gd name="adj2" fmla="val 47112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The fence is </a:t>
            </a:r>
            <a:r>
              <a:rPr lang="en-GB" sz="3600" b="1" u="sng" dirty="0">
                <a:latin typeface="Comic Sans MS" panose="030F0702030302020204" pitchFamily="66" charset="0"/>
              </a:rPr>
              <a:t>11</a:t>
            </a:r>
            <a:r>
              <a:rPr lang="en-GB" sz="3600" dirty="0">
                <a:latin typeface="Comic Sans MS" panose="030F0702030302020204" pitchFamily="66" charset="0"/>
              </a:rPr>
              <a:t> bricks </a:t>
            </a:r>
            <a:r>
              <a:rPr lang="en-GB" sz="3600" b="1" dirty="0">
                <a:latin typeface="Comic Sans MS" panose="030F0702030302020204" pitchFamily="66" charset="0"/>
              </a:rPr>
              <a:t>long</a:t>
            </a:r>
            <a:r>
              <a:rPr lang="en-GB" sz="3600" dirty="0">
                <a:latin typeface="Comic Sans MS" panose="030F0702030302020204" pitchFamily="66" charset="0"/>
              </a:rPr>
              <a:t>!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6D5AE1-9B27-4B86-B28E-CAB1DBC78975}"/>
              </a:ext>
            </a:extLst>
          </p:cNvPr>
          <p:cNvSpPr txBox="1"/>
          <p:nvPr/>
        </p:nvSpPr>
        <p:spPr>
          <a:xfrm>
            <a:off x="2629261" y="1676718"/>
            <a:ext cx="3489486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How do you know?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759C3B3-4B4B-4111-AA1F-678F180820A1}"/>
              </a:ext>
            </a:extLst>
          </p:cNvPr>
          <p:cNvSpPr txBox="1"/>
          <p:nvPr/>
        </p:nvSpPr>
        <p:spPr>
          <a:xfrm>
            <a:off x="2654983" y="1676718"/>
            <a:ext cx="3561147" cy="15696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Did you measure the fence correctly?</a:t>
            </a:r>
          </a:p>
        </p:txBody>
      </p:sp>
    </p:spTree>
    <p:extLst>
      <p:ext uri="{BB962C8B-B14F-4D97-AF65-F5344CB8AC3E}">
        <p14:creationId xmlns:p14="http://schemas.microsoft.com/office/powerpoint/2010/main" val="319028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Length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 rot="5400000">
            <a:off x="1950230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 rot="5400000">
            <a:off x="2704591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 rot="5400000">
            <a:off x="4933313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 rot="5400000">
            <a:off x="4187542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 rot="5400000">
            <a:off x="3441771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 rot="5400000">
            <a:off x="5691710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A03C07-9916-4FFB-A3BC-4761774CD173}"/>
              </a:ext>
            </a:extLst>
          </p:cNvPr>
          <p:cNvGrpSpPr/>
          <p:nvPr/>
        </p:nvGrpSpPr>
        <p:grpSpPr>
          <a:xfrm>
            <a:off x="1842052" y="4288483"/>
            <a:ext cx="8428382" cy="1484392"/>
            <a:chOff x="609600" y="3681766"/>
            <a:chExt cx="8543300" cy="1484392"/>
          </a:xfrm>
          <a:solidFill>
            <a:srgbClr val="FF0000"/>
          </a:solidFill>
        </p:grpSpPr>
        <p:pic>
          <p:nvPicPr>
            <p:cNvPr id="5" name="Graphic 4" descr="Fence">
              <a:extLst>
                <a:ext uri="{FF2B5EF4-FFF2-40B4-BE49-F238E27FC236}">
                  <a16:creationId xmlns:a16="http://schemas.microsoft.com/office/drawing/2014/main" id="{FFB4AF96-6600-40F0-9DE4-32E1473A9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609600" y="3681766"/>
              <a:ext cx="5486400" cy="1484392"/>
            </a:xfrm>
            <a:prstGeom prst="rect">
              <a:avLst/>
            </a:prstGeom>
          </p:spPr>
        </p:pic>
        <p:pic>
          <p:nvPicPr>
            <p:cNvPr id="15" name="Graphic 14" descr="Fence">
              <a:extLst>
                <a:ext uri="{FF2B5EF4-FFF2-40B4-BE49-F238E27FC236}">
                  <a16:creationId xmlns:a16="http://schemas.microsoft.com/office/drawing/2014/main" id="{139C23E7-B10B-458F-B839-2DB5EA3226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3666500" y="3681766"/>
              <a:ext cx="5486400" cy="1484392"/>
            </a:xfrm>
            <a:prstGeom prst="rect">
              <a:avLst/>
            </a:prstGeom>
          </p:spPr>
        </p:pic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909A4-5723-44C5-A1A3-E6D44EF1854F}"/>
              </a:ext>
            </a:extLst>
          </p:cNvPr>
          <p:cNvSpPr/>
          <p:nvPr/>
        </p:nvSpPr>
        <p:spPr>
          <a:xfrm rot="5400000">
            <a:off x="6450744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71A859-44F1-4B3F-9921-E32355655255}"/>
              </a:ext>
            </a:extLst>
          </p:cNvPr>
          <p:cNvSpPr/>
          <p:nvPr/>
        </p:nvSpPr>
        <p:spPr>
          <a:xfrm rot="5400000">
            <a:off x="7195272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D377C8-10CF-4E3B-BE29-3B3E8547FB0C}"/>
              </a:ext>
            </a:extLst>
          </p:cNvPr>
          <p:cNvSpPr/>
          <p:nvPr/>
        </p:nvSpPr>
        <p:spPr>
          <a:xfrm rot="5400000">
            <a:off x="7932454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0819C99-4092-48F4-8F04-90F491036B22}"/>
              </a:ext>
            </a:extLst>
          </p:cNvPr>
          <p:cNvSpPr/>
          <p:nvPr/>
        </p:nvSpPr>
        <p:spPr>
          <a:xfrm rot="5400000">
            <a:off x="8686024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A7A6BE0-04A8-4A35-912F-BD1277E929BF}"/>
              </a:ext>
            </a:extLst>
          </p:cNvPr>
          <p:cNvSpPr/>
          <p:nvPr/>
        </p:nvSpPr>
        <p:spPr>
          <a:xfrm rot="5400000">
            <a:off x="9439594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04B0862-11E6-4984-A7A7-A01840E3C6D0}"/>
              </a:ext>
            </a:extLst>
          </p:cNvPr>
          <p:cNvCxnSpPr>
            <a:cxnSpLocks/>
          </p:cNvCxnSpPr>
          <p:nvPr/>
        </p:nvCxnSpPr>
        <p:spPr>
          <a:xfrm flipV="1">
            <a:off x="1950229" y="4288484"/>
            <a:ext cx="21136" cy="24871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DF2640-6D53-44A3-88AB-F4F1E3469B08}"/>
              </a:ext>
            </a:extLst>
          </p:cNvPr>
          <p:cNvCxnSpPr>
            <a:cxnSpLocks/>
          </p:cNvCxnSpPr>
          <p:nvPr/>
        </p:nvCxnSpPr>
        <p:spPr>
          <a:xfrm>
            <a:off x="10159594" y="4162058"/>
            <a:ext cx="0" cy="261354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5ABEE20-D734-481B-919E-6F0116DBD2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29059" y="2175852"/>
            <a:ext cx="1746217" cy="175791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F1D0911-AF36-48F2-81A0-9B64BE64155A}"/>
              </a:ext>
            </a:extLst>
          </p:cNvPr>
          <p:cNvSpPr txBox="1"/>
          <p:nvPr/>
        </p:nvSpPr>
        <p:spPr>
          <a:xfrm>
            <a:off x="2616327" y="1392748"/>
            <a:ext cx="4423662" cy="2485787"/>
          </a:xfrm>
          <a:prstGeom prst="wedgeRoundRectCallout">
            <a:avLst>
              <a:gd name="adj1" fmla="val -68166"/>
              <a:gd name="adj2" fmla="val 33711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When measuring the length of an object, you need to make sure that you start as close to the edge as you can.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2E854F6-E2B5-4334-B809-1A196E26CD4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10358946" y="2325593"/>
            <a:ext cx="1746217" cy="175791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849D6DB-BA40-448D-BCF6-DFABEBAAA3FE}"/>
              </a:ext>
            </a:extLst>
          </p:cNvPr>
          <p:cNvSpPr txBox="1"/>
          <p:nvPr/>
        </p:nvSpPr>
        <p:spPr>
          <a:xfrm flipH="1">
            <a:off x="6997770" y="1826491"/>
            <a:ext cx="3361169" cy="1532334"/>
          </a:xfrm>
          <a:prstGeom prst="wedgeRoundRectCallout">
            <a:avLst>
              <a:gd name="adj1" fmla="val -60538"/>
              <a:gd name="adj2" fmla="val 66825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Try and get as close to the end of your object</a:t>
            </a:r>
          </a:p>
        </p:txBody>
      </p:sp>
    </p:spTree>
    <p:extLst>
      <p:ext uri="{BB962C8B-B14F-4D97-AF65-F5344CB8AC3E}">
        <p14:creationId xmlns:p14="http://schemas.microsoft.com/office/powerpoint/2010/main" val="3690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Length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 rot="5400000">
            <a:off x="1045324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 rot="5400000">
            <a:off x="1799685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 rot="5400000">
            <a:off x="4028407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 rot="5400000">
            <a:off x="3282636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 rot="5400000">
            <a:off x="2536865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 rot="5400000">
            <a:off x="4786804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CA03C07-9916-4FFB-A3BC-4761774CD173}"/>
              </a:ext>
            </a:extLst>
          </p:cNvPr>
          <p:cNvGrpSpPr/>
          <p:nvPr/>
        </p:nvGrpSpPr>
        <p:grpSpPr>
          <a:xfrm>
            <a:off x="1152939" y="4370879"/>
            <a:ext cx="9886121" cy="1484392"/>
            <a:chOff x="609600" y="3681766"/>
            <a:chExt cx="8543300" cy="1484392"/>
          </a:xfrm>
          <a:solidFill>
            <a:srgbClr val="FF0000"/>
          </a:solidFill>
        </p:grpSpPr>
        <p:pic>
          <p:nvPicPr>
            <p:cNvPr id="5" name="Graphic 4" descr="Fence">
              <a:extLst>
                <a:ext uri="{FF2B5EF4-FFF2-40B4-BE49-F238E27FC236}">
                  <a16:creationId xmlns:a16="http://schemas.microsoft.com/office/drawing/2014/main" id="{FFB4AF96-6600-40F0-9DE4-32E1473A9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609600" y="3681766"/>
              <a:ext cx="5486400" cy="1484392"/>
            </a:xfrm>
            <a:prstGeom prst="rect">
              <a:avLst/>
            </a:prstGeom>
          </p:spPr>
        </p:pic>
        <p:pic>
          <p:nvPicPr>
            <p:cNvPr id="15" name="Graphic 14" descr="Fence">
              <a:extLst>
                <a:ext uri="{FF2B5EF4-FFF2-40B4-BE49-F238E27FC236}">
                  <a16:creationId xmlns:a16="http://schemas.microsoft.com/office/drawing/2014/main" id="{139C23E7-B10B-458F-B839-2DB5EA3226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3666500" y="3681766"/>
              <a:ext cx="5486400" cy="1484392"/>
            </a:xfrm>
            <a:prstGeom prst="rect">
              <a:avLst/>
            </a:prstGeom>
          </p:spPr>
        </p:pic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909A4-5723-44C5-A1A3-E6D44EF1854F}"/>
              </a:ext>
            </a:extLst>
          </p:cNvPr>
          <p:cNvSpPr/>
          <p:nvPr/>
        </p:nvSpPr>
        <p:spPr>
          <a:xfrm rot="5400000">
            <a:off x="5545838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71A859-44F1-4B3F-9921-E32355655255}"/>
              </a:ext>
            </a:extLst>
          </p:cNvPr>
          <p:cNvSpPr/>
          <p:nvPr/>
        </p:nvSpPr>
        <p:spPr>
          <a:xfrm rot="5400000">
            <a:off x="6290366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D377C8-10CF-4E3B-BE29-3B3E8547FB0C}"/>
              </a:ext>
            </a:extLst>
          </p:cNvPr>
          <p:cNvSpPr/>
          <p:nvPr/>
        </p:nvSpPr>
        <p:spPr>
          <a:xfrm rot="5400000">
            <a:off x="702754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0819C99-4092-48F4-8F04-90F491036B22}"/>
              </a:ext>
            </a:extLst>
          </p:cNvPr>
          <p:cNvSpPr/>
          <p:nvPr/>
        </p:nvSpPr>
        <p:spPr>
          <a:xfrm rot="5400000">
            <a:off x="778111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A7A6BE0-04A8-4A35-912F-BD1277E929BF}"/>
              </a:ext>
            </a:extLst>
          </p:cNvPr>
          <p:cNvSpPr/>
          <p:nvPr/>
        </p:nvSpPr>
        <p:spPr>
          <a:xfrm rot="5400000">
            <a:off x="853468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EDD4491-38A0-47B5-A473-856275D0CA79}"/>
              </a:ext>
            </a:extLst>
          </p:cNvPr>
          <p:cNvSpPr/>
          <p:nvPr/>
        </p:nvSpPr>
        <p:spPr>
          <a:xfrm rot="5400000">
            <a:off x="9284023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66CEFDD-C256-499E-83A8-67DE49B70596}"/>
              </a:ext>
            </a:extLst>
          </p:cNvPr>
          <p:cNvSpPr/>
          <p:nvPr/>
        </p:nvSpPr>
        <p:spPr>
          <a:xfrm rot="5400000">
            <a:off x="10050115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E326CEA-3A9A-473A-8A5A-CEE34E907829}"/>
              </a:ext>
            </a:extLst>
          </p:cNvPr>
          <p:cNvSpPr/>
          <p:nvPr/>
        </p:nvSpPr>
        <p:spPr>
          <a:xfrm rot="5400000">
            <a:off x="10792493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8F8BB10-1A12-433D-A899-05AB890F7C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29059" y="2175852"/>
            <a:ext cx="1746217" cy="175791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4D2770F-A0CC-441A-AEDE-E67E9608D95C}"/>
              </a:ext>
            </a:extLst>
          </p:cNvPr>
          <p:cNvSpPr txBox="1"/>
          <p:nvPr/>
        </p:nvSpPr>
        <p:spPr>
          <a:xfrm>
            <a:off x="2456514" y="1732121"/>
            <a:ext cx="4842978" cy="1736646"/>
          </a:xfrm>
          <a:prstGeom prst="wedgeRoundRectCallout">
            <a:avLst>
              <a:gd name="adj1" fmla="val -61879"/>
              <a:gd name="adj2" fmla="val 53343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many bricks </a:t>
            </a:r>
            <a:r>
              <a:rPr lang="en-GB" sz="3200" b="1" dirty="0">
                <a:latin typeface="Comic Sans MS" panose="030F0702030302020204" pitchFamily="66" charset="0"/>
              </a:rPr>
              <a:t>long</a:t>
            </a:r>
            <a:r>
              <a:rPr lang="en-GB" sz="3200" dirty="0">
                <a:latin typeface="Comic Sans MS" panose="030F0702030302020204" pitchFamily="66" charset="0"/>
              </a:rPr>
              <a:t> is the fence? Let’s find out!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FE049E-F39D-44DA-806A-9998A0E3C53F}"/>
              </a:ext>
            </a:extLst>
          </p:cNvPr>
          <p:cNvSpPr txBox="1"/>
          <p:nvPr/>
        </p:nvSpPr>
        <p:spPr>
          <a:xfrm>
            <a:off x="2621426" y="1893223"/>
            <a:ext cx="4594886" cy="147732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Has the fence been measured correctly?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B15F83-FB79-444C-97EB-A069506F4DAF}"/>
              </a:ext>
            </a:extLst>
          </p:cNvPr>
          <p:cNvSpPr txBox="1"/>
          <p:nvPr/>
        </p:nvSpPr>
        <p:spPr>
          <a:xfrm>
            <a:off x="2580560" y="1977592"/>
            <a:ext cx="4594886" cy="107721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How many bricks </a:t>
            </a:r>
            <a:r>
              <a:rPr lang="en-GB" sz="3200" b="1" dirty="0">
                <a:latin typeface="Comic Sans MS" panose="030F0702030302020204" pitchFamily="66" charset="0"/>
              </a:rPr>
              <a:t>long</a:t>
            </a:r>
            <a:r>
              <a:rPr lang="en-GB" sz="3200" dirty="0">
                <a:latin typeface="Comic Sans MS" panose="030F0702030302020204" pitchFamily="66" charset="0"/>
              </a:rPr>
              <a:t> should the fence be?</a:t>
            </a:r>
          </a:p>
        </p:txBody>
      </p:sp>
    </p:spTree>
    <p:extLst>
      <p:ext uri="{BB962C8B-B14F-4D97-AF65-F5344CB8AC3E}">
        <p14:creationId xmlns:p14="http://schemas.microsoft.com/office/powerpoint/2010/main" val="27272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Length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 rot="5400000">
            <a:off x="1337694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 rot="5400000">
            <a:off x="2092055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 rot="5400000">
            <a:off x="4320777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 rot="5400000">
            <a:off x="3575006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 rot="5400000">
            <a:off x="2829235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 rot="5400000">
            <a:off x="5079174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909A4-5723-44C5-A1A3-E6D44EF1854F}"/>
              </a:ext>
            </a:extLst>
          </p:cNvPr>
          <p:cNvSpPr/>
          <p:nvPr/>
        </p:nvSpPr>
        <p:spPr>
          <a:xfrm rot="5400000">
            <a:off x="5838208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71A859-44F1-4B3F-9921-E32355655255}"/>
              </a:ext>
            </a:extLst>
          </p:cNvPr>
          <p:cNvSpPr/>
          <p:nvPr/>
        </p:nvSpPr>
        <p:spPr>
          <a:xfrm rot="5400000">
            <a:off x="6582736" y="577287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D377C8-10CF-4E3B-BE29-3B3E8547FB0C}"/>
              </a:ext>
            </a:extLst>
          </p:cNvPr>
          <p:cNvSpPr/>
          <p:nvPr/>
        </p:nvSpPr>
        <p:spPr>
          <a:xfrm rot="5400000">
            <a:off x="731991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0819C99-4092-48F4-8F04-90F491036B22}"/>
              </a:ext>
            </a:extLst>
          </p:cNvPr>
          <p:cNvSpPr/>
          <p:nvPr/>
        </p:nvSpPr>
        <p:spPr>
          <a:xfrm rot="5400000">
            <a:off x="807348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A7A6BE0-04A8-4A35-912F-BD1277E929BF}"/>
              </a:ext>
            </a:extLst>
          </p:cNvPr>
          <p:cNvSpPr/>
          <p:nvPr/>
        </p:nvSpPr>
        <p:spPr>
          <a:xfrm rot="5400000">
            <a:off x="8827058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EDD4491-38A0-47B5-A473-856275D0CA79}"/>
              </a:ext>
            </a:extLst>
          </p:cNvPr>
          <p:cNvSpPr/>
          <p:nvPr/>
        </p:nvSpPr>
        <p:spPr>
          <a:xfrm rot="5400000">
            <a:off x="9576393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66CEFDD-C256-499E-83A8-67DE49B70596}"/>
              </a:ext>
            </a:extLst>
          </p:cNvPr>
          <p:cNvSpPr/>
          <p:nvPr/>
        </p:nvSpPr>
        <p:spPr>
          <a:xfrm rot="5400000">
            <a:off x="10319060" y="576531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89E346F-C695-466A-BD08-0989D15A210A}"/>
              </a:ext>
            </a:extLst>
          </p:cNvPr>
          <p:cNvGrpSpPr/>
          <p:nvPr/>
        </p:nvGrpSpPr>
        <p:grpSpPr>
          <a:xfrm>
            <a:off x="1152939" y="4370879"/>
            <a:ext cx="9886121" cy="1484392"/>
            <a:chOff x="609600" y="3681766"/>
            <a:chExt cx="8543300" cy="1484392"/>
          </a:xfrm>
          <a:solidFill>
            <a:srgbClr val="FF0000"/>
          </a:solidFill>
        </p:grpSpPr>
        <p:pic>
          <p:nvPicPr>
            <p:cNvPr id="29" name="Graphic 28" descr="Fence">
              <a:extLst>
                <a:ext uri="{FF2B5EF4-FFF2-40B4-BE49-F238E27FC236}">
                  <a16:creationId xmlns:a16="http://schemas.microsoft.com/office/drawing/2014/main" id="{395EFB1B-BB7C-48B4-B060-94995757F8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609600" y="3681766"/>
              <a:ext cx="5486400" cy="1484392"/>
            </a:xfrm>
            <a:prstGeom prst="rect">
              <a:avLst/>
            </a:prstGeom>
          </p:spPr>
        </p:pic>
        <p:pic>
          <p:nvPicPr>
            <p:cNvPr id="30" name="Graphic 29" descr="Fence">
              <a:extLst>
                <a:ext uri="{FF2B5EF4-FFF2-40B4-BE49-F238E27FC236}">
                  <a16:creationId xmlns:a16="http://schemas.microsoft.com/office/drawing/2014/main" id="{3E9FEAE6-2D24-42E3-BE8B-1106DA2D6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4718" t="13000" r="5833" b="13228"/>
            <a:stretch/>
          </p:blipFill>
          <p:spPr>
            <a:xfrm>
              <a:off x="3666500" y="3681766"/>
              <a:ext cx="5486400" cy="1484392"/>
            </a:xfrm>
            <a:prstGeom prst="rect">
              <a:avLst/>
            </a:prstGeom>
          </p:spPr>
        </p:pic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380E0AE-31A5-44E3-91DD-CFDEC76646E4}"/>
              </a:ext>
            </a:extLst>
          </p:cNvPr>
          <p:cNvCxnSpPr>
            <a:cxnSpLocks/>
          </p:cNvCxnSpPr>
          <p:nvPr/>
        </p:nvCxnSpPr>
        <p:spPr>
          <a:xfrm flipV="1">
            <a:off x="1244792" y="4288484"/>
            <a:ext cx="21136" cy="24871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D0D0CA0-92BB-46BA-8973-0EB9162288A4}"/>
              </a:ext>
            </a:extLst>
          </p:cNvPr>
          <p:cNvCxnSpPr>
            <a:cxnSpLocks/>
          </p:cNvCxnSpPr>
          <p:nvPr/>
        </p:nvCxnSpPr>
        <p:spPr>
          <a:xfrm>
            <a:off x="11039060" y="4225271"/>
            <a:ext cx="0" cy="261354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0986AF9E-5011-48FA-A438-604C224B5E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29059" y="2175852"/>
            <a:ext cx="1746217" cy="175791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4D2770F-A0CC-441A-AEDE-E67E9608D95C}"/>
              </a:ext>
            </a:extLst>
          </p:cNvPr>
          <p:cNvSpPr txBox="1"/>
          <p:nvPr/>
        </p:nvSpPr>
        <p:spPr>
          <a:xfrm>
            <a:off x="3013832" y="1955631"/>
            <a:ext cx="4850684" cy="1328023"/>
          </a:xfrm>
          <a:prstGeom prst="wedgeRoundRectCallout">
            <a:avLst>
              <a:gd name="adj1" fmla="val -73221"/>
              <a:gd name="adj2" fmla="val 65494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The fence is </a:t>
            </a:r>
            <a:r>
              <a:rPr lang="en-GB" sz="3600" b="1" u="sng" dirty="0">
                <a:latin typeface="Comic Sans MS" panose="030F0702030302020204" pitchFamily="66" charset="0"/>
              </a:rPr>
              <a:t>13</a:t>
            </a:r>
            <a:r>
              <a:rPr lang="en-GB" sz="3600" dirty="0">
                <a:latin typeface="Comic Sans MS" panose="030F0702030302020204" pitchFamily="66" charset="0"/>
              </a:rPr>
              <a:t> bricks </a:t>
            </a:r>
            <a:r>
              <a:rPr lang="en-GB" sz="3600" b="1" dirty="0">
                <a:latin typeface="Comic Sans MS" panose="030F0702030302020204" pitchFamily="66" charset="0"/>
              </a:rPr>
              <a:t>long</a:t>
            </a:r>
            <a:r>
              <a:rPr lang="en-GB" sz="36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99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203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Length</vt:lpstr>
      <vt:lpstr>Length</vt:lpstr>
      <vt:lpstr>Length</vt:lpstr>
      <vt:lpstr>Length</vt:lpstr>
      <vt:lpstr>Length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35</cp:revision>
  <dcterms:created xsi:type="dcterms:W3CDTF">2020-03-20T11:22:32Z</dcterms:created>
  <dcterms:modified xsi:type="dcterms:W3CDTF">2020-05-17T14:15:28Z</dcterms:modified>
</cp:coreProperties>
</file>