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2" r:id="rId2"/>
    <p:sldId id="286" r:id="rId3"/>
    <p:sldId id="293" r:id="rId4"/>
    <p:sldId id="294" r:id="rId5"/>
    <p:sldId id="279" r:id="rId6"/>
    <p:sldId id="289" r:id="rId7"/>
    <p:sldId id="290" r:id="rId8"/>
    <p:sldId id="291" r:id="rId9"/>
    <p:sldId id="292" r:id="rId10"/>
    <p:sldId id="28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7D80-CA50-46E5-8555-45879C189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7C138-8C60-493A-8AC3-15094436D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C66AA-36B5-469C-98BF-EE653A87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F97AC-9CBD-420F-8BBD-47428E39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35B76-E106-4120-BBE0-D305B708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D9A1-B48F-4313-A12F-56389A24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3CB67-FF75-4680-844A-F4F6962D8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372F9-D85E-450C-A70E-DD84633E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31BB7-EAFD-4E7B-B408-322153A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EE00-6956-427E-A582-5CB8DB40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8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7EAC6-31C7-4A4A-8F78-DB1600B8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2BF28-8940-4D99-AF3E-EC5E794D3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E9B7B-E3AB-471D-AA07-BC7CD71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D25B-D7C0-4EEA-BA3B-212ABD38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4266-A4B9-43F1-A90D-8663694C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4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E969-E513-47EA-A51D-956E55BD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7537-E7AE-40A7-9571-B20A1AF03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3C845-4528-4D59-97CA-16284968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368D5-A2F4-415D-9CDC-B12FA928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18DAE-6713-4DC1-B446-7069B10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C054-0F67-4E05-B505-66977376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A5CB9-2F6D-4C32-A92F-8B3AD8CF0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344C-0F5A-46C1-AF50-F813842B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4204-6286-4530-B62F-0B10D501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AA54-0463-4D95-B667-A6BCA3FF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9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190A-F14C-45DE-8C04-0E1E71BC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437BC-EB83-4CCA-8977-4337B4D35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09502-A7BA-45E6-A3D8-D4F52CEFD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2184C-C9DF-4EE3-9BB5-D15075B2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E9A65-A4CD-425C-AA00-7055EB59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68225-42CE-482C-A441-E2C68EAC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4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279B-7B66-48FD-B175-D2BE4C65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C4360-94E6-417E-A049-E1E82B50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8C442-0579-4F68-8BAF-1F269918C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5941C-DAD9-4B1F-9BBA-90CF73597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94FB-5350-4C56-ABED-023678954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331DA1-C0EA-4151-B23E-A1B580E7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A44F1-910C-47DF-887E-92238A1B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54C1D-F73C-4C41-AB79-405170CA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EAA8-CCC8-49CC-99F6-895F4841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7D873-C066-4AE3-89CB-8D36B16C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6C519-4C05-4D7B-B366-EA596108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EEE03-8F2D-41D9-A3EB-8A0014F7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7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03010-0594-44E3-B345-06411CF1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C0A25-B4E0-4E7E-A511-78F55467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ECE7-E5F0-427D-98A7-999EF399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7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391B-F951-4115-B595-83274FEC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6EDA-CECD-4798-BA99-0F4EDA37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54653-2B44-41F3-B40F-71DF960A6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E31FF-BB57-44C8-A70C-0F80C672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053C3-9A6A-4625-8547-38ED1357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A8238-1DA0-43AF-802C-96D9A47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0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E2ED-1D56-43FF-A736-3645EC28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AFCD0-E700-4E2C-A176-4C54B12BB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798EE-1018-4081-AD85-FF0D49E5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1CD0F-7B3C-4272-AD73-06DCC283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A345F-B1F9-4347-8836-03FC620B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38C6A-A4F4-455F-9268-A83DBD2E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0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8F4901-4CB4-433A-A35C-5675BC1C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A9C0D-6810-464E-81EC-E5A0D6E83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0CF23-96B0-484A-81B8-8342A031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A323-CA67-45ED-AB4D-D9D529C34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03B9B-8BBD-4A48-AF0E-68915CEA5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2.svg"/><Relationship Id="rId4" Type="http://schemas.openxmlformats.org/officeDocument/2006/relationships/image" Target="../media/image14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EYFS 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Session 4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A4BD3F-9EE4-4DE8-A86E-416FD39C1A84}"/>
              </a:ext>
            </a:extLst>
          </p:cNvPr>
          <p:cNvGrpSpPr/>
          <p:nvPr/>
        </p:nvGrpSpPr>
        <p:grpSpPr>
          <a:xfrm>
            <a:off x="9539080" y="256149"/>
            <a:ext cx="2257839" cy="2124963"/>
            <a:chOff x="371061" y="4534726"/>
            <a:chExt cx="1537252" cy="148176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9BA5A37-3946-41E6-BED4-07E20EBA7465}"/>
                </a:ext>
              </a:extLst>
            </p:cNvPr>
            <p:cNvSpPr/>
            <p:nvPr/>
          </p:nvSpPr>
          <p:spPr>
            <a:xfrm>
              <a:off x="742950" y="4972049"/>
              <a:ext cx="857250" cy="8482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5E7631-7535-4355-A9C9-92E891B86A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4" t="11237" r="10216" b="9328"/>
            <a:stretch/>
          </p:blipFill>
          <p:spPr>
            <a:xfrm>
              <a:off x="371061" y="4534726"/>
              <a:ext cx="1537252" cy="148176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8CBE276-2FB9-4A44-8951-BE8FA4E2A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48" y="3843131"/>
            <a:ext cx="2669813" cy="28165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50F44D-9082-45AA-BC7E-8C28027C3A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0" b="38800"/>
          <a:stretch/>
        </p:blipFill>
        <p:spPr>
          <a:xfrm rot="5400000">
            <a:off x="-280728" y="4854961"/>
            <a:ext cx="2963428" cy="6460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229E41-4B79-418E-83D4-7D98CF497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0" y="160816"/>
            <a:ext cx="2318057" cy="250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23A4BD3F-9EE4-4DE8-A86E-416FD39C1A84}"/>
              </a:ext>
            </a:extLst>
          </p:cNvPr>
          <p:cNvGrpSpPr/>
          <p:nvPr/>
        </p:nvGrpSpPr>
        <p:grpSpPr>
          <a:xfrm>
            <a:off x="9539080" y="256149"/>
            <a:ext cx="2257839" cy="2124963"/>
            <a:chOff x="371061" y="4534726"/>
            <a:chExt cx="1537252" cy="148176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9BA5A37-3946-41E6-BED4-07E20EBA7465}"/>
                </a:ext>
              </a:extLst>
            </p:cNvPr>
            <p:cNvSpPr/>
            <p:nvPr/>
          </p:nvSpPr>
          <p:spPr>
            <a:xfrm>
              <a:off x="742950" y="4972049"/>
              <a:ext cx="857250" cy="84827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85E7631-7535-4355-A9C9-92E891B86A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4" t="11237" r="10216" b="9328"/>
            <a:stretch/>
          </p:blipFill>
          <p:spPr>
            <a:xfrm>
              <a:off x="371061" y="4534726"/>
              <a:ext cx="1537252" cy="1481761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8CBE276-2FB9-4A44-8951-BE8FA4E2A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48" y="3843131"/>
            <a:ext cx="2669813" cy="28165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50F44D-9082-45AA-BC7E-8C28027C3A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0" b="38800"/>
          <a:stretch/>
        </p:blipFill>
        <p:spPr>
          <a:xfrm rot="5400000">
            <a:off x="-280728" y="4854961"/>
            <a:ext cx="2963428" cy="64602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229E41-4B79-418E-83D4-7D98CF497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0" y="160816"/>
            <a:ext cx="2318057" cy="250049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E99AAD5-A681-4BD9-89AA-A63736D42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Well Done!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169E07B-414D-48AC-B8BD-D53A3C7F4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Now have a go at the activity sheet provided.</a:t>
            </a:r>
          </a:p>
        </p:txBody>
      </p:sp>
    </p:spTree>
    <p:extLst>
      <p:ext uri="{BB962C8B-B14F-4D97-AF65-F5344CB8AC3E}">
        <p14:creationId xmlns:p14="http://schemas.microsoft.com/office/powerpoint/2010/main" val="4886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>
                <a:latin typeface="Comic Sans MS" panose="030F0702030302020204" pitchFamily="66" charset="0"/>
              </a:rPr>
              <a:t>Message to parents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16F18-072A-4A3E-9516-68C7DBC6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971662"/>
          </a:xfrm>
        </p:spPr>
        <p:txBody>
          <a:bodyPr>
            <a:noAutofit/>
          </a:bodyPr>
          <a:lstStyle/>
          <a:p>
            <a:r>
              <a:rPr lang="en-GB" sz="3000" dirty="0">
                <a:latin typeface="Comic Sans MS" panose="030F0702030302020204" pitchFamily="66" charset="0"/>
              </a:rPr>
              <a:t>Today the children will be learning about </a:t>
            </a:r>
            <a:r>
              <a:rPr lang="en-GB" sz="3000" b="1" u="sng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weight</a:t>
            </a:r>
            <a:r>
              <a:rPr lang="en-GB" sz="3000" dirty="0">
                <a:latin typeface="Comic Sans MS" panose="030F0702030302020204" pitchFamily="66" charset="0"/>
              </a:rPr>
              <a:t>. The activities provided are to be used alongside practical examples. </a:t>
            </a:r>
          </a:p>
          <a:p>
            <a:endParaRPr lang="en-GB" sz="3000" dirty="0">
              <a:latin typeface="Comic Sans MS" panose="030F0702030302020204" pitchFamily="66" charset="0"/>
            </a:endParaRPr>
          </a:p>
          <a:p>
            <a:r>
              <a:rPr lang="en-GB" sz="3000" dirty="0">
                <a:latin typeface="Comic Sans MS" panose="030F0702030302020204" pitchFamily="66" charset="0"/>
              </a:rPr>
              <a:t>Reinforce the language as this will help your child to learn the concepts.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58F5E-2375-4235-9CE6-6BD5D27DFEC8}"/>
              </a:ext>
            </a:extLst>
          </p:cNvPr>
          <p:cNvSpPr txBox="1"/>
          <p:nvPr/>
        </p:nvSpPr>
        <p:spPr>
          <a:xfrm>
            <a:off x="1018181" y="5025841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highlight>
                  <a:srgbClr val="FFFF00"/>
                </a:highlight>
                <a:latin typeface="Comic Sans MS" panose="030F0702030302020204" pitchFamily="66" charset="0"/>
              </a:rPr>
              <a:t>light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38FF33-2E2D-431D-B69C-DDDD35A39528}"/>
              </a:ext>
            </a:extLst>
          </p:cNvPr>
          <p:cNvSpPr txBox="1"/>
          <p:nvPr/>
        </p:nvSpPr>
        <p:spPr>
          <a:xfrm>
            <a:off x="3426445" y="5733128"/>
            <a:ext cx="1542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highlight>
                  <a:srgbClr val="FFFF00"/>
                </a:highlight>
                <a:latin typeface="Comic Sans MS" panose="030F0702030302020204" pitchFamily="66" charset="0"/>
              </a:rPr>
              <a:t>heavy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CEFFA5-8E86-4162-81DF-2D13E64A5E1A}"/>
              </a:ext>
            </a:extLst>
          </p:cNvPr>
          <p:cNvSpPr txBox="1"/>
          <p:nvPr/>
        </p:nvSpPr>
        <p:spPr>
          <a:xfrm>
            <a:off x="6096000" y="4797287"/>
            <a:ext cx="18085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highlight>
                  <a:srgbClr val="FFFF00"/>
                </a:highlight>
                <a:latin typeface="Comic Sans MS" panose="030F0702030302020204" pitchFamily="66" charset="0"/>
              </a:rPr>
              <a:t>lighter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B811B5-2389-4BA5-AD94-38E2FA3A64F4}"/>
              </a:ext>
            </a:extLst>
          </p:cNvPr>
          <p:cNvSpPr txBox="1"/>
          <p:nvPr/>
        </p:nvSpPr>
        <p:spPr>
          <a:xfrm>
            <a:off x="8677301" y="5733128"/>
            <a:ext cx="19463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highlight>
                  <a:srgbClr val="FFFF00"/>
                </a:highlight>
                <a:latin typeface="Comic Sans MS" panose="030F0702030302020204" pitchFamily="66" charset="0"/>
              </a:rPr>
              <a:t>heavier</a:t>
            </a:r>
          </a:p>
        </p:txBody>
      </p:sp>
    </p:spTree>
    <p:extLst>
      <p:ext uri="{BB962C8B-B14F-4D97-AF65-F5344CB8AC3E}">
        <p14:creationId xmlns:p14="http://schemas.microsoft.com/office/powerpoint/2010/main" val="371443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Let’s warm up our brains ready to learn.</a:t>
            </a:r>
          </a:p>
        </p:txBody>
      </p:sp>
      <p:sp>
        <p:nvSpPr>
          <p:cNvPr id="78" name="Title 1">
            <a:extLst>
              <a:ext uri="{FF2B5EF4-FFF2-40B4-BE49-F238E27FC236}">
                <a16:creationId xmlns:a16="http://schemas.microsoft.com/office/drawing/2014/main" id="{251B45BB-ACCE-4427-97B4-5A3219B817FA}"/>
              </a:ext>
            </a:extLst>
          </p:cNvPr>
          <p:cNvSpPr txBox="1">
            <a:spLocks/>
          </p:cNvSpPr>
          <p:nvPr/>
        </p:nvSpPr>
        <p:spPr>
          <a:xfrm>
            <a:off x="838200" y="793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Comic Sans MS" panose="030F0702030302020204" pitchFamily="66" charset="0"/>
              </a:rPr>
              <a:t>Describe these shapes.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DBB598-5344-41AD-BBA3-12D4BE9FC5BC}"/>
              </a:ext>
            </a:extLst>
          </p:cNvPr>
          <p:cNvSpPr/>
          <p:nvPr/>
        </p:nvSpPr>
        <p:spPr>
          <a:xfrm>
            <a:off x="1783506" y="2019176"/>
            <a:ext cx="2160000" cy="4320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61FDB6-7FA7-4475-826A-65DCA6F7087C}"/>
              </a:ext>
            </a:extLst>
          </p:cNvPr>
          <p:cNvSpPr/>
          <p:nvPr/>
        </p:nvSpPr>
        <p:spPr>
          <a:xfrm>
            <a:off x="6666933" y="2705778"/>
            <a:ext cx="2880000" cy="2880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5437AAD-60CC-4D7F-9688-8D06EBB75296}"/>
              </a:ext>
            </a:extLst>
          </p:cNvPr>
          <p:cNvSpPr txBox="1">
            <a:spLocks/>
          </p:cNvSpPr>
          <p:nvPr/>
        </p:nvSpPr>
        <p:spPr>
          <a:xfrm>
            <a:off x="950843" y="5188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Comic Sans MS" panose="030F0702030302020204" pitchFamily="66" charset="0"/>
              </a:rPr>
              <a:t>How are they the </a:t>
            </a:r>
            <a:r>
              <a:rPr lang="en-GB" b="1" u="sng" dirty="0">
                <a:solidFill>
                  <a:srgbClr val="00B050"/>
                </a:solidFill>
                <a:latin typeface="Comic Sans MS" panose="030F0702030302020204" pitchFamily="66" charset="0"/>
              </a:rPr>
              <a:t>same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4BA067-A91A-4CEF-A56E-C058F9228B34}"/>
              </a:ext>
            </a:extLst>
          </p:cNvPr>
          <p:cNvSpPr txBox="1">
            <a:spLocks/>
          </p:cNvSpPr>
          <p:nvPr/>
        </p:nvSpPr>
        <p:spPr>
          <a:xfrm>
            <a:off x="1063486" y="10279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Comic Sans MS" panose="030F0702030302020204" pitchFamily="66" charset="0"/>
              </a:rPr>
              <a:t>How are they </a:t>
            </a:r>
            <a:r>
              <a:rPr lang="en-GB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different</a:t>
            </a:r>
            <a:r>
              <a:rPr lang="en-GB" dirty="0">
                <a:latin typeface="Comic Sans MS" panose="030F0702030302020204" pitchFamily="66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970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Up- Answer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DBB598-5344-41AD-BBA3-12D4BE9FC5BC}"/>
              </a:ext>
            </a:extLst>
          </p:cNvPr>
          <p:cNvSpPr/>
          <p:nvPr/>
        </p:nvSpPr>
        <p:spPr>
          <a:xfrm>
            <a:off x="1783506" y="2019176"/>
            <a:ext cx="2160000" cy="4320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61FDB6-7FA7-4475-826A-65DCA6F7087C}"/>
              </a:ext>
            </a:extLst>
          </p:cNvPr>
          <p:cNvSpPr/>
          <p:nvPr/>
        </p:nvSpPr>
        <p:spPr>
          <a:xfrm>
            <a:off x="6666933" y="2705778"/>
            <a:ext cx="2880000" cy="28800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AF9556B-00B2-4BF6-B834-0E2599A10BF7}"/>
              </a:ext>
            </a:extLst>
          </p:cNvPr>
          <p:cNvSpPr/>
          <p:nvPr/>
        </p:nvSpPr>
        <p:spPr>
          <a:xfrm>
            <a:off x="191069" y="3716343"/>
            <a:ext cx="2955235" cy="2066326"/>
          </a:xfrm>
          <a:prstGeom prst="wedgeRoundRectCallout">
            <a:avLst>
              <a:gd name="adj1" fmla="val 61437"/>
              <a:gd name="adj2" fmla="val -5689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 rectangle has:</a:t>
            </a:r>
          </a:p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4 sides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 short sides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2 long sides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89F80715-B1A5-4A19-BB06-4F4AA821ECB2}"/>
              </a:ext>
            </a:extLst>
          </p:cNvPr>
          <p:cNvSpPr/>
          <p:nvPr/>
        </p:nvSpPr>
        <p:spPr>
          <a:xfrm flipH="1">
            <a:off x="8930876" y="3716343"/>
            <a:ext cx="2955235" cy="2066326"/>
          </a:xfrm>
          <a:prstGeom prst="wedgeRoundRectCallout">
            <a:avLst>
              <a:gd name="adj1" fmla="val 61437"/>
              <a:gd name="adj2" fmla="val -56895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A square has:</a:t>
            </a:r>
          </a:p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4 sides</a:t>
            </a:r>
          </a:p>
          <a:p>
            <a:pPr algn="ctr"/>
            <a:r>
              <a:rPr lang="en-GB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All the sides are the same size</a:t>
            </a:r>
          </a:p>
        </p:txBody>
      </p:sp>
    </p:spTree>
    <p:extLst>
      <p:ext uri="{BB962C8B-B14F-4D97-AF65-F5344CB8AC3E}">
        <p14:creationId xmlns:p14="http://schemas.microsoft.com/office/powerpoint/2010/main" val="162065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Weight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DB804F-CE0C-48BE-AB1E-993E43E0B5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3904" r="15056" b="7265"/>
          <a:stretch/>
        </p:blipFill>
        <p:spPr>
          <a:xfrm>
            <a:off x="10129049" y="400110"/>
            <a:ext cx="1746217" cy="17579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0FF1D85-EA27-48C3-854F-1044E33555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3904" r="15056" b="7265"/>
          <a:stretch/>
        </p:blipFill>
        <p:spPr>
          <a:xfrm>
            <a:off x="19215" y="4870276"/>
            <a:ext cx="1746217" cy="17579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81FA5E7-621D-4D5D-AFEE-6C9D00638CBF}"/>
              </a:ext>
            </a:extLst>
          </p:cNvPr>
          <p:cNvSpPr txBox="1"/>
          <p:nvPr/>
        </p:nvSpPr>
        <p:spPr>
          <a:xfrm>
            <a:off x="6215270" y="1441289"/>
            <a:ext cx="3534084" cy="1191816"/>
          </a:xfrm>
          <a:prstGeom prst="wedgeRoundRectCallout">
            <a:avLst>
              <a:gd name="adj1" fmla="val 70895"/>
              <a:gd name="adj2" fmla="val -33497"/>
              <a:gd name="adj3" fmla="val 16667"/>
            </a:avLst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Who will be the heaviest?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1B1ABD-0086-4668-8818-22FC16399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311" y="3884378"/>
            <a:ext cx="2605729" cy="28634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EF152D1-90D8-4B64-A56A-B85C2FB8D505}"/>
              </a:ext>
            </a:extLst>
          </p:cNvPr>
          <p:cNvSpPr/>
          <p:nvPr/>
        </p:nvSpPr>
        <p:spPr>
          <a:xfrm>
            <a:off x="2513362" y="5093392"/>
            <a:ext cx="6840000" cy="360000"/>
          </a:xfrm>
          <a:prstGeom prst="rect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758CBA7-E716-48FE-A215-6407564FA6CE}"/>
              </a:ext>
            </a:extLst>
          </p:cNvPr>
          <p:cNvSpPr/>
          <p:nvPr/>
        </p:nvSpPr>
        <p:spPr>
          <a:xfrm>
            <a:off x="4133362" y="5501080"/>
            <a:ext cx="3600000" cy="1078688"/>
          </a:xfrm>
          <a:prstGeom prst="triangle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16D93B3-257C-43FF-88EB-64A08DC30E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3904" r="15056" b="7265"/>
          <a:stretch/>
        </p:blipFill>
        <p:spPr>
          <a:xfrm>
            <a:off x="1996316" y="4426552"/>
            <a:ext cx="1746217" cy="175791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7645A85-E709-49DC-BB5E-16F2DEBCF4F5}"/>
              </a:ext>
            </a:extLst>
          </p:cNvPr>
          <p:cNvSpPr/>
          <p:nvPr/>
        </p:nvSpPr>
        <p:spPr>
          <a:xfrm rot="20461444">
            <a:off x="2513362" y="5085343"/>
            <a:ext cx="6840000" cy="360000"/>
          </a:xfrm>
          <a:prstGeom prst="rect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ACAE91-1440-4CFC-87B9-CBE6E27F175F}"/>
              </a:ext>
            </a:extLst>
          </p:cNvPr>
          <p:cNvSpPr/>
          <p:nvPr/>
        </p:nvSpPr>
        <p:spPr>
          <a:xfrm rot="1138556" flipH="1">
            <a:off x="2680447" y="5177300"/>
            <a:ext cx="6840000" cy="360000"/>
          </a:xfrm>
          <a:prstGeom prst="rect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7B24367-B486-4D6C-BAEC-1D9B43EE0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83" y="3493738"/>
            <a:ext cx="2605729" cy="28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C5FB69-45DF-4B34-96C5-1BD8B51A5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3904" r="15056" b="7265"/>
          <a:stretch/>
        </p:blipFill>
        <p:spPr>
          <a:xfrm>
            <a:off x="2798881" y="2581316"/>
            <a:ext cx="1746217" cy="17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6" grpId="0" animBg="1"/>
      <p:bldP spid="27" grpId="0" animBg="1"/>
      <p:bldP spid="27" grpId="1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Weight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758CBA7-E716-48FE-A215-6407564FA6CE}"/>
              </a:ext>
            </a:extLst>
          </p:cNvPr>
          <p:cNvSpPr/>
          <p:nvPr/>
        </p:nvSpPr>
        <p:spPr>
          <a:xfrm>
            <a:off x="4133362" y="5501080"/>
            <a:ext cx="3600000" cy="1078688"/>
          </a:xfrm>
          <a:prstGeom prst="triangle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ACAE91-1440-4CFC-87B9-CBE6E27F175F}"/>
              </a:ext>
            </a:extLst>
          </p:cNvPr>
          <p:cNvSpPr/>
          <p:nvPr/>
        </p:nvSpPr>
        <p:spPr>
          <a:xfrm rot="1138556" flipH="1">
            <a:off x="2680447" y="5177300"/>
            <a:ext cx="6840000" cy="360000"/>
          </a:xfrm>
          <a:prstGeom prst="rect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7B24367-B486-4D6C-BAEC-1D9B43EE0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83" y="3493738"/>
            <a:ext cx="2605729" cy="286343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5C5FB69-45DF-4B34-96C5-1BD8B51A52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3904" r="15056" b="7265"/>
          <a:stretch/>
        </p:blipFill>
        <p:spPr>
          <a:xfrm>
            <a:off x="2798881" y="2581316"/>
            <a:ext cx="1746217" cy="17579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81FA5E7-621D-4D5D-AFEE-6C9D00638CBF}"/>
              </a:ext>
            </a:extLst>
          </p:cNvPr>
          <p:cNvSpPr txBox="1"/>
          <p:nvPr/>
        </p:nvSpPr>
        <p:spPr>
          <a:xfrm flipH="1">
            <a:off x="9982139" y="4620530"/>
            <a:ext cx="2136088" cy="1191816"/>
          </a:xfrm>
          <a:prstGeom prst="wedgeRoundRectCallout">
            <a:avLst>
              <a:gd name="adj1" fmla="val 102390"/>
              <a:gd name="adj2" fmla="val 74302"/>
              <a:gd name="adj3" fmla="val 16667"/>
            </a:avLst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 am the heaviest.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DFC3A3-0BF1-4E5D-8D03-20D683CD1A7E}"/>
              </a:ext>
            </a:extLst>
          </p:cNvPr>
          <p:cNvSpPr txBox="1"/>
          <p:nvPr/>
        </p:nvSpPr>
        <p:spPr>
          <a:xfrm>
            <a:off x="278295" y="2503870"/>
            <a:ext cx="2136088" cy="1191816"/>
          </a:xfrm>
          <a:prstGeom prst="wedgeRoundRectCallout">
            <a:avLst>
              <a:gd name="adj1" fmla="val 102390"/>
              <a:gd name="adj2" fmla="val 74302"/>
              <a:gd name="adj3" fmla="val 16667"/>
            </a:avLst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 am the lightest.</a:t>
            </a:r>
          </a:p>
        </p:txBody>
      </p:sp>
    </p:spTree>
    <p:extLst>
      <p:ext uri="{BB962C8B-B14F-4D97-AF65-F5344CB8AC3E}">
        <p14:creationId xmlns:p14="http://schemas.microsoft.com/office/powerpoint/2010/main" val="26425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Weight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DB804F-CE0C-48BE-AB1E-993E43E0B5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3904" r="15056" b="7265"/>
          <a:stretch/>
        </p:blipFill>
        <p:spPr>
          <a:xfrm>
            <a:off x="10129049" y="400110"/>
            <a:ext cx="1746217" cy="175791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81FA5E7-621D-4D5D-AFEE-6C9D00638CBF}"/>
              </a:ext>
            </a:extLst>
          </p:cNvPr>
          <p:cNvSpPr txBox="1"/>
          <p:nvPr/>
        </p:nvSpPr>
        <p:spPr>
          <a:xfrm>
            <a:off x="6215270" y="1441289"/>
            <a:ext cx="3534084" cy="1736646"/>
          </a:xfrm>
          <a:prstGeom prst="wedgeRoundRectCallout">
            <a:avLst>
              <a:gd name="adj1" fmla="val 70895"/>
              <a:gd name="adj2" fmla="val -33497"/>
              <a:gd name="adj3" fmla="val 16667"/>
            </a:avLst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The brick is lighter than the stick.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758CBA7-E716-48FE-A215-6407564FA6CE}"/>
              </a:ext>
            </a:extLst>
          </p:cNvPr>
          <p:cNvSpPr/>
          <p:nvPr/>
        </p:nvSpPr>
        <p:spPr>
          <a:xfrm>
            <a:off x="4133362" y="5501080"/>
            <a:ext cx="3600000" cy="1078688"/>
          </a:xfrm>
          <a:prstGeom prst="triangle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ACAE91-1440-4CFC-87B9-CBE6E27F175F}"/>
              </a:ext>
            </a:extLst>
          </p:cNvPr>
          <p:cNvSpPr/>
          <p:nvPr/>
        </p:nvSpPr>
        <p:spPr>
          <a:xfrm rot="1138556" flipH="1">
            <a:off x="2680447" y="5177300"/>
            <a:ext cx="6840000" cy="360000"/>
          </a:xfrm>
          <a:prstGeom prst="rect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9F58B8-1E70-4208-91EE-71D9F8AFAE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" b="17097"/>
          <a:stretch/>
        </p:blipFill>
        <p:spPr>
          <a:xfrm rot="20976823">
            <a:off x="7524862" y="5758082"/>
            <a:ext cx="2641448" cy="8689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B9234A-CD00-4A0D-B8B4-4674AA7E78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t="4445" r="3374" b="6860"/>
          <a:stretch/>
        </p:blipFill>
        <p:spPr>
          <a:xfrm rot="1191608">
            <a:off x="2621370" y="3207888"/>
            <a:ext cx="1852815" cy="17110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25623CA-7D0C-4922-8D26-1B23D641E718}"/>
              </a:ext>
            </a:extLst>
          </p:cNvPr>
          <p:cNvSpPr txBox="1"/>
          <p:nvPr/>
        </p:nvSpPr>
        <p:spPr>
          <a:xfrm>
            <a:off x="6215270" y="1623362"/>
            <a:ext cx="3534084" cy="646986"/>
          </a:xfrm>
          <a:prstGeom prst="wedgeRoundRectCallout">
            <a:avLst>
              <a:gd name="adj1" fmla="val 70895"/>
              <a:gd name="adj2" fmla="val -33497"/>
              <a:gd name="adj3" fmla="val 16667"/>
            </a:avLst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Is this right?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8F4965D-8574-4C61-9A6B-C3E9DB6E8D5B}"/>
              </a:ext>
            </a:extLst>
          </p:cNvPr>
          <p:cNvSpPr txBox="1"/>
          <p:nvPr/>
        </p:nvSpPr>
        <p:spPr>
          <a:xfrm>
            <a:off x="6313407" y="1617999"/>
            <a:ext cx="3534084" cy="646986"/>
          </a:xfrm>
          <a:prstGeom prst="wedgeRoundRectCallout">
            <a:avLst>
              <a:gd name="adj1" fmla="val 70895"/>
              <a:gd name="adj2" fmla="val -33497"/>
              <a:gd name="adj3" fmla="val 16667"/>
            </a:avLst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No it is wrong!</a:t>
            </a: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7693BF5B-D74F-493A-A846-67AB9FF6D577}"/>
              </a:ext>
            </a:extLst>
          </p:cNvPr>
          <p:cNvSpPr/>
          <p:nvPr/>
        </p:nvSpPr>
        <p:spPr>
          <a:xfrm>
            <a:off x="4133362" y="5501080"/>
            <a:ext cx="3600000" cy="1078688"/>
          </a:xfrm>
          <a:prstGeom prst="triangle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2606A40-7821-4FE8-BED3-B4FB29C64FDA}"/>
              </a:ext>
            </a:extLst>
          </p:cNvPr>
          <p:cNvSpPr/>
          <p:nvPr/>
        </p:nvSpPr>
        <p:spPr>
          <a:xfrm rot="20461444">
            <a:off x="2296046" y="5161942"/>
            <a:ext cx="6840000" cy="360000"/>
          </a:xfrm>
          <a:prstGeom prst="rect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FF0B175-36C6-423C-BABD-3C40F812BF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4" b="17097"/>
          <a:stretch/>
        </p:blipFill>
        <p:spPr>
          <a:xfrm rot="20976823">
            <a:off x="7067730" y="3710965"/>
            <a:ext cx="2641448" cy="86893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9C3AAF4-FF42-4951-B21F-C7BAA8B7F8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" t="4445" r="3374" b="6860"/>
          <a:stretch/>
        </p:blipFill>
        <p:spPr>
          <a:xfrm rot="1191608">
            <a:off x="1931598" y="4883087"/>
            <a:ext cx="1852815" cy="171107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C13FB06-4E6A-47B1-B6D4-84FF6252DC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3904" r="15056" b="7265"/>
          <a:stretch/>
        </p:blipFill>
        <p:spPr>
          <a:xfrm>
            <a:off x="2355151" y="2589012"/>
            <a:ext cx="1746217" cy="175791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A7C4D94F-6570-4620-8FCE-22DEBD96607E}"/>
              </a:ext>
            </a:extLst>
          </p:cNvPr>
          <p:cNvSpPr txBox="1"/>
          <p:nvPr/>
        </p:nvSpPr>
        <p:spPr>
          <a:xfrm>
            <a:off x="112644" y="3857217"/>
            <a:ext cx="2323913" cy="1191816"/>
          </a:xfrm>
          <a:prstGeom prst="wedgeRoundRectCallout">
            <a:avLst>
              <a:gd name="adj1" fmla="val 77831"/>
              <a:gd name="adj2" fmla="val -39057"/>
              <a:gd name="adj3" fmla="val 16667"/>
            </a:avLst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Bricks are heavy.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3BF87F75-A1F4-4201-ACE8-CCD0592DF4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3904" r="15056" b="7265"/>
          <a:stretch/>
        </p:blipFill>
        <p:spPr>
          <a:xfrm>
            <a:off x="10333139" y="4622122"/>
            <a:ext cx="1746217" cy="1757916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B3AA9D4-02B1-48E3-BD2A-03526F4FF41C}"/>
              </a:ext>
            </a:extLst>
          </p:cNvPr>
          <p:cNvSpPr txBox="1"/>
          <p:nvPr/>
        </p:nvSpPr>
        <p:spPr>
          <a:xfrm>
            <a:off x="7631307" y="4849241"/>
            <a:ext cx="2754822" cy="1736646"/>
          </a:xfrm>
          <a:prstGeom prst="wedgeRoundRectCallout">
            <a:avLst>
              <a:gd name="adj1" fmla="val 75706"/>
              <a:gd name="adj2" fmla="val 22209"/>
              <a:gd name="adj3" fmla="val 16667"/>
            </a:avLst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Sticks are lighter than bricks.</a:t>
            </a:r>
          </a:p>
        </p:txBody>
      </p:sp>
    </p:spTree>
    <p:extLst>
      <p:ext uri="{BB962C8B-B14F-4D97-AF65-F5344CB8AC3E}">
        <p14:creationId xmlns:p14="http://schemas.microsoft.com/office/powerpoint/2010/main" val="22982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4" grpId="0" animBg="1"/>
      <p:bldP spid="28" grpId="0" animBg="1"/>
      <p:bldP spid="17" grpId="0" animBg="1"/>
      <p:bldP spid="17" grpId="1" animBg="1"/>
      <p:bldP spid="17" grpId="2" animBg="1"/>
      <p:bldP spid="34" grpId="0" animBg="1"/>
      <p:bldP spid="34" grpId="1" animBg="1"/>
      <p:bldP spid="43" grpId="0" animBg="1"/>
      <p:bldP spid="44" grpId="0" animBg="1"/>
      <p:bldP spid="48" grpId="0" animBg="1"/>
      <p:bldP spid="48" grpId="1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900" b="1" u="sng">
                <a:latin typeface="Comic Sans MS" panose="030F0702030302020204" pitchFamily="66" charset="0"/>
              </a:rPr>
              <a:t>Weight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DB804F-CE0C-48BE-AB1E-993E43E0B5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3904" r="15056" b="7265"/>
          <a:stretch/>
        </p:blipFill>
        <p:spPr>
          <a:xfrm>
            <a:off x="10129049" y="400110"/>
            <a:ext cx="1788021" cy="180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81FA5E7-621D-4D5D-AFEE-6C9D00638CBF}"/>
              </a:ext>
            </a:extLst>
          </p:cNvPr>
          <p:cNvSpPr txBox="1"/>
          <p:nvPr/>
        </p:nvSpPr>
        <p:spPr>
          <a:xfrm>
            <a:off x="6215270" y="1441289"/>
            <a:ext cx="3534084" cy="1736646"/>
          </a:xfrm>
          <a:prstGeom prst="wedgeRoundRectCallout">
            <a:avLst>
              <a:gd name="adj1" fmla="val 70895"/>
              <a:gd name="adj2" fmla="val -33497"/>
              <a:gd name="adj3" fmla="val 16667"/>
            </a:avLst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Can you order the objects by their weight?</a:t>
            </a:r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2758CBA7-E716-48FE-A215-6407564FA6CE}"/>
              </a:ext>
            </a:extLst>
          </p:cNvPr>
          <p:cNvSpPr/>
          <p:nvPr/>
        </p:nvSpPr>
        <p:spPr>
          <a:xfrm>
            <a:off x="4473802" y="5453392"/>
            <a:ext cx="3600000" cy="1078688"/>
          </a:xfrm>
          <a:prstGeom prst="triangle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645A85-E709-49DC-BB5E-16F2DEBCF4F5}"/>
              </a:ext>
            </a:extLst>
          </p:cNvPr>
          <p:cNvSpPr/>
          <p:nvPr/>
        </p:nvSpPr>
        <p:spPr>
          <a:xfrm rot="21143281">
            <a:off x="2435269" y="5049859"/>
            <a:ext cx="7560000" cy="360000"/>
          </a:xfrm>
          <a:prstGeom prst="rect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A45717-BB33-4401-A6AF-074010A9458F}"/>
              </a:ext>
            </a:extLst>
          </p:cNvPr>
          <p:cNvSpPr txBox="1"/>
          <p:nvPr/>
        </p:nvSpPr>
        <p:spPr>
          <a:xfrm>
            <a:off x="1938533" y="5992736"/>
            <a:ext cx="1520736" cy="646986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Heavy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A27248-FFEE-41DB-AD26-D92A2ED0CE8F}"/>
              </a:ext>
            </a:extLst>
          </p:cNvPr>
          <p:cNvSpPr txBox="1"/>
          <p:nvPr/>
        </p:nvSpPr>
        <p:spPr>
          <a:xfrm>
            <a:off x="9088335" y="5060154"/>
            <a:ext cx="1520736" cy="646986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Light </a:t>
            </a:r>
          </a:p>
        </p:txBody>
      </p:sp>
      <p:pic>
        <p:nvPicPr>
          <p:cNvPr id="4" name="Graphic 3" descr="Backpack">
            <a:extLst>
              <a:ext uri="{FF2B5EF4-FFF2-40B4-BE49-F238E27FC236}">
                <a16:creationId xmlns:a16="http://schemas.microsoft.com/office/drawing/2014/main" id="{07A5FC3A-6F28-4890-A4C6-BD9ABE5AC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1365980">
            <a:off x="4705445" y="3722432"/>
            <a:ext cx="1520736" cy="1520736"/>
          </a:xfrm>
          <a:prstGeom prst="rect">
            <a:avLst/>
          </a:prstGeom>
        </p:spPr>
      </p:pic>
      <p:pic>
        <p:nvPicPr>
          <p:cNvPr id="8" name="Graphic 7" descr="Pencil">
            <a:extLst>
              <a:ext uri="{FF2B5EF4-FFF2-40B4-BE49-F238E27FC236}">
                <a16:creationId xmlns:a16="http://schemas.microsoft.com/office/drawing/2014/main" id="{BBEA4EFC-F31C-4F4E-95A8-5757EA8B94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27806" y="3850621"/>
            <a:ext cx="797789" cy="797789"/>
          </a:xfrm>
          <a:prstGeom prst="rect">
            <a:avLst/>
          </a:prstGeom>
        </p:spPr>
      </p:pic>
      <p:pic>
        <p:nvPicPr>
          <p:cNvPr id="10" name="Graphic 9" descr="Bed">
            <a:extLst>
              <a:ext uri="{FF2B5EF4-FFF2-40B4-BE49-F238E27FC236}">
                <a16:creationId xmlns:a16="http://schemas.microsoft.com/office/drawing/2014/main" id="{CE29AA40-3C92-4D5B-8411-DABE519C99F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21759" b="21889"/>
          <a:stretch/>
        </p:blipFill>
        <p:spPr>
          <a:xfrm rot="21334659">
            <a:off x="1398077" y="4298600"/>
            <a:ext cx="3283212" cy="1620000"/>
          </a:xfrm>
          <a:prstGeom prst="rect">
            <a:avLst/>
          </a:prstGeom>
        </p:spPr>
      </p:pic>
      <p:pic>
        <p:nvPicPr>
          <p:cNvPr id="17" name="Graphic 16" descr="Game controller">
            <a:extLst>
              <a:ext uri="{FF2B5EF4-FFF2-40B4-BE49-F238E27FC236}">
                <a16:creationId xmlns:a16="http://schemas.microsoft.com/office/drawing/2014/main" id="{7343A394-5A08-40BC-BC16-14B9ADC084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21197873">
            <a:off x="7143911" y="3978367"/>
            <a:ext cx="1036523" cy="1036523"/>
          </a:xfrm>
          <a:prstGeom prst="rect">
            <a:avLst/>
          </a:prstGeom>
        </p:spPr>
      </p:pic>
      <p:pic>
        <p:nvPicPr>
          <p:cNvPr id="31" name="Graphic 30" descr="Backpack">
            <a:extLst>
              <a:ext uri="{FF2B5EF4-FFF2-40B4-BE49-F238E27FC236}">
                <a16:creationId xmlns:a16="http://schemas.microsoft.com/office/drawing/2014/main" id="{E624DBCD-F7E2-4013-A165-64CAF865C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7513" y="2565219"/>
            <a:ext cx="1520736" cy="1520736"/>
          </a:xfrm>
          <a:prstGeom prst="rect">
            <a:avLst/>
          </a:prstGeom>
        </p:spPr>
      </p:pic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BA041F10-D56D-4C0D-83A9-78AA440883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76013" y="2845677"/>
            <a:ext cx="797789" cy="797789"/>
          </a:xfrm>
          <a:prstGeom prst="rect">
            <a:avLst/>
          </a:prstGeom>
        </p:spPr>
      </p:pic>
      <p:pic>
        <p:nvPicPr>
          <p:cNvPr id="33" name="Graphic 32" descr="Bed">
            <a:extLst>
              <a:ext uri="{FF2B5EF4-FFF2-40B4-BE49-F238E27FC236}">
                <a16:creationId xmlns:a16="http://schemas.microsoft.com/office/drawing/2014/main" id="{37EA9B0A-C9A0-42CC-85A6-361869784D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21759" b="21889"/>
          <a:stretch/>
        </p:blipFill>
        <p:spPr>
          <a:xfrm>
            <a:off x="1289718" y="1087217"/>
            <a:ext cx="3283212" cy="1620000"/>
          </a:xfrm>
          <a:prstGeom prst="rect">
            <a:avLst/>
          </a:prstGeom>
        </p:spPr>
      </p:pic>
      <p:pic>
        <p:nvPicPr>
          <p:cNvPr id="34" name="Graphic 33" descr="Game controller">
            <a:extLst>
              <a:ext uri="{FF2B5EF4-FFF2-40B4-BE49-F238E27FC236}">
                <a16:creationId xmlns:a16="http://schemas.microsoft.com/office/drawing/2014/main" id="{1D0AE959-66B3-4494-A3C6-30215B3C40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2068" y="2645708"/>
            <a:ext cx="1036523" cy="1036523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8BB7869-BD4B-473A-A529-C9DA3E9A6337}"/>
              </a:ext>
            </a:extLst>
          </p:cNvPr>
          <p:cNvSpPr txBox="1"/>
          <p:nvPr/>
        </p:nvSpPr>
        <p:spPr>
          <a:xfrm>
            <a:off x="6242522" y="1441289"/>
            <a:ext cx="3534084" cy="2281476"/>
          </a:xfrm>
          <a:prstGeom prst="wedgeRoundRectCallout">
            <a:avLst>
              <a:gd name="adj1" fmla="val 70895"/>
              <a:gd name="adj2" fmla="val -33497"/>
              <a:gd name="adj3" fmla="val 16667"/>
            </a:avLst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We are now going to order the weight of the objects.</a:t>
            </a:r>
          </a:p>
        </p:txBody>
      </p:sp>
    </p:spTree>
    <p:extLst>
      <p:ext uri="{BB962C8B-B14F-4D97-AF65-F5344CB8AC3E}">
        <p14:creationId xmlns:p14="http://schemas.microsoft.com/office/powerpoint/2010/main" val="393102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5" grpId="0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900" b="1" u="sng">
                <a:latin typeface="Comic Sans MS" panose="030F0702030302020204" pitchFamily="66" charset="0"/>
              </a:rPr>
              <a:t>Weight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ADB804F-CE0C-48BE-AB1E-993E43E0B5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0" t="3904" r="15056" b="7265"/>
          <a:stretch/>
        </p:blipFill>
        <p:spPr>
          <a:xfrm>
            <a:off x="10129049" y="400110"/>
            <a:ext cx="1788021" cy="180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7A45717-BB33-4401-A6AF-074010A9458F}"/>
              </a:ext>
            </a:extLst>
          </p:cNvPr>
          <p:cNvSpPr txBox="1"/>
          <p:nvPr/>
        </p:nvSpPr>
        <p:spPr>
          <a:xfrm>
            <a:off x="1315501" y="4907829"/>
            <a:ext cx="2037669" cy="646986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Heaviest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E66518-FE50-4030-A09C-305D6890461B}"/>
              </a:ext>
            </a:extLst>
          </p:cNvPr>
          <p:cNvSpPr txBox="1"/>
          <p:nvPr/>
        </p:nvSpPr>
        <p:spPr>
          <a:xfrm>
            <a:off x="8620468" y="4907829"/>
            <a:ext cx="1999351" cy="646986"/>
          </a:xfrm>
          <a:prstGeom prst="round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Lightest </a:t>
            </a:r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0E654F80-3CF8-4CEA-A389-74C18B093992}"/>
              </a:ext>
            </a:extLst>
          </p:cNvPr>
          <p:cNvSpPr/>
          <p:nvPr/>
        </p:nvSpPr>
        <p:spPr>
          <a:xfrm>
            <a:off x="991094" y="4433533"/>
            <a:ext cx="9847089" cy="360000"/>
          </a:xfrm>
          <a:prstGeom prst="leftRightArrow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C1A815-C505-46B4-A18D-3360290D7B2F}"/>
              </a:ext>
            </a:extLst>
          </p:cNvPr>
          <p:cNvGrpSpPr/>
          <p:nvPr/>
        </p:nvGrpSpPr>
        <p:grpSpPr>
          <a:xfrm>
            <a:off x="1193461" y="2813533"/>
            <a:ext cx="3283212" cy="1620000"/>
            <a:chOff x="1193461" y="2813533"/>
            <a:chExt cx="3283212" cy="1620000"/>
          </a:xfrm>
        </p:grpSpPr>
        <p:pic>
          <p:nvPicPr>
            <p:cNvPr id="33" name="Graphic 32" descr="Bed">
              <a:extLst>
                <a:ext uri="{FF2B5EF4-FFF2-40B4-BE49-F238E27FC236}">
                  <a16:creationId xmlns:a16="http://schemas.microsoft.com/office/drawing/2014/main" id="{37EA9B0A-C9A0-42CC-85A6-361869784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21759" b="21889"/>
            <a:stretch/>
          </p:blipFill>
          <p:spPr>
            <a:xfrm>
              <a:off x="1193461" y="2813533"/>
              <a:ext cx="3283212" cy="16200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3E08E99-DBA5-46B1-99A9-052B1867B858}"/>
                </a:ext>
              </a:extLst>
            </p:cNvPr>
            <p:cNvSpPr txBox="1"/>
            <p:nvPr/>
          </p:nvSpPr>
          <p:spPr>
            <a:xfrm>
              <a:off x="2378947" y="2869391"/>
              <a:ext cx="974223" cy="646986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bed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66AA0A5-9724-4B14-B530-2471D928EE06}"/>
              </a:ext>
            </a:extLst>
          </p:cNvPr>
          <p:cNvGrpSpPr/>
          <p:nvPr/>
        </p:nvGrpSpPr>
        <p:grpSpPr>
          <a:xfrm>
            <a:off x="5064051" y="2445811"/>
            <a:ext cx="1520736" cy="2167722"/>
            <a:chOff x="5064051" y="2445811"/>
            <a:chExt cx="1520736" cy="2167722"/>
          </a:xfrm>
        </p:grpSpPr>
        <p:pic>
          <p:nvPicPr>
            <p:cNvPr id="31" name="Graphic 30" descr="Backpack">
              <a:extLst>
                <a:ext uri="{FF2B5EF4-FFF2-40B4-BE49-F238E27FC236}">
                  <a16:creationId xmlns:a16="http://schemas.microsoft.com/office/drawing/2014/main" id="{E624DBCD-F7E2-4013-A165-64CAF865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064051" y="3092797"/>
              <a:ext cx="1520736" cy="152073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E6789BE-9113-4092-94AC-93C34CE7188A}"/>
                </a:ext>
              </a:extLst>
            </p:cNvPr>
            <p:cNvSpPr txBox="1"/>
            <p:nvPr/>
          </p:nvSpPr>
          <p:spPr>
            <a:xfrm>
              <a:off x="5337307" y="2445811"/>
              <a:ext cx="974223" cy="6469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bag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F709995-6700-40B8-97E6-2F5D2DAA75AB}"/>
              </a:ext>
            </a:extLst>
          </p:cNvPr>
          <p:cNvGrpSpPr/>
          <p:nvPr/>
        </p:nvGrpSpPr>
        <p:grpSpPr>
          <a:xfrm>
            <a:off x="7374532" y="2952251"/>
            <a:ext cx="1036523" cy="1600649"/>
            <a:chOff x="7374532" y="2952251"/>
            <a:chExt cx="1036523" cy="1600649"/>
          </a:xfrm>
        </p:grpSpPr>
        <p:pic>
          <p:nvPicPr>
            <p:cNvPr id="34" name="Graphic 33" descr="Game controller">
              <a:extLst>
                <a:ext uri="{FF2B5EF4-FFF2-40B4-BE49-F238E27FC236}">
                  <a16:creationId xmlns:a16="http://schemas.microsoft.com/office/drawing/2014/main" id="{1D0AE959-66B3-4494-A3C6-30215B3C4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374532" y="3516377"/>
              <a:ext cx="1036523" cy="1036523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0FF778-7D72-4F3F-96C1-D8112EFC6DCD}"/>
                </a:ext>
              </a:extLst>
            </p:cNvPr>
            <p:cNvSpPr txBox="1"/>
            <p:nvPr/>
          </p:nvSpPr>
          <p:spPr>
            <a:xfrm>
              <a:off x="7387406" y="2952251"/>
              <a:ext cx="974223" cy="646986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>
                  <a:latin typeface="Comic Sans MS" panose="030F0702030302020204" pitchFamily="66" charset="0"/>
                </a:rPr>
                <a:t>game control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A6F5231-40E3-4F5F-BFAA-D5C3BE311B1D}"/>
              </a:ext>
            </a:extLst>
          </p:cNvPr>
          <p:cNvGrpSpPr/>
          <p:nvPr/>
        </p:nvGrpSpPr>
        <p:grpSpPr>
          <a:xfrm>
            <a:off x="9033045" y="2887485"/>
            <a:ext cx="1637730" cy="1546048"/>
            <a:chOff x="9033045" y="2887485"/>
            <a:chExt cx="1637730" cy="1546048"/>
          </a:xfrm>
        </p:grpSpPr>
        <p:pic>
          <p:nvPicPr>
            <p:cNvPr id="32" name="Graphic 31" descr="Pencil">
              <a:extLst>
                <a:ext uri="{FF2B5EF4-FFF2-40B4-BE49-F238E27FC236}">
                  <a16:creationId xmlns:a16="http://schemas.microsoft.com/office/drawing/2014/main" id="{BA041F10-D56D-4C0D-83A9-78AA44088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453016" y="3635744"/>
              <a:ext cx="797789" cy="79778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B998483-F60C-4045-B3A6-6F44285A2C1E}"/>
                </a:ext>
              </a:extLst>
            </p:cNvPr>
            <p:cNvSpPr txBox="1"/>
            <p:nvPr/>
          </p:nvSpPr>
          <p:spPr>
            <a:xfrm>
              <a:off x="9033045" y="2887485"/>
              <a:ext cx="1637730" cy="646986"/>
            </a:xfrm>
            <a:prstGeom prst="roundRect">
              <a:avLst/>
            </a:prstGeom>
            <a:solidFill>
              <a:srgbClr val="CC99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dirty="0">
                  <a:latin typeface="Comic Sans MS" panose="030F0702030302020204" pitchFamily="66" charset="0"/>
                </a:rPr>
                <a:t>pencil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61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</TotalTime>
  <Words>181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EYFS Maths</vt:lpstr>
      <vt:lpstr>Message to parents</vt:lpstr>
      <vt:lpstr>Warm Up Let’s warm up our brains ready to learn.</vt:lpstr>
      <vt:lpstr>Warm Up- Answer</vt:lpstr>
      <vt:lpstr>Weight</vt:lpstr>
      <vt:lpstr>Weight</vt:lpstr>
      <vt:lpstr>Weight</vt:lpstr>
      <vt:lpstr>Weight</vt:lpstr>
      <vt:lpstr>Weight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Darren Gravell</cp:lastModifiedBy>
  <cp:revision>58</cp:revision>
  <dcterms:created xsi:type="dcterms:W3CDTF">2020-03-20T11:22:32Z</dcterms:created>
  <dcterms:modified xsi:type="dcterms:W3CDTF">2020-05-22T11:57:38Z</dcterms:modified>
</cp:coreProperties>
</file>