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78" r:id="rId3"/>
    <p:sldId id="257" r:id="rId4"/>
    <p:sldId id="265" r:id="rId5"/>
    <p:sldId id="266" r:id="rId6"/>
    <p:sldId id="276" r:id="rId7"/>
    <p:sldId id="277" r:id="rId8"/>
    <p:sldId id="27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97D80-CA50-46E5-8555-45879C189A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17C138-8C60-493A-8AC3-15094436D7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4C66AA-36B5-469C-98BF-EE653A87A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F97AC-9CBD-420F-8BBD-47428E39A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335B76-E106-4120-BBE0-D305B708B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062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4D9A1-B48F-4313-A12F-56389A24C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13CB67-FF75-4680-844A-F4F6962D84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1372F9-D85E-450C-A70E-DD84633E6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231BB7-EAFD-4E7B-B408-322153AA1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7EE00-6956-427E-A582-5CB8DB40A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2182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D7EAC6-31C7-4A4A-8F78-DB1600B8B8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C2BF28-8940-4D99-AF3E-EC5E794D3D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E9B7B-E3AB-471D-AA07-BC7CD718F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AD25B-D7C0-4EEA-BA3B-212ABD387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6E4266-A4B9-43F1-A90D-8663694CE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846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CE969-E513-47EA-A51D-956E55BD6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17537-E7AE-40A7-9571-B20A1AF03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43C845-4528-4D59-97CA-162849683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368D5-A2F4-415D-9CDC-B12FA9283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18DAE-6713-4DC1-B446-7069B100B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18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1C054-0F67-4E05-B505-669773769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7A5CB9-2F6D-4C32-A92F-8B3AD8CF09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E344C-0F5A-46C1-AF50-F813842BC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9D4204-6286-4530-B62F-0B10D5011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38AA54-0463-4D95-B667-A6BCA3FF9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690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D190A-F14C-45DE-8C04-0E1E71BC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437BC-EB83-4CCA-8977-4337B4D35C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09502-A7BA-45E6-A3D8-D4F52CEFDE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C2184C-C9DF-4EE3-9BB5-D15075B24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BE9A65-A4CD-425C-AA00-7055EB591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68225-42CE-482C-A441-E2C68EACA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546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0279B-7B66-48FD-B175-D2BE4C657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EC4360-94E6-417E-A049-E1E82B500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C8C442-0579-4F68-8BAF-1F269918CF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05941C-DAD9-4B1F-9BBA-90CF735972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9D94FB-5350-4C56-ABED-0236789547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331DA1-C0EA-4151-B23E-A1B580E78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7A44F1-910C-47DF-887E-92238A1B6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F54C1D-F73C-4C41-AB79-405170CA8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122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7EAA8-CCC8-49CC-99F6-895F48416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27D873-C066-4AE3-89CB-8D36B16C9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A6C519-4C05-4D7B-B366-EA596108A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1EEE03-8F2D-41D9-A3EB-8A0014F7F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47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F03010-0594-44E3-B345-06411CF19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EC0A25-B4E0-4E7E-A511-78F554672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9CECE7-E5F0-427D-98A7-999EF3994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570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3391B-F951-4115-B595-83274FEC4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D6EDA-CECD-4798-BA99-0F4EDA376B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154653-2B44-41F3-B40F-71DF960A6B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AE31FF-BB57-44C8-A70C-0F80C6727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D053C3-9A6A-4625-8547-38ED1357C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A8238-1DA0-43AF-802C-96D9A47D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407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9E2ED-1D56-43FF-A736-3645EC284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FAFCD0-E700-4E2C-A176-4C54B12BB0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0798EE-1018-4081-AD85-FF0D49E55F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21CD0F-7B3C-4272-AD73-06DCC2831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5A345F-B1F9-4347-8836-03FC620B4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838C6A-A4F4-455F-9268-A83DBD2E0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209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8F4901-4CB4-433A-A35C-5675BC1C8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4A9C0D-6810-464E-81EC-E5A0D6E834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0CF23-96B0-484A-81B8-8342A0311D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4A323-CA67-45ED-AB4D-D9D529C34D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03B9B-8BBD-4A48-AF0E-68915CEA5E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690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>
                <a:latin typeface="Comic Sans MS" panose="030F0702030302020204" pitchFamily="66" charset="0"/>
              </a:rPr>
              <a:t>EYFS Maths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GB" sz="4800" dirty="0">
                <a:latin typeface="Comic Sans MS" panose="030F0702030302020204" pitchFamily="66" charset="0"/>
              </a:rPr>
              <a:t>Week 1- Session 3</a:t>
            </a:r>
          </a:p>
        </p:txBody>
      </p:sp>
      <p:pic>
        <p:nvPicPr>
          <p:cNvPr id="14" name="Graphic 13" descr="Ladybug">
            <a:extLst>
              <a:ext uri="{FF2B5EF4-FFF2-40B4-BE49-F238E27FC236}">
                <a16:creationId xmlns:a16="http://schemas.microsoft.com/office/drawing/2014/main" id="{1DE205FB-53C7-44B7-9596-2276285129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08634" y="-156959"/>
            <a:ext cx="2027703" cy="2027703"/>
          </a:xfrm>
          <a:prstGeom prst="rect">
            <a:avLst/>
          </a:prstGeom>
        </p:spPr>
      </p:pic>
      <p:pic>
        <p:nvPicPr>
          <p:cNvPr id="15" name="Graphic 14" descr="Ladybug">
            <a:extLst>
              <a:ext uri="{FF2B5EF4-FFF2-40B4-BE49-F238E27FC236}">
                <a16:creationId xmlns:a16="http://schemas.microsoft.com/office/drawing/2014/main" id="{4DC956C5-A5C9-4145-87CB-3D40FCA474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446782" y="-156959"/>
            <a:ext cx="2027703" cy="2027703"/>
          </a:xfrm>
          <a:prstGeom prst="rect">
            <a:avLst/>
          </a:prstGeom>
        </p:spPr>
      </p:pic>
      <p:pic>
        <p:nvPicPr>
          <p:cNvPr id="16" name="Graphic 15" descr="Ladybug">
            <a:extLst>
              <a:ext uri="{FF2B5EF4-FFF2-40B4-BE49-F238E27FC236}">
                <a16:creationId xmlns:a16="http://schemas.microsoft.com/office/drawing/2014/main" id="{E39D7603-CBEF-491C-861F-B9E5C650B4E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-208635" y="4987257"/>
            <a:ext cx="2027703" cy="2027703"/>
          </a:xfrm>
          <a:prstGeom prst="rect">
            <a:avLst/>
          </a:prstGeom>
        </p:spPr>
      </p:pic>
      <p:pic>
        <p:nvPicPr>
          <p:cNvPr id="17" name="Graphic 16" descr="Ladybug">
            <a:extLst>
              <a:ext uri="{FF2B5EF4-FFF2-40B4-BE49-F238E27FC236}">
                <a16:creationId xmlns:a16="http://schemas.microsoft.com/office/drawing/2014/main" id="{D14EBE3F-8CCD-4A55-B704-870E5CB26F7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446782" y="4987257"/>
            <a:ext cx="2027703" cy="2027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u="sng" dirty="0">
                <a:latin typeface="Comic Sans MS" panose="030F0702030302020204" pitchFamily="66" charset="0"/>
              </a:rPr>
              <a:t>Message to parents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E16F18-072A-4A3E-9516-68C7DBC6E6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971662"/>
          </a:xfrm>
        </p:spPr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This week the children will be learning about </a:t>
            </a:r>
            <a:r>
              <a:rPr lang="en-GB" b="1" u="sng" dirty="0">
                <a:solidFill>
                  <a:srgbClr val="FF0000"/>
                </a:solidFill>
                <a:highlight>
                  <a:srgbClr val="FFFF00"/>
                </a:highlight>
                <a:latin typeface="Comic Sans MS" panose="030F0702030302020204" pitchFamily="66" charset="0"/>
              </a:rPr>
              <a:t>doubling</a:t>
            </a:r>
            <a:r>
              <a:rPr lang="en-GB" dirty="0">
                <a:latin typeface="Comic Sans MS" panose="030F0702030302020204" pitchFamily="66" charset="0"/>
              </a:rPr>
              <a:t>. The activities provided are to be used alongside practical examples. 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Reinforce the language as this will help your child to learn the concepts.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3DF240-6FCE-41EE-B58B-A446CA39D54A}"/>
              </a:ext>
            </a:extLst>
          </p:cNvPr>
          <p:cNvSpPr txBox="1"/>
          <p:nvPr/>
        </p:nvSpPr>
        <p:spPr>
          <a:xfrm>
            <a:off x="838200" y="5199113"/>
            <a:ext cx="2061783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omic Sans MS" panose="030F0702030302020204" pitchFamily="66" charset="0"/>
              </a:rPr>
              <a:t>double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B0A287E-0A8B-4950-BF75-778244B3C80E}"/>
              </a:ext>
            </a:extLst>
          </p:cNvPr>
          <p:cNvSpPr txBox="1"/>
          <p:nvPr/>
        </p:nvSpPr>
        <p:spPr>
          <a:xfrm>
            <a:off x="3587252" y="4381788"/>
            <a:ext cx="7521611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omic Sans MS" panose="030F0702030302020204" pitchFamily="66" charset="0"/>
              </a:rPr>
              <a:t>The double of ___ is ___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CDE5C359-17E7-406F-AFE7-F6059DA463E4}"/>
              </a:ext>
            </a:extLst>
          </p:cNvPr>
          <p:cNvSpPr txBox="1"/>
          <p:nvPr/>
        </p:nvSpPr>
        <p:spPr>
          <a:xfrm>
            <a:off x="3587252" y="5887567"/>
            <a:ext cx="7393371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omic Sans MS" panose="030F0702030302020204" pitchFamily="66" charset="0"/>
              </a:rPr>
              <a:t>___ is the double of ___</a:t>
            </a:r>
          </a:p>
        </p:txBody>
      </p:sp>
    </p:spTree>
    <p:extLst>
      <p:ext uri="{BB962C8B-B14F-4D97-AF65-F5344CB8AC3E}">
        <p14:creationId xmlns:p14="http://schemas.microsoft.com/office/powerpoint/2010/main" val="3714433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Warm Up</a:t>
            </a:r>
            <a:br>
              <a:rPr lang="en-GB" dirty="0">
                <a:latin typeface="Comic Sans MS" panose="030F0702030302020204" pitchFamily="66" charset="0"/>
              </a:rPr>
            </a:br>
            <a:r>
              <a:rPr lang="en-GB" dirty="0">
                <a:latin typeface="Comic Sans MS" panose="030F0702030302020204" pitchFamily="66" charset="0"/>
              </a:rPr>
              <a:t>Let’s warm up our brains ready to learn.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62C689-9273-4819-946F-21A89054C4AD}"/>
              </a:ext>
            </a:extLst>
          </p:cNvPr>
          <p:cNvSpPr txBox="1"/>
          <p:nvPr/>
        </p:nvSpPr>
        <p:spPr>
          <a:xfrm>
            <a:off x="4413696" y="1709549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+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790E682-DA78-4A8C-98EA-484F940C3115}"/>
              </a:ext>
            </a:extLst>
          </p:cNvPr>
          <p:cNvSpPr txBox="1"/>
          <p:nvPr/>
        </p:nvSpPr>
        <p:spPr>
          <a:xfrm>
            <a:off x="7759031" y="1771104"/>
            <a:ext cx="74732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/>
              <a:t>=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655427B-044A-4E99-8395-AED4FB1BEDE2}"/>
              </a:ext>
            </a:extLst>
          </p:cNvPr>
          <p:cNvSpPr txBox="1"/>
          <p:nvPr/>
        </p:nvSpPr>
        <p:spPr>
          <a:xfrm>
            <a:off x="4335032" y="4039045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+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5B4B06B-A39B-4144-8DE6-DFF60CBB7DC9}"/>
              </a:ext>
            </a:extLst>
          </p:cNvPr>
          <p:cNvSpPr txBox="1"/>
          <p:nvPr/>
        </p:nvSpPr>
        <p:spPr>
          <a:xfrm>
            <a:off x="7868296" y="4163383"/>
            <a:ext cx="74732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/>
              <a:t>=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1C26016-65AD-43FF-AC34-E85D02333574}"/>
              </a:ext>
            </a:extLst>
          </p:cNvPr>
          <p:cNvSpPr txBox="1"/>
          <p:nvPr/>
        </p:nvSpPr>
        <p:spPr>
          <a:xfrm>
            <a:off x="1131723" y="6214768"/>
            <a:ext cx="94676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Can you write these sums as a number sentence?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D3F4C71-DF1A-4589-99CE-2AE2728FBBE0}"/>
              </a:ext>
            </a:extLst>
          </p:cNvPr>
          <p:cNvGrpSpPr/>
          <p:nvPr/>
        </p:nvGrpSpPr>
        <p:grpSpPr>
          <a:xfrm>
            <a:off x="8694580" y="1806696"/>
            <a:ext cx="2100495" cy="1708642"/>
            <a:chOff x="1374999" y="1780424"/>
            <a:chExt cx="2943251" cy="2644914"/>
          </a:xfrm>
        </p:grpSpPr>
        <p:pic>
          <p:nvPicPr>
            <p:cNvPr id="111" name="Picture 110">
              <a:extLst>
                <a:ext uri="{FF2B5EF4-FFF2-40B4-BE49-F238E27FC236}">
                  <a16:creationId xmlns:a16="http://schemas.microsoft.com/office/drawing/2014/main" id="{2AFA5EF1-0216-4419-B2F0-3E0644ABC4C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81070" y="2391532"/>
              <a:ext cx="718210" cy="728165"/>
            </a:xfrm>
            <a:prstGeom prst="rect">
              <a:avLst/>
            </a:prstGeom>
          </p:spPr>
        </p:pic>
        <p:pic>
          <p:nvPicPr>
            <p:cNvPr id="112" name="Picture 111">
              <a:extLst>
                <a:ext uri="{FF2B5EF4-FFF2-40B4-BE49-F238E27FC236}">
                  <a16:creationId xmlns:a16="http://schemas.microsoft.com/office/drawing/2014/main" id="{D4C7C9C2-1D88-4276-9221-5966A52AB12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74999" y="2391533"/>
              <a:ext cx="718210" cy="728165"/>
            </a:xfrm>
            <a:prstGeom prst="rect">
              <a:avLst/>
            </a:prstGeom>
          </p:spPr>
        </p:pic>
        <p:pic>
          <p:nvPicPr>
            <p:cNvPr id="113" name="Picture 112">
              <a:extLst>
                <a:ext uri="{FF2B5EF4-FFF2-40B4-BE49-F238E27FC236}">
                  <a16:creationId xmlns:a16="http://schemas.microsoft.com/office/drawing/2014/main" id="{CE2A35F2-CDBD-44A3-A881-9B8FCAA3EB9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02111" y="3039482"/>
              <a:ext cx="718210" cy="728165"/>
            </a:xfrm>
            <a:prstGeom prst="rect">
              <a:avLst/>
            </a:prstGeom>
          </p:spPr>
        </p:pic>
        <p:pic>
          <p:nvPicPr>
            <p:cNvPr id="114" name="Picture 113">
              <a:extLst>
                <a:ext uri="{FF2B5EF4-FFF2-40B4-BE49-F238E27FC236}">
                  <a16:creationId xmlns:a16="http://schemas.microsoft.com/office/drawing/2014/main" id="{E790174E-1C40-4E2F-AD63-E08E4D7ED3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00040" y="2375417"/>
              <a:ext cx="718210" cy="728165"/>
            </a:xfrm>
            <a:prstGeom prst="rect">
              <a:avLst/>
            </a:prstGeom>
          </p:spPr>
        </p:pic>
        <p:pic>
          <p:nvPicPr>
            <p:cNvPr id="115" name="Picture 114">
              <a:extLst>
                <a:ext uri="{FF2B5EF4-FFF2-40B4-BE49-F238E27FC236}">
                  <a16:creationId xmlns:a16="http://schemas.microsoft.com/office/drawing/2014/main" id="{220CD643-563E-4FA4-918C-869DA765791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3744" y="3006197"/>
              <a:ext cx="718210" cy="728165"/>
            </a:xfrm>
            <a:prstGeom prst="rect">
              <a:avLst/>
            </a:prstGeom>
          </p:spPr>
        </p:pic>
        <p:pic>
          <p:nvPicPr>
            <p:cNvPr id="116" name="Picture 115">
              <a:extLst>
                <a:ext uri="{FF2B5EF4-FFF2-40B4-BE49-F238E27FC236}">
                  <a16:creationId xmlns:a16="http://schemas.microsoft.com/office/drawing/2014/main" id="{A2292AB0-5509-4022-81CA-1D017FF5F2E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37928" y="3687432"/>
              <a:ext cx="718210" cy="728165"/>
            </a:xfrm>
            <a:prstGeom prst="rect">
              <a:avLst/>
            </a:prstGeom>
          </p:spPr>
        </p:pic>
        <p:pic>
          <p:nvPicPr>
            <p:cNvPr id="117" name="Picture 116">
              <a:extLst>
                <a:ext uri="{FF2B5EF4-FFF2-40B4-BE49-F238E27FC236}">
                  <a16:creationId xmlns:a16="http://schemas.microsoft.com/office/drawing/2014/main" id="{EBCC040B-8BB9-4B13-A45F-A53258B52D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0935" y="3032759"/>
              <a:ext cx="718210" cy="728165"/>
            </a:xfrm>
            <a:prstGeom prst="rect">
              <a:avLst/>
            </a:prstGeom>
          </p:spPr>
        </p:pic>
        <p:pic>
          <p:nvPicPr>
            <p:cNvPr id="118" name="Picture 117">
              <a:extLst>
                <a:ext uri="{FF2B5EF4-FFF2-40B4-BE49-F238E27FC236}">
                  <a16:creationId xmlns:a16="http://schemas.microsoft.com/office/drawing/2014/main" id="{9E518A34-B7F8-4221-9A45-73EBFC2ECD1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82744" y="1797941"/>
              <a:ext cx="718210" cy="728165"/>
            </a:xfrm>
            <a:prstGeom prst="rect">
              <a:avLst/>
            </a:prstGeom>
          </p:spPr>
        </p:pic>
        <p:pic>
          <p:nvPicPr>
            <p:cNvPr id="119" name="Picture 118">
              <a:extLst>
                <a:ext uri="{FF2B5EF4-FFF2-40B4-BE49-F238E27FC236}">
                  <a16:creationId xmlns:a16="http://schemas.microsoft.com/office/drawing/2014/main" id="{F0718BCB-5B88-4952-ADA2-11BFAA55F8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74579" y="3697173"/>
              <a:ext cx="718210" cy="728165"/>
            </a:xfrm>
            <a:prstGeom prst="rect">
              <a:avLst/>
            </a:prstGeom>
          </p:spPr>
        </p:pic>
        <p:pic>
          <p:nvPicPr>
            <p:cNvPr id="120" name="Picture 119">
              <a:extLst>
                <a:ext uri="{FF2B5EF4-FFF2-40B4-BE49-F238E27FC236}">
                  <a16:creationId xmlns:a16="http://schemas.microsoft.com/office/drawing/2014/main" id="{E638B2AA-EE12-4061-BBCE-3848ADA27F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29691" y="2375417"/>
              <a:ext cx="718210" cy="728165"/>
            </a:xfrm>
            <a:prstGeom prst="rect">
              <a:avLst/>
            </a:prstGeom>
          </p:spPr>
        </p:pic>
        <p:pic>
          <p:nvPicPr>
            <p:cNvPr id="121" name="Picture 120">
              <a:extLst>
                <a:ext uri="{FF2B5EF4-FFF2-40B4-BE49-F238E27FC236}">
                  <a16:creationId xmlns:a16="http://schemas.microsoft.com/office/drawing/2014/main" id="{1C41A2A6-038C-447A-A934-624EF9B51AA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5027" y="1780424"/>
              <a:ext cx="718210" cy="728165"/>
            </a:xfrm>
            <a:prstGeom prst="rect">
              <a:avLst/>
            </a:prstGeom>
          </p:spPr>
        </p:pic>
        <p:pic>
          <p:nvPicPr>
            <p:cNvPr id="122" name="Picture 121">
              <a:extLst>
                <a:ext uri="{FF2B5EF4-FFF2-40B4-BE49-F238E27FC236}">
                  <a16:creationId xmlns:a16="http://schemas.microsoft.com/office/drawing/2014/main" id="{7202FEBA-448D-4D06-8797-47DD438C268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7273" y="1805521"/>
              <a:ext cx="718210" cy="728165"/>
            </a:xfrm>
            <a:prstGeom prst="rect">
              <a:avLst/>
            </a:prstGeom>
          </p:spPr>
        </p:pic>
      </p:grpSp>
      <p:sp>
        <p:nvSpPr>
          <p:cNvPr id="74" name="Rectangle 73">
            <a:extLst>
              <a:ext uri="{FF2B5EF4-FFF2-40B4-BE49-F238E27FC236}">
                <a16:creationId xmlns:a16="http://schemas.microsoft.com/office/drawing/2014/main" id="{3081410D-3B8C-4BF1-912B-5A82EEB045FC}"/>
              </a:ext>
            </a:extLst>
          </p:cNvPr>
          <p:cNvSpPr/>
          <p:nvPr/>
        </p:nvSpPr>
        <p:spPr>
          <a:xfrm>
            <a:off x="8563841" y="1810438"/>
            <a:ext cx="2443319" cy="170712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atin typeface="Comic Sans MS" panose="030F0702030302020204" pitchFamily="66" charset="0"/>
              </a:rPr>
              <a:t>?</a:t>
            </a:r>
          </a:p>
        </p:txBody>
      </p:sp>
      <p:pic>
        <p:nvPicPr>
          <p:cNvPr id="123" name="Picture 122">
            <a:extLst>
              <a:ext uri="{FF2B5EF4-FFF2-40B4-BE49-F238E27FC236}">
                <a16:creationId xmlns:a16="http://schemas.microsoft.com/office/drawing/2014/main" id="{A637BFC3-473F-41CB-9D6D-8BE60FF957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3821" y="1659587"/>
            <a:ext cx="718210" cy="728165"/>
          </a:xfrm>
          <a:prstGeom prst="rect">
            <a:avLst/>
          </a:prstGeom>
        </p:spPr>
      </p:pic>
      <p:pic>
        <p:nvPicPr>
          <p:cNvPr id="124" name="Picture 123">
            <a:extLst>
              <a:ext uri="{FF2B5EF4-FFF2-40B4-BE49-F238E27FC236}">
                <a16:creationId xmlns:a16="http://schemas.microsoft.com/office/drawing/2014/main" id="{A390593D-E56B-4B3F-BDF9-0331E834F4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765" y="2217505"/>
            <a:ext cx="718210" cy="728165"/>
          </a:xfrm>
          <a:prstGeom prst="rect">
            <a:avLst/>
          </a:prstGeom>
        </p:spPr>
      </p:pic>
      <p:pic>
        <p:nvPicPr>
          <p:cNvPr id="125" name="Picture 124">
            <a:extLst>
              <a:ext uri="{FF2B5EF4-FFF2-40B4-BE49-F238E27FC236}">
                <a16:creationId xmlns:a16="http://schemas.microsoft.com/office/drawing/2014/main" id="{F5DAA846-34AE-4837-AD5A-A32BCEA453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1121" y="2203997"/>
            <a:ext cx="718210" cy="728165"/>
          </a:xfrm>
          <a:prstGeom prst="rect">
            <a:avLst/>
          </a:prstGeom>
        </p:spPr>
      </p:pic>
      <p:pic>
        <p:nvPicPr>
          <p:cNvPr id="126" name="Picture 125">
            <a:extLst>
              <a:ext uri="{FF2B5EF4-FFF2-40B4-BE49-F238E27FC236}">
                <a16:creationId xmlns:a16="http://schemas.microsoft.com/office/drawing/2014/main" id="{04C86680-E28D-481C-8333-2702E3977A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782" y="2840507"/>
            <a:ext cx="718210" cy="728165"/>
          </a:xfrm>
          <a:prstGeom prst="rect">
            <a:avLst/>
          </a:prstGeom>
        </p:spPr>
      </p:pic>
      <p:pic>
        <p:nvPicPr>
          <p:cNvPr id="127" name="Picture 126">
            <a:extLst>
              <a:ext uri="{FF2B5EF4-FFF2-40B4-BE49-F238E27FC236}">
                <a16:creationId xmlns:a16="http://schemas.microsoft.com/office/drawing/2014/main" id="{CDE1E886-AE1E-4AC9-8C6F-E2A1BECC88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5323" y="2873568"/>
            <a:ext cx="718210" cy="728165"/>
          </a:xfrm>
          <a:prstGeom prst="rect">
            <a:avLst/>
          </a:prstGeom>
        </p:spPr>
      </p:pic>
      <p:pic>
        <p:nvPicPr>
          <p:cNvPr id="128" name="Picture 127">
            <a:extLst>
              <a:ext uri="{FF2B5EF4-FFF2-40B4-BE49-F238E27FC236}">
                <a16:creationId xmlns:a16="http://schemas.microsoft.com/office/drawing/2014/main" id="{CA93B978-2501-4ACB-AB09-A5CFF03C54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126" y="2868397"/>
            <a:ext cx="718210" cy="728165"/>
          </a:xfrm>
          <a:prstGeom prst="rect">
            <a:avLst/>
          </a:prstGeom>
        </p:spPr>
      </p:pic>
      <p:pic>
        <p:nvPicPr>
          <p:cNvPr id="129" name="Picture 128">
            <a:extLst>
              <a:ext uri="{FF2B5EF4-FFF2-40B4-BE49-F238E27FC236}">
                <a16:creationId xmlns:a16="http://schemas.microsoft.com/office/drawing/2014/main" id="{BBFA03C6-8483-41B7-84A5-7CEB61873C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1675" y="1657214"/>
            <a:ext cx="718210" cy="728165"/>
          </a:xfrm>
          <a:prstGeom prst="rect">
            <a:avLst/>
          </a:prstGeom>
        </p:spPr>
      </p:pic>
      <p:pic>
        <p:nvPicPr>
          <p:cNvPr id="130" name="Picture 129">
            <a:extLst>
              <a:ext uri="{FF2B5EF4-FFF2-40B4-BE49-F238E27FC236}">
                <a16:creationId xmlns:a16="http://schemas.microsoft.com/office/drawing/2014/main" id="{F2922D3F-1D06-40CE-AEF4-D816DE469D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2619" y="2215132"/>
            <a:ext cx="718210" cy="728165"/>
          </a:xfrm>
          <a:prstGeom prst="rect">
            <a:avLst/>
          </a:prstGeom>
        </p:spPr>
      </p:pic>
      <p:pic>
        <p:nvPicPr>
          <p:cNvPr id="131" name="Picture 130">
            <a:extLst>
              <a:ext uri="{FF2B5EF4-FFF2-40B4-BE49-F238E27FC236}">
                <a16:creationId xmlns:a16="http://schemas.microsoft.com/office/drawing/2014/main" id="{3B1BC3EE-CE47-44B5-8AA1-2C0CEC05C9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8975" y="2201624"/>
            <a:ext cx="718210" cy="728165"/>
          </a:xfrm>
          <a:prstGeom prst="rect">
            <a:avLst/>
          </a:prstGeom>
        </p:spPr>
      </p:pic>
      <p:pic>
        <p:nvPicPr>
          <p:cNvPr id="132" name="Picture 131">
            <a:extLst>
              <a:ext uri="{FF2B5EF4-FFF2-40B4-BE49-F238E27FC236}">
                <a16:creationId xmlns:a16="http://schemas.microsoft.com/office/drawing/2014/main" id="{8F2E2938-4089-4CC0-99A7-979230B9F4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8636" y="2838134"/>
            <a:ext cx="718210" cy="728165"/>
          </a:xfrm>
          <a:prstGeom prst="rect">
            <a:avLst/>
          </a:prstGeom>
        </p:spPr>
      </p:pic>
      <p:pic>
        <p:nvPicPr>
          <p:cNvPr id="133" name="Picture 132">
            <a:extLst>
              <a:ext uri="{FF2B5EF4-FFF2-40B4-BE49-F238E27FC236}">
                <a16:creationId xmlns:a16="http://schemas.microsoft.com/office/drawing/2014/main" id="{DB77C75A-CECB-4E23-B95D-EAE42EF2FB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3177" y="2871195"/>
            <a:ext cx="718210" cy="728165"/>
          </a:xfrm>
          <a:prstGeom prst="rect">
            <a:avLst/>
          </a:prstGeom>
        </p:spPr>
      </p:pic>
      <p:pic>
        <p:nvPicPr>
          <p:cNvPr id="134" name="Picture 133">
            <a:extLst>
              <a:ext uri="{FF2B5EF4-FFF2-40B4-BE49-F238E27FC236}">
                <a16:creationId xmlns:a16="http://schemas.microsoft.com/office/drawing/2014/main" id="{08D0E944-83B4-43E9-A0FD-492822B271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980" y="2866024"/>
            <a:ext cx="718210" cy="728165"/>
          </a:xfrm>
          <a:prstGeom prst="rect">
            <a:avLst/>
          </a:prstGeom>
        </p:spPr>
      </p:pic>
      <p:pic>
        <p:nvPicPr>
          <p:cNvPr id="135" name="Picture 134">
            <a:extLst>
              <a:ext uri="{FF2B5EF4-FFF2-40B4-BE49-F238E27FC236}">
                <a16:creationId xmlns:a16="http://schemas.microsoft.com/office/drawing/2014/main" id="{60B050CD-450D-4B7B-9CC9-DDC7F018D5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6454" y="3934945"/>
            <a:ext cx="718210" cy="728165"/>
          </a:xfrm>
          <a:prstGeom prst="rect">
            <a:avLst/>
          </a:prstGeom>
        </p:spPr>
      </p:pic>
      <p:pic>
        <p:nvPicPr>
          <p:cNvPr id="136" name="Picture 135">
            <a:extLst>
              <a:ext uri="{FF2B5EF4-FFF2-40B4-BE49-F238E27FC236}">
                <a16:creationId xmlns:a16="http://schemas.microsoft.com/office/drawing/2014/main" id="{50049852-9ED7-4230-98CE-EFD3018D01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398" y="4492863"/>
            <a:ext cx="718210" cy="728165"/>
          </a:xfrm>
          <a:prstGeom prst="rect">
            <a:avLst/>
          </a:prstGeom>
        </p:spPr>
      </p:pic>
      <p:pic>
        <p:nvPicPr>
          <p:cNvPr id="137" name="Picture 136">
            <a:extLst>
              <a:ext uri="{FF2B5EF4-FFF2-40B4-BE49-F238E27FC236}">
                <a16:creationId xmlns:a16="http://schemas.microsoft.com/office/drawing/2014/main" id="{001AACF0-CF4C-4A60-9D60-106C7F053D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754" y="4479355"/>
            <a:ext cx="718210" cy="728165"/>
          </a:xfrm>
          <a:prstGeom prst="rect">
            <a:avLst/>
          </a:prstGeom>
        </p:spPr>
      </p:pic>
      <p:pic>
        <p:nvPicPr>
          <p:cNvPr id="138" name="Picture 137">
            <a:extLst>
              <a:ext uri="{FF2B5EF4-FFF2-40B4-BE49-F238E27FC236}">
                <a16:creationId xmlns:a16="http://schemas.microsoft.com/office/drawing/2014/main" id="{5F018AA2-5A64-4D52-8A9B-75A073BC13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415" y="5115865"/>
            <a:ext cx="718210" cy="728165"/>
          </a:xfrm>
          <a:prstGeom prst="rect">
            <a:avLst/>
          </a:prstGeom>
        </p:spPr>
      </p:pic>
      <p:pic>
        <p:nvPicPr>
          <p:cNvPr id="139" name="Picture 138">
            <a:extLst>
              <a:ext uri="{FF2B5EF4-FFF2-40B4-BE49-F238E27FC236}">
                <a16:creationId xmlns:a16="http://schemas.microsoft.com/office/drawing/2014/main" id="{113B199D-18B4-407C-8081-E7B17E90BD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7956" y="5148926"/>
            <a:ext cx="718210" cy="728165"/>
          </a:xfrm>
          <a:prstGeom prst="rect">
            <a:avLst/>
          </a:prstGeom>
        </p:spPr>
      </p:pic>
      <p:pic>
        <p:nvPicPr>
          <p:cNvPr id="140" name="Picture 139">
            <a:extLst>
              <a:ext uri="{FF2B5EF4-FFF2-40B4-BE49-F238E27FC236}">
                <a16:creationId xmlns:a16="http://schemas.microsoft.com/office/drawing/2014/main" id="{6E0BED5B-18E4-4F2A-B4FF-4024B0F9D6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5759" y="5143755"/>
            <a:ext cx="718210" cy="728165"/>
          </a:xfrm>
          <a:prstGeom prst="rect">
            <a:avLst/>
          </a:prstGeom>
        </p:spPr>
      </p:pic>
      <p:pic>
        <p:nvPicPr>
          <p:cNvPr id="141" name="Picture 140">
            <a:extLst>
              <a:ext uri="{FF2B5EF4-FFF2-40B4-BE49-F238E27FC236}">
                <a16:creationId xmlns:a16="http://schemas.microsoft.com/office/drawing/2014/main" id="{34031842-74B7-4469-B1EB-8A3DD3AFDA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5089" y="4074834"/>
            <a:ext cx="718210" cy="728165"/>
          </a:xfrm>
          <a:prstGeom prst="rect">
            <a:avLst/>
          </a:prstGeom>
        </p:spPr>
      </p:pic>
      <p:pic>
        <p:nvPicPr>
          <p:cNvPr id="142" name="Picture 141">
            <a:extLst>
              <a:ext uri="{FF2B5EF4-FFF2-40B4-BE49-F238E27FC236}">
                <a16:creationId xmlns:a16="http://schemas.microsoft.com/office/drawing/2014/main" id="{2D8B13E9-B0F1-495A-BE8C-858608D6F9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3947" y="4530372"/>
            <a:ext cx="718210" cy="728165"/>
          </a:xfrm>
          <a:prstGeom prst="rect">
            <a:avLst/>
          </a:prstGeom>
        </p:spPr>
      </p:pic>
      <p:pic>
        <p:nvPicPr>
          <p:cNvPr id="143" name="Picture 142">
            <a:extLst>
              <a:ext uri="{FF2B5EF4-FFF2-40B4-BE49-F238E27FC236}">
                <a16:creationId xmlns:a16="http://schemas.microsoft.com/office/drawing/2014/main" id="{0090A988-04B6-4DFB-B6C9-3295192AD5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4805" y="4542842"/>
            <a:ext cx="718210" cy="728165"/>
          </a:xfrm>
          <a:prstGeom prst="rect">
            <a:avLst/>
          </a:prstGeom>
        </p:spPr>
      </p:pic>
      <p:pic>
        <p:nvPicPr>
          <p:cNvPr id="145" name="Picture 144">
            <a:extLst>
              <a:ext uri="{FF2B5EF4-FFF2-40B4-BE49-F238E27FC236}">
                <a16:creationId xmlns:a16="http://schemas.microsoft.com/office/drawing/2014/main" id="{6FD40D0F-B25F-49A4-8B5D-335B9361F4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2051" y="4894454"/>
            <a:ext cx="718210" cy="728165"/>
          </a:xfrm>
          <a:prstGeom prst="rect">
            <a:avLst/>
          </a:prstGeom>
        </p:spPr>
      </p:pic>
      <p:pic>
        <p:nvPicPr>
          <p:cNvPr id="148" name="Picture 147">
            <a:extLst>
              <a:ext uri="{FF2B5EF4-FFF2-40B4-BE49-F238E27FC236}">
                <a16:creationId xmlns:a16="http://schemas.microsoft.com/office/drawing/2014/main" id="{213B8857-577D-4832-B270-145CE610A2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233" y="4664476"/>
            <a:ext cx="512561" cy="470402"/>
          </a:xfrm>
          <a:prstGeom prst="rect">
            <a:avLst/>
          </a:prstGeom>
        </p:spPr>
      </p:pic>
      <p:pic>
        <p:nvPicPr>
          <p:cNvPr id="149" name="Picture 148">
            <a:extLst>
              <a:ext uri="{FF2B5EF4-FFF2-40B4-BE49-F238E27FC236}">
                <a16:creationId xmlns:a16="http://schemas.microsoft.com/office/drawing/2014/main" id="{8A01DFD8-E376-4A6C-BD32-175D3648C5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3403" y="4664477"/>
            <a:ext cx="512561" cy="470402"/>
          </a:xfrm>
          <a:prstGeom prst="rect">
            <a:avLst/>
          </a:prstGeom>
        </p:spPr>
      </p:pic>
      <p:pic>
        <p:nvPicPr>
          <p:cNvPr id="150" name="Picture 149">
            <a:extLst>
              <a:ext uri="{FF2B5EF4-FFF2-40B4-BE49-F238E27FC236}">
                <a16:creationId xmlns:a16="http://schemas.microsoft.com/office/drawing/2014/main" id="{EC435546-64C1-4751-B5DC-5670A96F5C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7783" y="5083059"/>
            <a:ext cx="512561" cy="470402"/>
          </a:xfrm>
          <a:prstGeom prst="rect">
            <a:avLst/>
          </a:prstGeom>
        </p:spPr>
      </p:pic>
      <p:pic>
        <p:nvPicPr>
          <p:cNvPr id="151" name="Picture 150">
            <a:extLst>
              <a:ext uri="{FF2B5EF4-FFF2-40B4-BE49-F238E27FC236}">
                <a16:creationId xmlns:a16="http://schemas.microsoft.com/office/drawing/2014/main" id="{8CDC5051-BBBD-4900-B485-0C5F731D5E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1337" y="4654066"/>
            <a:ext cx="512561" cy="470402"/>
          </a:xfrm>
          <a:prstGeom prst="rect">
            <a:avLst/>
          </a:prstGeom>
        </p:spPr>
      </p:pic>
      <p:pic>
        <p:nvPicPr>
          <p:cNvPr id="152" name="Picture 151">
            <a:extLst>
              <a:ext uri="{FF2B5EF4-FFF2-40B4-BE49-F238E27FC236}">
                <a16:creationId xmlns:a16="http://schemas.microsoft.com/office/drawing/2014/main" id="{BAF2E588-33D3-4DCE-89BC-85FCE45639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7973" y="5061556"/>
            <a:ext cx="512561" cy="470402"/>
          </a:xfrm>
          <a:prstGeom prst="rect">
            <a:avLst/>
          </a:prstGeom>
        </p:spPr>
      </p:pic>
      <p:pic>
        <p:nvPicPr>
          <p:cNvPr id="154" name="Picture 153">
            <a:extLst>
              <a:ext uri="{FF2B5EF4-FFF2-40B4-BE49-F238E27FC236}">
                <a16:creationId xmlns:a16="http://schemas.microsoft.com/office/drawing/2014/main" id="{3B175003-B244-44AE-BB97-4B128EA2D9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5056" y="5078715"/>
            <a:ext cx="512561" cy="470402"/>
          </a:xfrm>
          <a:prstGeom prst="rect">
            <a:avLst/>
          </a:prstGeom>
        </p:spPr>
      </p:pic>
      <p:pic>
        <p:nvPicPr>
          <p:cNvPr id="155" name="Picture 154">
            <a:extLst>
              <a:ext uri="{FF2B5EF4-FFF2-40B4-BE49-F238E27FC236}">
                <a16:creationId xmlns:a16="http://schemas.microsoft.com/office/drawing/2014/main" id="{BE82D1A6-727E-4DF4-AB15-9683732DC1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3962" y="4281010"/>
            <a:ext cx="512561" cy="470402"/>
          </a:xfrm>
          <a:prstGeom prst="rect">
            <a:avLst/>
          </a:prstGeom>
        </p:spPr>
      </p:pic>
      <p:pic>
        <p:nvPicPr>
          <p:cNvPr id="157" name="Picture 156">
            <a:extLst>
              <a:ext uri="{FF2B5EF4-FFF2-40B4-BE49-F238E27FC236}">
                <a16:creationId xmlns:a16="http://schemas.microsoft.com/office/drawing/2014/main" id="{08EDFF80-A3CB-48EF-AFA0-130AF4D4AD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2000" y="4654066"/>
            <a:ext cx="512561" cy="470402"/>
          </a:xfrm>
          <a:prstGeom prst="rect">
            <a:avLst/>
          </a:prstGeom>
        </p:spPr>
      </p:pic>
      <p:pic>
        <p:nvPicPr>
          <p:cNvPr id="158" name="Picture 157">
            <a:extLst>
              <a:ext uri="{FF2B5EF4-FFF2-40B4-BE49-F238E27FC236}">
                <a16:creationId xmlns:a16="http://schemas.microsoft.com/office/drawing/2014/main" id="{AC9AA65E-F3D2-4398-8194-12CE2BCA54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7976" y="4269694"/>
            <a:ext cx="512561" cy="470402"/>
          </a:xfrm>
          <a:prstGeom prst="rect">
            <a:avLst/>
          </a:prstGeom>
        </p:spPr>
      </p:pic>
      <p:pic>
        <p:nvPicPr>
          <p:cNvPr id="159" name="Picture 158">
            <a:extLst>
              <a:ext uri="{FF2B5EF4-FFF2-40B4-BE49-F238E27FC236}">
                <a16:creationId xmlns:a16="http://schemas.microsoft.com/office/drawing/2014/main" id="{2EFC5887-B015-4407-9786-C0C72E0612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3355" y="4285907"/>
            <a:ext cx="512561" cy="47040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E870020-5FAA-47A3-93DE-DCC3ED4C89FF}"/>
              </a:ext>
            </a:extLst>
          </p:cNvPr>
          <p:cNvSpPr/>
          <p:nvPr/>
        </p:nvSpPr>
        <p:spPr>
          <a:xfrm>
            <a:off x="8598953" y="4199612"/>
            <a:ext cx="2443319" cy="1538798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atin typeface="Comic Sans MS" panose="030F0702030302020204" pitchFamily="66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43742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74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Warm Up- Answer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62C689-9273-4819-946F-21A89054C4AD}"/>
              </a:ext>
            </a:extLst>
          </p:cNvPr>
          <p:cNvSpPr txBox="1"/>
          <p:nvPr/>
        </p:nvSpPr>
        <p:spPr>
          <a:xfrm>
            <a:off x="4413696" y="1709549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+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790E682-DA78-4A8C-98EA-484F940C3115}"/>
              </a:ext>
            </a:extLst>
          </p:cNvPr>
          <p:cNvSpPr txBox="1"/>
          <p:nvPr/>
        </p:nvSpPr>
        <p:spPr>
          <a:xfrm>
            <a:off x="7759031" y="1771104"/>
            <a:ext cx="74732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/>
              <a:t>=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655427B-044A-4E99-8395-AED4FB1BEDE2}"/>
              </a:ext>
            </a:extLst>
          </p:cNvPr>
          <p:cNvSpPr txBox="1"/>
          <p:nvPr/>
        </p:nvSpPr>
        <p:spPr>
          <a:xfrm>
            <a:off x="4336898" y="4101828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+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4A3725E-EDF2-4325-AC89-5D61F11F1D23}"/>
              </a:ext>
            </a:extLst>
          </p:cNvPr>
          <p:cNvSpPr txBox="1"/>
          <p:nvPr/>
        </p:nvSpPr>
        <p:spPr>
          <a:xfrm>
            <a:off x="6183701" y="4330865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5B4B06B-A39B-4144-8DE6-DFF60CBB7DC9}"/>
              </a:ext>
            </a:extLst>
          </p:cNvPr>
          <p:cNvSpPr txBox="1"/>
          <p:nvPr/>
        </p:nvSpPr>
        <p:spPr>
          <a:xfrm>
            <a:off x="7868296" y="4163383"/>
            <a:ext cx="74732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/>
              <a:t>=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6170228D-AE66-4D50-AB01-B806AC98906B}"/>
              </a:ext>
            </a:extLst>
          </p:cNvPr>
          <p:cNvSpPr txBox="1"/>
          <p:nvPr/>
        </p:nvSpPr>
        <p:spPr>
          <a:xfrm>
            <a:off x="6262474" y="1915106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1048AC4-29C6-4148-B418-1BC558C07D13}"/>
              </a:ext>
            </a:extLst>
          </p:cNvPr>
          <p:cNvSpPr txBox="1"/>
          <p:nvPr/>
        </p:nvSpPr>
        <p:spPr>
          <a:xfrm>
            <a:off x="2622879" y="1915106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46D5D110-58E1-4850-B190-FDF10608E430}"/>
              </a:ext>
            </a:extLst>
          </p:cNvPr>
          <p:cNvSpPr txBox="1"/>
          <p:nvPr/>
        </p:nvSpPr>
        <p:spPr>
          <a:xfrm>
            <a:off x="9115397" y="1894089"/>
            <a:ext cx="138211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12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56266016-7988-44C1-B5EC-CC3FCCA27435}"/>
              </a:ext>
            </a:extLst>
          </p:cNvPr>
          <p:cNvSpPr txBox="1"/>
          <p:nvPr/>
        </p:nvSpPr>
        <p:spPr>
          <a:xfrm>
            <a:off x="2491534" y="4330865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7174F371-2D41-4452-B310-A881B32E45C1}"/>
              </a:ext>
            </a:extLst>
          </p:cNvPr>
          <p:cNvSpPr txBox="1"/>
          <p:nvPr/>
        </p:nvSpPr>
        <p:spPr>
          <a:xfrm>
            <a:off x="9132636" y="4330865"/>
            <a:ext cx="138211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10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4A800D48-938A-4932-A351-9893CF6D1D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928" y="1601390"/>
            <a:ext cx="1715471" cy="1739249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59092A97-B0CF-46D8-B4B5-7611CC1DBF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29" y="4038166"/>
            <a:ext cx="1715471" cy="1739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Doubling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4036DDD1-C8C3-4DD9-9642-763357F7AE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587" t="13122" r="39674" b="34872"/>
          <a:stretch/>
        </p:blipFill>
        <p:spPr>
          <a:xfrm>
            <a:off x="7739269" y="1027906"/>
            <a:ext cx="4041914" cy="5436374"/>
          </a:xfrm>
          <a:prstGeom prst="rect">
            <a:avLst/>
          </a:prstGeom>
        </p:spPr>
      </p:pic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F046CFE-E198-41F3-9F68-108DAA29E0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915348"/>
              </p:ext>
            </p:extLst>
          </p:nvPr>
        </p:nvGraphicFramePr>
        <p:xfrm>
          <a:off x="1967949" y="4662818"/>
          <a:ext cx="4969566" cy="1844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6522">
                  <a:extLst>
                    <a:ext uri="{9D8B030D-6E8A-4147-A177-3AD203B41FA5}">
                      <a16:colId xmlns:a16="http://schemas.microsoft.com/office/drawing/2014/main" val="2765164211"/>
                    </a:ext>
                  </a:extLst>
                </a:gridCol>
                <a:gridCol w="1656522">
                  <a:extLst>
                    <a:ext uri="{9D8B030D-6E8A-4147-A177-3AD203B41FA5}">
                      <a16:colId xmlns:a16="http://schemas.microsoft.com/office/drawing/2014/main" val="3066328266"/>
                    </a:ext>
                  </a:extLst>
                </a:gridCol>
                <a:gridCol w="1656522">
                  <a:extLst>
                    <a:ext uri="{9D8B030D-6E8A-4147-A177-3AD203B41FA5}">
                      <a16:colId xmlns:a16="http://schemas.microsoft.com/office/drawing/2014/main" val="25278783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500" dirty="0"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500" dirty="0">
                          <a:latin typeface="Comic Sans MS" panose="030F0702030302020204" pitchFamily="66" charset="0"/>
                        </a:rPr>
                        <a:t>4 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500" dirty="0"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078572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9CD315B2-C698-4029-AA91-C05F92EA14B4}"/>
              </a:ext>
            </a:extLst>
          </p:cNvPr>
          <p:cNvSpPr txBox="1"/>
          <p:nvPr/>
        </p:nvSpPr>
        <p:spPr>
          <a:xfrm>
            <a:off x="1898683" y="1752145"/>
            <a:ext cx="478010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anose="030F0702030302020204" pitchFamily="66" charset="0"/>
              </a:rPr>
              <a:t>What is the double?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28EFFE9-E4F0-4BCD-8AD3-92E550DDB21A}"/>
              </a:ext>
            </a:extLst>
          </p:cNvPr>
          <p:cNvSpPr/>
          <p:nvPr/>
        </p:nvSpPr>
        <p:spPr>
          <a:xfrm>
            <a:off x="5363817" y="4792621"/>
            <a:ext cx="1364974" cy="1541917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7CCBE7F3-77CF-4270-A96C-54909E1B416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587" t="13122" r="50686" b="34872"/>
          <a:stretch/>
        </p:blipFill>
        <p:spPr>
          <a:xfrm flipH="1">
            <a:off x="9760226" y="1027906"/>
            <a:ext cx="1994453" cy="5436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8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Doubling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F046CFE-E198-41F3-9F68-108DAA29E0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51624"/>
              </p:ext>
            </p:extLst>
          </p:nvPr>
        </p:nvGraphicFramePr>
        <p:xfrm>
          <a:off x="1497496" y="4662818"/>
          <a:ext cx="5440020" cy="1844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3340">
                  <a:extLst>
                    <a:ext uri="{9D8B030D-6E8A-4147-A177-3AD203B41FA5}">
                      <a16:colId xmlns:a16="http://schemas.microsoft.com/office/drawing/2014/main" val="2765164211"/>
                    </a:ext>
                  </a:extLst>
                </a:gridCol>
                <a:gridCol w="1813340">
                  <a:extLst>
                    <a:ext uri="{9D8B030D-6E8A-4147-A177-3AD203B41FA5}">
                      <a16:colId xmlns:a16="http://schemas.microsoft.com/office/drawing/2014/main" val="3066328266"/>
                    </a:ext>
                  </a:extLst>
                </a:gridCol>
                <a:gridCol w="1813340">
                  <a:extLst>
                    <a:ext uri="{9D8B030D-6E8A-4147-A177-3AD203B41FA5}">
                      <a16:colId xmlns:a16="http://schemas.microsoft.com/office/drawing/2014/main" val="25278783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500" dirty="0">
                          <a:latin typeface="Comic Sans MS" panose="030F0702030302020204" pitchFamily="66" charset="0"/>
                        </a:rPr>
                        <a:t>12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500" dirty="0">
                          <a:latin typeface="Comic Sans MS" panose="030F0702030302020204" pitchFamily="66" charset="0"/>
                        </a:rPr>
                        <a:t>10 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500" dirty="0"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078572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9CD315B2-C698-4029-AA91-C05F92EA14B4}"/>
              </a:ext>
            </a:extLst>
          </p:cNvPr>
          <p:cNvSpPr txBox="1"/>
          <p:nvPr/>
        </p:nvSpPr>
        <p:spPr>
          <a:xfrm>
            <a:off x="1898683" y="1752145"/>
            <a:ext cx="478010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anose="030F0702030302020204" pitchFamily="66" charset="0"/>
              </a:rPr>
              <a:t>What is the double?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28EFFE9-E4F0-4BCD-8AD3-92E550DDB21A}"/>
              </a:ext>
            </a:extLst>
          </p:cNvPr>
          <p:cNvSpPr/>
          <p:nvPr/>
        </p:nvSpPr>
        <p:spPr>
          <a:xfrm>
            <a:off x="1497495" y="4662818"/>
            <a:ext cx="1775791" cy="1801462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4EAE7A3-BCA2-45A6-B1DF-B4A377311B4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587" t="26655" r="39782" b="21725"/>
          <a:stretch/>
        </p:blipFill>
        <p:spPr>
          <a:xfrm>
            <a:off x="8070574" y="1172691"/>
            <a:ext cx="3891722" cy="532018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48FBACF-0927-4351-9713-2F8AEB3AB6F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587" t="26655" r="50605" b="21725"/>
          <a:stretch/>
        </p:blipFill>
        <p:spPr>
          <a:xfrm flipH="1">
            <a:off x="9981096" y="1172691"/>
            <a:ext cx="1981200" cy="5320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485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Doubling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F046CFE-E198-41F3-9F68-108DAA29E0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843552"/>
              </p:ext>
            </p:extLst>
          </p:nvPr>
        </p:nvGraphicFramePr>
        <p:xfrm>
          <a:off x="1967948" y="4662818"/>
          <a:ext cx="5479773" cy="1844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6591">
                  <a:extLst>
                    <a:ext uri="{9D8B030D-6E8A-4147-A177-3AD203B41FA5}">
                      <a16:colId xmlns:a16="http://schemas.microsoft.com/office/drawing/2014/main" val="2765164211"/>
                    </a:ext>
                  </a:extLst>
                </a:gridCol>
                <a:gridCol w="1826591">
                  <a:extLst>
                    <a:ext uri="{9D8B030D-6E8A-4147-A177-3AD203B41FA5}">
                      <a16:colId xmlns:a16="http://schemas.microsoft.com/office/drawing/2014/main" val="3066328266"/>
                    </a:ext>
                  </a:extLst>
                </a:gridCol>
                <a:gridCol w="1826591">
                  <a:extLst>
                    <a:ext uri="{9D8B030D-6E8A-4147-A177-3AD203B41FA5}">
                      <a16:colId xmlns:a16="http://schemas.microsoft.com/office/drawing/2014/main" val="25278783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500" dirty="0"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500" dirty="0">
                          <a:latin typeface="Comic Sans MS" panose="030F0702030302020204" pitchFamily="66" charset="0"/>
                        </a:rPr>
                        <a:t>8 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500" dirty="0">
                          <a:latin typeface="Comic Sans MS" panose="030F0702030302020204" pitchFamily="66" charset="0"/>
                        </a:rPr>
                        <a:t>10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078572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9CD315B2-C698-4029-AA91-C05F92EA14B4}"/>
              </a:ext>
            </a:extLst>
          </p:cNvPr>
          <p:cNvSpPr txBox="1"/>
          <p:nvPr/>
        </p:nvSpPr>
        <p:spPr>
          <a:xfrm>
            <a:off x="1898683" y="1752145"/>
            <a:ext cx="478010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anose="030F0702030302020204" pitchFamily="66" charset="0"/>
              </a:rPr>
              <a:t>What is the double?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28EFFE9-E4F0-4BCD-8AD3-92E550DDB21A}"/>
              </a:ext>
            </a:extLst>
          </p:cNvPr>
          <p:cNvSpPr/>
          <p:nvPr/>
        </p:nvSpPr>
        <p:spPr>
          <a:xfrm>
            <a:off x="4025347" y="4813879"/>
            <a:ext cx="1364974" cy="1541917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E65F7EC-0FFF-4777-B43B-19A6CB7A3B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587" t="21134" r="39782" b="27719"/>
          <a:stretch/>
        </p:blipFill>
        <p:spPr>
          <a:xfrm>
            <a:off x="7779025" y="1232970"/>
            <a:ext cx="4068417" cy="54086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9D12E56-9712-42DE-B49A-333C9A03221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587" t="21134" r="50456" b="27719"/>
          <a:stretch/>
        </p:blipFill>
        <p:spPr>
          <a:xfrm flipH="1">
            <a:off x="9786729" y="1232969"/>
            <a:ext cx="2060713" cy="5408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963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>
                <a:latin typeface="Comic Sans MS" panose="030F0702030302020204" pitchFamily="66" charset="0"/>
              </a:rPr>
              <a:t>Well Done!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1655762"/>
          </a:xfrm>
        </p:spPr>
        <p:txBody>
          <a:bodyPr anchor="ctr">
            <a:norm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Now have a go at the activity sheet provided.</a:t>
            </a:r>
          </a:p>
        </p:txBody>
      </p:sp>
      <p:pic>
        <p:nvPicPr>
          <p:cNvPr id="10" name="Graphic 9" descr="Ladybug">
            <a:extLst>
              <a:ext uri="{FF2B5EF4-FFF2-40B4-BE49-F238E27FC236}">
                <a16:creationId xmlns:a16="http://schemas.microsoft.com/office/drawing/2014/main" id="{814CBEF7-5661-4309-87AE-2928160C75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08634" y="-156959"/>
            <a:ext cx="2027703" cy="2027703"/>
          </a:xfrm>
          <a:prstGeom prst="rect">
            <a:avLst/>
          </a:prstGeom>
        </p:spPr>
      </p:pic>
      <p:pic>
        <p:nvPicPr>
          <p:cNvPr id="12" name="Graphic 11" descr="Ladybug">
            <a:extLst>
              <a:ext uri="{FF2B5EF4-FFF2-40B4-BE49-F238E27FC236}">
                <a16:creationId xmlns:a16="http://schemas.microsoft.com/office/drawing/2014/main" id="{BCCA9DB3-9D89-4B3A-9973-D149D75406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446782" y="-156959"/>
            <a:ext cx="2027703" cy="2027703"/>
          </a:xfrm>
          <a:prstGeom prst="rect">
            <a:avLst/>
          </a:prstGeom>
        </p:spPr>
      </p:pic>
      <p:pic>
        <p:nvPicPr>
          <p:cNvPr id="14" name="Graphic 13" descr="Ladybug">
            <a:extLst>
              <a:ext uri="{FF2B5EF4-FFF2-40B4-BE49-F238E27FC236}">
                <a16:creationId xmlns:a16="http://schemas.microsoft.com/office/drawing/2014/main" id="{DFC2E4F0-9540-4714-B76C-6EA908A50A7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-208635" y="4987257"/>
            <a:ext cx="2027703" cy="2027703"/>
          </a:xfrm>
          <a:prstGeom prst="rect">
            <a:avLst/>
          </a:prstGeom>
        </p:spPr>
      </p:pic>
      <p:pic>
        <p:nvPicPr>
          <p:cNvPr id="15" name="Graphic 14" descr="Ladybug">
            <a:extLst>
              <a:ext uri="{FF2B5EF4-FFF2-40B4-BE49-F238E27FC236}">
                <a16:creationId xmlns:a16="http://schemas.microsoft.com/office/drawing/2014/main" id="{1828A750-D422-466E-9653-A6E8AD435DA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446782" y="4987257"/>
            <a:ext cx="2027703" cy="2027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936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</TotalTime>
  <Words>128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Office Theme</vt:lpstr>
      <vt:lpstr>EYFS Maths</vt:lpstr>
      <vt:lpstr>Message to parents</vt:lpstr>
      <vt:lpstr>Warm Up Let’s warm up our brains ready to learn.</vt:lpstr>
      <vt:lpstr>Warm Up- Answer</vt:lpstr>
      <vt:lpstr>Doubling</vt:lpstr>
      <vt:lpstr>Doubling</vt:lpstr>
      <vt:lpstr>Doubling</vt:lpstr>
      <vt:lpstr>Well Done!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Darren Gravell</cp:lastModifiedBy>
  <cp:revision>31</cp:revision>
  <dcterms:created xsi:type="dcterms:W3CDTF">2020-03-20T11:22:32Z</dcterms:created>
  <dcterms:modified xsi:type="dcterms:W3CDTF">2020-04-17T09:57:16Z</dcterms:modified>
</cp:coreProperties>
</file>