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77" r:id="rId4"/>
    <p:sldId id="258" r:id="rId5"/>
    <p:sldId id="283" r:id="rId6"/>
    <p:sldId id="284" r:id="rId7"/>
    <p:sldId id="260" r:id="rId8"/>
    <p:sldId id="263" r:id="rId9"/>
    <p:sldId id="267" r:id="rId10"/>
    <p:sldId id="280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w/c 1</a:t>
            </a:r>
            <a:r>
              <a:rPr lang="en-GB" sz="5400" baseline="30000" dirty="0">
                <a:latin typeface="Comic Sans MS" panose="030F0702030302020204" pitchFamily="66" charset="0"/>
              </a:rPr>
              <a:t>st</a:t>
            </a:r>
            <a:r>
              <a:rPr lang="en-GB" sz="5400" dirty="0">
                <a:latin typeface="Comic Sans MS" panose="030F0702030302020204" pitchFamily="66" charset="0"/>
              </a:rPr>
              <a:t> June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6993F-36DF-421F-8676-61FA727C9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" y="2895976"/>
            <a:ext cx="2927959" cy="37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3" y="172499"/>
            <a:ext cx="2076226" cy="927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946" y="636215"/>
            <a:ext cx="9144000" cy="193295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Today you are going to be building a house for the Three Little Pigs, using everyday objects!</a:t>
            </a:r>
          </a:p>
        </p:txBody>
      </p:sp>
      <p:pic>
        <p:nvPicPr>
          <p:cNvPr id="1026" name="Picture 2" descr="238b8626b0add9f15aa71a1ae740d941[1]">
            <a:extLst>
              <a:ext uri="{FF2B5EF4-FFF2-40B4-BE49-F238E27FC236}">
                <a16:creationId xmlns:a16="http://schemas.microsoft.com/office/drawing/2014/main" id="{B4539EA4-5BEC-4AB8-A5F9-66AF6490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4" y="2067259"/>
            <a:ext cx="270192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3-pigs-marshmallow-house[1]">
            <a:extLst>
              <a:ext uri="{FF2B5EF4-FFF2-40B4-BE49-F238E27FC236}">
                <a16:creationId xmlns:a16="http://schemas.microsoft.com/office/drawing/2014/main" id="{DE847A94-28CC-4B81-ACDB-BA3D3D65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85" y="2154457"/>
            <a:ext cx="1782009" cy="23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Three-Little-Pigs-Houses[1]">
            <a:extLst>
              <a:ext uri="{FF2B5EF4-FFF2-40B4-BE49-F238E27FC236}">
                <a16:creationId xmlns:a16="http://schemas.microsoft.com/office/drawing/2014/main" id="{7065B75C-0829-408D-BE04-4A25CDA0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" y="4201457"/>
            <a:ext cx="3525838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DSC_00032[1]">
            <a:extLst>
              <a:ext uri="{FF2B5EF4-FFF2-40B4-BE49-F238E27FC236}">
                <a16:creationId xmlns:a16="http://schemas.microsoft.com/office/drawing/2014/main" id="{261F338D-E4BC-4690-9548-CF72227B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18" y="4092909"/>
            <a:ext cx="28765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 descr="F4WBAPEJ0IEG0GV">
            <a:extLst>
              <a:ext uri="{FF2B5EF4-FFF2-40B4-BE49-F238E27FC236}">
                <a16:creationId xmlns:a16="http://schemas.microsoft.com/office/drawing/2014/main" id="{D289BCA8-E335-4CC1-96E3-B57B3AAE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5096" r="12048" b="10194"/>
          <a:stretch>
            <a:fillRect/>
          </a:stretch>
        </p:blipFill>
        <p:spPr bwMode="auto">
          <a:xfrm rot="5400000">
            <a:off x="7727678" y="4478829"/>
            <a:ext cx="22082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DE7F5-BDC1-4523-AEEE-CF07D3C9CA5A}"/>
              </a:ext>
            </a:extLst>
          </p:cNvPr>
          <p:cNvSpPr/>
          <p:nvPr/>
        </p:nvSpPr>
        <p:spPr>
          <a:xfrm>
            <a:off x="2961059" y="3177528"/>
            <a:ext cx="395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use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93D3E-AD6A-452D-A332-99873A262E9C}"/>
              </a:ext>
            </a:extLst>
          </p:cNvPr>
          <p:cNvSpPr/>
          <p:nvPr/>
        </p:nvSpPr>
        <p:spPr>
          <a:xfrm>
            <a:off x="10590859" y="3493571"/>
            <a:ext cx="152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straws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E8C5C-BDD3-4A40-B6F7-CCA5679CEA84}"/>
              </a:ext>
            </a:extLst>
          </p:cNvPr>
          <p:cNvSpPr/>
          <p:nvPr/>
        </p:nvSpPr>
        <p:spPr>
          <a:xfrm>
            <a:off x="4226375" y="5894152"/>
            <a:ext cx="1312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sticks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21FFB-4F43-4A66-B24E-8DD1323BF636}"/>
              </a:ext>
            </a:extLst>
          </p:cNvPr>
          <p:cNvSpPr/>
          <p:nvPr/>
        </p:nvSpPr>
        <p:spPr>
          <a:xfrm>
            <a:off x="9205092" y="5249115"/>
            <a:ext cx="2986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even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97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B39A-30E4-4BC2-9AE9-5CC6F1F2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describe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your house and how you’ve made it using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full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sentences!</a:t>
            </a:r>
          </a:p>
        </p:txBody>
      </p:sp>
      <p:pic>
        <p:nvPicPr>
          <p:cNvPr id="2050" name="Picture 2" descr="3-little-pigs-e1475843528637[1]">
            <a:extLst>
              <a:ext uri="{FF2B5EF4-FFF2-40B4-BE49-F238E27FC236}">
                <a16:creationId xmlns:a16="http://schemas.microsoft.com/office/drawing/2014/main" id="{30E4B3F5-8ABE-4308-B50F-7F8B7B2E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/>
          <a:stretch>
            <a:fillRect/>
          </a:stretch>
        </p:blipFill>
        <p:spPr bwMode="auto">
          <a:xfrm>
            <a:off x="838200" y="1690688"/>
            <a:ext cx="5049838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BE7A6-AEFA-4E84-865A-232A150011DC}"/>
              </a:ext>
            </a:extLst>
          </p:cNvPr>
          <p:cNvSpPr/>
          <p:nvPr/>
        </p:nvSpPr>
        <p:spPr>
          <a:xfrm>
            <a:off x="6118599" y="2574920"/>
            <a:ext cx="50046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have a go at </a:t>
            </a:r>
          </a:p>
          <a:p>
            <a:pPr algn="ctr"/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retelling the story or</a:t>
            </a:r>
          </a:p>
          <a:p>
            <a:pPr algn="ctr"/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creating your own version </a:t>
            </a:r>
          </a:p>
          <a:p>
            <a:pPr algn="ctr"/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new characters!</a:t>
            </a:r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D9901-63CF-4529-9B97-D68B5F1F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48" y="4821689"/>
            <a:ext cx="2944928" cy="1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93102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58010" y="2866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66783" y="293947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77684" y="286854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14183" y="289886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05410" y="288666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3102" y="290479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4329" y="288073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7488" y="28956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77683" y="288873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5932" y="287177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675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23" name="Title 20">
            <a:extLst>
              <a:ext uri="{FF2B5EF4-FFF2-40B4-BE49-F238E27FC236}">
                <a16:creationId xmlns:a16="http://schemas.microsoft.com/office/drawing/2014/main" id="{1E00CE51-0446-40C0-B641-D60788051516}"/>
              </a:ext>
            </a:extLst>
          </p:cNvPr>
          <p:cNvSpPr txBox="1">
            <a:spLocks/>
          </p:cNvSpPr>
          <p:nvPr/>
        </p:nvSpPr>
        <p:spPr>
          <a:xfrm>
            <a:off x="2013429" y="680299"/>
            <a:ext cx="822007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+mn-lt"/>
                <a:ea typeface="Arial"/>
                <a:cs typeface="Arial"/>
                <a:sym typeface="Arial"/>
              </a:rPr>
              <a:t>Match the Rhyming Words</a:t>
            </a:r>
            <a:endParaRPr lang="en-GB" altLang="en-US" dirty="0">
              <a:latin typeface="+mn-lt"/>
            </a:endParaRPr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5653C739-E8D2-4FD5-B321-913B6A0F86CF}"/>
              </a:ext>
            </a:extLst>
          </p:cNvPr>
          <p:cNvSpPr txBox="1">
            <a:spLocks/>
          </p:cNvSpPr>
          <p:nvPr/>
        </p:nvSpPr>
        <p:spPr>
          <a:xfrm>
            <a:off x="1985962" y="1069619"/>
            <a:ext cx="822007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>
                <a:latin typeface="Twinkl" pitchFamily="2" charset="0"/>
              </a:rPr>
              <a:t>Click the words that rhyme with cat.</a:t>
            </a:r>
            <a:endParaRPr lang="en-GB" alt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7A1FED-6E86-4F66-BB1A-81CB8AACB405}"/>
              </a:ext>
            </a:extLst>
          </p:cNvPr>
          <p:cNvSpPr/>
          <p:nvPr/>
        </p:nvSpPr>
        <p:spPr>
          <a:xfrm>
            <a:off x="4037012" y="2091969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11C882-385C-4E60-8BC2-B5132248A642}"/>
              </a:ext>
            </a:extLst>
          </p:cNvPr>
          <p:cNvSpPr/>
          <p:nvPr/>
        </p:nvSpPr>
        <p:spPr bwMode="auto">
          <a:xfrm>
            <a:off x="5553075" y="1666519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1DA307-4E92-47C5-BBC3-F38E1B9643F8}"/>
              </a:ext>
            </a:extLst>
          </p:cNvPr>
          <p:cNvSpPr/>
          <p:nvPr/>
        </p:nvSpPr>
        <p:spPr>
          <a:xfrm>
            <a:off x="5495925" y="2457094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cat</a:t>
            </a:r>
            <a:endParaRPr lang="en-GB" dirty="0"/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31A1E8F3-6BB3-4F86-81C2-C810B8DF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877657"/>
            <a:ext cx="676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leg">
            <a:extLst>
              <a:ext uri="{FF2B5EF4-FFF2-40B4-BE49-F238E27FC236}">
                <a16:creationId xmlns:a16="http://schemas.microsoft.com/office/drawing/2014/main" id="{89515701-325E-4A9F-994F-3A2D8F28FC3F}"/>
              </a:ext>
            </a:extLst>
          </p:cNvPr>
          <p:cNvGrpSpPr/>
          <p:nvPr/>
        </p:nvGrpSpPr>
        <p:grpSpPr>
          <a:xfrm>
            <a:off x="2417922" y="3668602"/>
            <a:ext cx="1312906" cy="1602759"/>
            <a:chOff x="871402" y="4562021"/>
            <a:chExt cx="1312906" cy="1602759"/>
          </a:xfrm>
        </p:grpSpPr>
        <p:pic>
          <p:nvPicPr>
            <p:cNvPr id="31" name="Leg">
              <a:extLst>
                <a:ext uri="{FF2B5EF4-FFF2-40B4-BE49-F238E27FC236}">
                  <a16:creationId xmlns:a16="http://schemas.microsoft.com/office/drawing/2014/main" id="{6F401A62-D310-47BA-92E2-6B5B5456F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4562021"/>
              <a:ext cx="1034474" cy="15317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0580AE-4B3F-486A-8C0E-1F8CCF80145B}"/>
                </a:ext>
              </a:extLst>
            </p:cNvPr>
            <p:cNvSpPr txBox="1"/>
            <p:nvPr/>
          </p:nvSpPr>
          <p:spPr>
            <a:xfrm>
              <a:off x="1112126" y="585700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leg</a:t>
              </a:r>
            </a:p>
          </p:txBody>
        </p:sp>
      </p:grpSp>
      <p:grpSp>
        <p:nvGrpSpPr>
          <p:cNvPr id="33" name="sun">
            <a:extLst>
              <a:ext uri="{FF2B5EF4-FFF2-40B4-BE49-F238E27FC236}">
                <a16:creationId xmlns:a16="http://schemas.microsoft.com/office/drawing/2014/main" id="{C2420D00-B25D-4A9D-BC2E-6FF5668501EF}"/>
              </a:ext>
            </a:extLst>
          </p:cNvPr>
          <p:cNvGrpSpPr/>
          <p:nvPr/>
        </p:nvGrpSpPr>
        <p:grpSpPr>
          <a:xfrm>
            <a:off x="8615028" y="5257564"/>
            <a:ext cx="1335348" cy="1577986"/>
            <a:chOff x="7086266" y="4692770"/>
            <a:chExt cx="1335348" cy="1577986"/>
          </a:xfrm>
        </p:grpSpPr>
        <p:pic>
          <p:nvPicPr>
            <p:cNvPr id="34" name="Sun">
              <a:extLst>
                <a:ext uri="{FF2B5EF4-FFF2-40B4-BE49-F238E27FC236}">
                  <a16:creationId xmlns:a16="http://schemas.microsoft.com/office/drawing/2014/main" id="{98F71CC5-3292-4C7D-84C2-EC8FF48E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66" y="4692770"/>
              <a:ext cx="1335348" cy="127020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6E9F63-2288-49E2-B01A-2144492B8C12}"/>
                </a:ext>
              </a:extLst>
            </p:cNvPr>
            <p:cNvSpPr txBox="1"/>
            <p:nvPr/>
          </p:nvSpPr>
          <p:spPr>
            <a:xfrm>
              <a:off x="7190891" y="596297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sun</a:t>
              </a:r>
            </a:p>
          </p:txBody>
        </p:sp>
      </p:grpSp>
      <p:grpSp>
        <p:nvGrpSpPr>
          <p:cNvPr id="36" name="pan">
            <a:extLst>
              <a:ext uri="{FF2B5EF4-FFF2-40B4-BE49-F238E27FC236}">
                <a16:creationId xmlns:a16="http://schemas.microsoft.com/office/drawing/2014/main" id="{BEF7E8B3-6E16-4568-965A-338DCFC785ED}"/>
              </a:ext>
            </a:extLst>
          </p:cNvPr>
          <p:cNvGrpSpPr/>
          <p:nvPr/>
        </p:nvGrpSpPr>
        <p:grpSpPr>
          <a:xfrm>
            <a:off x="8057614" y="2090878"/>
            <a:ext cx="1892762" cy="1356397"/>
            <a:chOff x="6528852" y="1526084"/>
            <a:chExt cx="1892762" cy="1356397"/>
          </a:xfrm>
        </p:grpSpPr>
        <p:pic>
          <p:nvPicPr>
            <p:cNvPr id="37" name="PAN">
              <a:extLst>
                <a:ext uri="{FF2B5EF4-FFF2-40B4-BE49-F238E27FC236}">
                  <a16:creationId xmlns:a16="http://schemas.microsoft.com/office/drawing/2014/main" id="{DF77485F-E2DC-4921-8BE2-96F2226B4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24" y="1526084"/>
              <a:ext cx="1413490" cy="12218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C41FD2-3557-48E7-98F3-49AA31DCBB69}"/>
                </a:ext>
              </a:extLst>
            </p:cNvPr>
            <p:cNvSpPr txBox="1"/>
            <p:nvPr/>
          </p:nvSpPr>
          <p:spPr>
            <a:xfrm>
              <a:off x="6528852" y="25747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pan</a:t>
              </a:r>
            </a:p>
          </p:txBody>
        </p:sp>
      </p:grpSp>
      <p:grpSp>
        <p:nvGrpSpPr>
          <p:cNvPr id="39" name="hat">
            <a:extLst>
              <a:ext uri="{FF2B5EF4-FFF2-40B4-BE49-F238E27FC236}">
                <a16:creationId xmlns:a16="http://schemas.microsoft.com/office/drawing/2014/main" id="{4C38D0F1-9AD9-4A9E-975E-727375570A6A}"/>
              </a:ext>
            </a:extLst>
          </p:cNvPr>
          <p:cNvGrpSpPr/>
          <p:nvPr/>
        </p:nvGrpSpPr>
        <p:grpSpPr>
          <a:xfrm>
            <a:off x="2333237" y="2182457"/>
            <a:ext cx="1139109" cy="1231483"/>
            <a:chOff x="804475" y="1617663"/>
            <a:chExt cx="1139109" cy="1231483"/>
          </a:xfrm>
        </p:grpSpPr>
        <p:pic>
          <p:nvPicPr>
            <p:cNvPr id="40" name="Hat">
              <a:extLst>
                <a:ext uri="{FF2B5EF4-FFF2-40B4-BE49-F238E27FC236}">
                  <a16:creationId xmlns:a16="http://schemas.microsoft.com/office/drawing/2014/main" id="{7F2A757E-5D7F-4E0B-8548-98BB1D1E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1617663"/>
              <a:ext cx="1072182" cy="9144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693296-15DF-434C-A15E-E2F67E06E974}"/>
                </a:ext>
              </a:extLst>
            </p:cNvPr>
            <p:cNvSpPr txBox="1"/>
            <p:nvPr/>
          </p:nvSpPr>
          <p:spPr>
            <a:xfrm>
              <a:off x="804475" y="254136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42" name="bat">
            <a:extLst>
              <a:ext uri="{FF2B5EF4-FFF2-40B4-BE49-F238E27FC236}">
                <a16:creationId xmlns:a16="http://schemas.microsoft.com/office/drawing/2014/main" id="{2D36A0B6-A045-4946-B263-B98E5B34ABF2}"/>
              </a:ext>
            </a:extLst>
          </p:cNvPr>
          <p:cNvGrpSpPr/>
          <p:nvPr/>
        </p:nvGrpSpPr>
        <p:grpSpPr>
          <a:xfrm>
            <a:off x="2137446" y="5558966"/>
            <a:ext cx="1669545" cy="1272311"/>
            <a:chOff x="647700" y="3057979"/>
            <a:chExt cx="1669545" cy="1272311"/>
          </a:xfrm>
        </p:grpSpPr>
        <p:pic>
          <p:nvPicPr>
            <p:cNvPr id="43" name="Bat">
              <a:extLst>
                <a:ext uri="{FF2B5EF4-FFF2-40B4-BE49-F238E27FC236}">
                  <a16:creationId xmlns:a16="http://schemas.microsoft.com/office/drawing/2014/main" id="{A7ECD62E-73B4-459D-9D1A-57F680101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057979"/>
              <a:ext cx="1669545" cy="92728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44EB8C-BADD-4438-8A70-1663D01F7C87}"/>
                </a:ext>
              </a:extLst>
            </p:cNvPr>
            <p:cNvSpPr txBox="1"/>
            <p:nvPr/>
          </p:nvSpPr>
          <p:spPr>
            <a:xfrm>
              <a:off x="946381" y="402251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bat</a:t>
              </a:r>
            </a:p>
          </p:txBody>
        </p:sp>
      </p:grpSp>
      <p:grpSp>
        <p:nvGrpSpPr>
          <p:cNvPr id="45" name="rat">
            <a:extLst>
              <a:ext uri="{FF2B5EF4-FFF2-40B4-BE49-F238E27FC236}">
                <a16:creationId xmlns:a16="http://schemas.microsoft.com/office/drawing/2014/main" id="{4DE06E24-A322-4E29-B0F7-3F51A05AD292}"/>
              </a:ext>
            </a:extLst>
          </p:cNvPr>
          <p:cNvGrpSpPr/>
          <p:nvPr/>
        </p:nvGrpSpPr>
        <p:grpSpPr>
          <a:xfrm>
            <a:off x="8631080" y="3602850"/>
            <a:ext cx="1574957" cy="1273594"/>
            <a:chOff x="7102318" y="3038056"/>
            <a:chExt cx="1574957" cy="1273594"/>
          </a:xfrm>
        </p:grpSpPr>
        <p:pic>
          <p:nvPicPr>
            <p:cNvPr id="46" name="Rat">
              <a:extLst>
                <a:ext uri="{FF2B5EF4-FFF2-40B4-BE49-F238E27FC236}">
                  <a16:creationId xmlns:a16="http://schemas.microsoft.com/office/drawing/2014/main" id="{0560794D-590C-42C1-B54A-078697F0B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318" y="3038056"/>
              <a:ext cx="1225101" cy="127359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BC8E70-3030-44E2-A398-7F41B4FF0749}"/>
                </a:ext>
              </a:extLst>
            </p:cNvPr>
            <p:cNvSpPr txBox="1"/>
            <p:nvPr/>
          </p:nvSpPr>
          <p:spPr>
            <a:xfrm>
              <a:off x="7605093" y="4003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rat</a:t>
              </a:r>
            </a:p>
          </p:txBody>
        </p:sp>
      </p:grpSp>
      <p:sp>
        <p:nvSpPr>
          <p:cNvPr id="48" name="Title 20">
            <a:extLst>
              <a:ext uri="{FF2B5EF4-FFF2-40B4-BE49-F238E27FC236}">
                <a16:creationId xmlns:a16="http://schemas.microsoft.com/office/drawing/2014/main" id="{4AE582D6-21DC-45D0-8F68-793331AC25C4}"/>
              </a:ext>
            </a:extLst>
          </p:cNvPr>
          <p:cNvSpPr txBox="1">
            <a:spLocks/>
          </p:cNvSpPr>
          <p:nvPr/>
        </p:nvSpPr>
        <p:spPr bwMode="auto">
          <a:xfrm>
            <a:off x="2352106" y="4068671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9" name="Title 20">
            <a:extLst>
              <a:ext uri="{FF2B5EF4-FFF2-40B4-BE49-F238E27FC236}">
                <a16:creationId xmlns:a16="http://schemas.microsoft.com/office/drawing/2014/main" id="{45B066F6-1AD5-4000-8001-CE486E4F4865}"/>
              </a:ext>
            </a:extLst>
          </p:cNvPr>
          <p:cNvSpPr txBox="1">
            <a:spLocks/>
          </p:cNvSpPr>
          <p:nvPr/>
        </p:nvSpPr>
        <p:spPr bwMode="auto">
          <a:xfrm>
            <a:off x="8683690" y="256407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50" name="Title 20">
            <a:extLst>
              <a:ext uri="{FF2B5EF4-FFF2-40B4-BE49-F238E27FC236}">
                <a16:creationId xmlns:a16="http://schemas.microsoft.com/office/drawing/2014/main" id="{867A814A-2ED5-4A28-9FC1-91D8E9CF8D48}"/>
              </a:ext>
            </a:extLst>
          </p:cNvPr>
          <p:cNvSpPr txBox="1">
            <a:spLocks/>
          </p:cNvSpPr>
          <p:nvPr/>
        </p:nvSpPr>
        <p:spPr bwMode="auto">
          <a:xfrm>
            <a:off x="8683690" y="5561790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418 0.1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0508 -0.03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3685 0.0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C16F-D2A0-4030-8EC5-AC4EF040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Phonics- Fred Talk</a:t>
            </a:r>
            <a:endParaRPr lang="en-GB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330D2C5B-72B8-4AE3-AF47-3D826F1B534C}"/>
              </a:ext>
            </a:extLst>
          </p:cNvPr>
          <p:cNvSpPr txBox="1">
            <a:spLocks/>
          </p:cNvSpPr>
          <p:nvPr/>
        </p:nvSpPr>
        <p:spPr>
          <a:xfrm>
            <a:off x="1861930" y="955399"/>
            <a:ext cx="822007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>
                <a:latin typeface="Twinkl" pitchFamily="2" charset="0"/>
              </a:rPr>
              <a:t>Click the words that rhyme with pop.</a:t>
            </a:r>
            <a:endParaRPr lang="en-GB" alt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69105-4083-4194-B185-819CD37EB6DA}"/>
              </a:ext>
            </a:extLst>
          </p:cNvPr>
          <p:cNvSpPr/>
          <p:nvPr/>
        </p:nvSpPr>
        <p:spPr>
          <a:xfrm>
            <a:off x="3912980" y="1977749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40BD73-21F0-4721-AF5C-4A2EA7976A27}"/>
              </a:ext>
            </a:extLst>
          </p:cNvPr>
          <p:cNvSpPr/>
          <p:nvPr/>
        </p:nvSpPr>
        <p:spPr bwMode="auto">
          <a:xfrm>
            <a:off x="5429043" y="1552299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16B57113-85E9-49B1-BAE5-255A645F23CF}"/>
              </a:ext>
            </a:extLst>
          </p:cNvPr>
          <p:cNvSpPr>
            <a:spLocks/>
          </p:cNvSpPr>
          <p:nvPr/>
        </p:nvSpPr>
        <p:spPr bwMode="auto">
          <a:xfrm>
            <a:off x="1788905" y="3758924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92858-85E6-43D9-8E03-10465502BFC3}"/>
              </a:ext>
            </a:extLst>
          </p:cNvPr>
          <p:cNvSpPr/>
          <p:nvPr/>
        </p:nvSpPr>
        <p:spPr>
          <a:xfrm>
            <a:off x="5371893" y="2342874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pop</a:t>
            </a:r>
            <a:endParaRPr lang="en-GB" dirty="0"/>
          </a:p>
        </p:txBody>
      </p:sp>
      <p:pic>
        <p:nvPicPr>
          <p:cNvPr id="9" name="pop">
            <a:extLst>
              <a:ext uri="{FF2B5EF4-FFF2-40B4-BE49-F238E27FC236}">
                <a16:creationId xmlns:a16="http://schemas.microsoft.com/office/drawing/2014/main" id="{D7C0086C-BA2D-4CE6-A45D-DCDD8FD3F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90" y="1779087"/>
            <a:ext cx="833213" cy="484412"/>
          </a:xfrm>
          <a:prstGeom prst="rect">
            <a:avLst/>
          </a:prstGeom>
        </p:spPr>
      </p:pic>
      <p:grpSp>
        <p:nvGrpSpPr>
          <p:cNvPr id="10" name="mop">
            <a:extLst>
              <a:ext uri="{FF2B5EF4-FFF2-40B4-BE49-F238E27FC236}">
                <a16:creationId xmlns:a16="http://schemas.microsoft.com/office/drawing/2014/main" id="{A13D6315-A99A-45D5-9639-4F0AA88E29A0}"/>
              </a:ext>
            </a:extLst>
          </p:cNvPr>
          <p:cNvGrpSpPr/>
          <p:nvPr/>
        </p:nvGrpSpPr>
        <p:grpSpPr>
          <a:xfrm>
            <a:off x="2307328" y="1669535"/>
            <a:ext cx="1184470" cy="1613139"/>
            <a:chOff x="890346" y="2677718"/>
            <a:chExt cx="1184470" cy="1613139"/>
          </a:xfrm>
        </p:grpSpPr>
        <p:pic>
          <p:nvPicPr>
            <p:cNvPr id="11" name="Mop">
              <a:extLst>
                <a:ext uri="{FF2B5EF4-FFF2-40B4-BE49-F238E27FC236}">
                  <a16:creationId xmlns:a16="http://schemas.microsoft.com/office/drawing/2014/main" id="{049CBAF1-51DB-4189-BAD1-FCA8B7F08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" y="2677718"/>
              <a:ext cx="1184470" cy="16131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A150BD-6341-43B9-8227-94ADD5D51752}"/>
                </a:ext>
              </a:extLst>
            </p:cNvPr>
            <p:cNvSpPr txBox="1"/>
            <p:nvPr/>
          </p:nvSpPr>
          <p:spPr>
            <a:xfrm>
              <a:off x="1002634" y="383764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mop</a:t>
              </a:r>
            </a:p>
          </p:txBody>
        </p:sp>
      </p:grpSp>
      <p:grpSp>
        <p:nvGrpSpPr>
          <p:cNvPr id="13" name="hop">
            <a:extLst>
              <a:ext uri="{FF2B5EF4-FFF2-40B4-BE49-F238E27FC236}">
                <a16:creationId xmlns:a16="http://schemas.microsoft.com/office/drawing/2014/main" id="{B6E8718E-5B6F-4390-AA2A-23DF2F07A5D5}"/>
              </a:ext>
            </a:extLst>
          </p:cNvPr>
          <p:cNvGrpSpPr/>
          <p:nvPr/>
        </p:nvGrpSpPr>
        <p:grpSpPr>
          <a:xfrm>
            <a:off x="1944480" y="4887637"/>
            <a:ext cx="1292317" cy="1677434"/>
            <a:chOff x="635777" y="4605658"/>
            <a:chExt cx="1292317" cy="1677434"/>
          </a:xfrm>
        </p:grpSpPr>
        <p:pic>
          <p:nvPicPr>
            <p:cNvPr id="14" name="HOP">
              <a:extLst>
                <a:ext uri="{FF2B5EF4-FFF2-40B4-BE49-F238E27FC236}">
                  <a16:creationId xmlns:a16="http://schemas.microsoft.com/office/drawing/2014/main" id="{DA029192-81BF-41DF-8ACC-559F2203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63" y="4605658"/>
              <a:ext cx="1002231" cy="167743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2616D-80C2-48FF-88AB-07D472495F1D}"/>
                </a:ext>
              </a:extLst>
            </p:cNvPr>
            <p:cNvSpPr txBox="1"/>
            <p:nvPr/>
          </p:nvSpPr>
          <p:spPr>
            <a:xfrm>
              <a:off x="635777" y="583647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hop</a:t>
              </a:r>
            </a:p>
          </p:txBody>
        </p:sp>
      </p:grpSp>
      <p:grpSp>
        <p:nvGrpSpPr>
          <p:cNvPr id="16" name="top">
            <a:extLst>
              <a:ext uri="{FF2B5EF4-FFF2-40B4-BE49-F238E27FC236}">
                <a16:creationId xmlns:a16="http://schemas.microsoft.com/office/drawing/2014/main" id="{B7EEB565-8165-4E8E-8D49-81268DA2C222}"/>
              </a:ext>
            </a:extLst>
          </p:cNvPr>
          <p:cNvGrpSpPr/>
          <p:nvPr/>
        </p:nvGrpSpPr>
        <p:grpSpPr>
          <a:xfrm>
            <a:off x="8025054" y="5265025"/>
            <a:ext cx="1768026" cy="1278374"/>
            <a:chOff x="6522005" y="4656707"/>
            <a:chExt cx="1768026" cy="1278374"/>
          </a:xfrm>
        </p:grpSpPr>
        <p:pic>
          <p:nvPicPr>
            <p:cNvPr id="17" name="TOP">
              <a:extLst>
                <a:ext uri="{FF2B5EF4-FFF2-40B4-BE49-F238E27FC236}">
                  <a16:creationId xmlns:a16="http://schemas.microsoft.com/office/drawing/2014/main" id="{A1F8F81F-E08B-4377-95C6-1660E8DC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96" y="4656707"/>
              <a:ext cx="1231935" cy="12783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AD6A46-4BB8-4D50-8F64-0F490FAB3825}"/>
                </a:ext>
              </a:extLst>
            </p:cNvPr>
            <p:cNvSpPr txBox="1"/>
            <p:nvPr/>
          </p:nvSpPr>
          <p:spPr>
            <a:xfrm>
              <a:off x="6522005" y="56273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</a:t>
              </a:r>
            </a:p>
          </p:txBody>
        </p:sp>
      </p:grpSp>
      <p:grpSp>
        <p:nvGrpSpPr>
          <p:cNvPr id="19" name="hat">
            <a:extLst>
              <a:ext uri="{FF2B5EF4-FFF2-40B4-BE49-F238E27FC236}">
                <a16:creationId xmlns:a16="http://schemas.microsoft.com/office/drawing/2014/main" id="{EE2B3FD2-FF8C-4F78-A65D-1F5C06C7E7B7}"/>
              </a:ext>
            </a:extLst>
          </p:cNvPr>
          <p:cNvGrpSpPr/>
          <p:nvPr/>
        </p:nvGrpSpPr>
        <p:grpSpPr>
          <a:xfrm>
            <a:off x="8604013" y="3758924"/>
            <a:ext cx="1090748" cy="1229244"/>
            <a:chOff x="7199283" y="3308350"/>
            <a:chExt cx="1090748" cy="1229244"/>
          </a:xfrm>
        </p:grpSpPr>
        <p:pic>
          <p:nvPicPr>
            <p:cNvPr id="20" name="Hat">
              <a:extLst>
                <a:ext uri="{FF2B5EF4-FFF2-40B4-BE49-F238E27FC236}">
                  <a16:creationId xmlns:a16="http://schemas.microsoft.com/office/drawing/2014/main" id="{DBC09F1E-6731-4492-BDA9-A23C100B9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3308350"/>
              <a:ext cx="1072182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516163-515D-4897-9A54-768652865C37}"/>
                </a:ext>
              </a:extLst>
            </p:cNvPr>
            <p:cNvSpPr txBox="1"/>
            <p:nvPr/>
          </p:nvSpPr>
          <p:spPr>
            <a:xfrm>
              <a:off x="7199283" y="422981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22" name="sit">
            <a:extLst>
              <a:ext uri="{FF2B5EF4-FFF2-40B4-BE49-F238E27FC236}">
                <a16:creationId xmlns:a16="http://schemas.microsoft.com/office/drawing/2014/main" id="{C3714C68-BCA0-4E0F-AE73-31C27A6AC33B}"/>
              </a:ext>
            </a:extLst>
          </p:cNvPr>
          <p:cNvGrpSpPr/>
          <p:nvPr/>
        </p:nvGrpSpPr>
        <p:grpSpPr>
          <a:xfrm>
            <a:off x="8298067" y="1979401"/>
            <a:ext cx="1359563" cy="1345566"/>
            <a:chOff x="6893337" y="1528827"/>
            <a:chExt cx="1359563" cy="1345566"/>
          </a:xfrm>
        </p:grpSpPr>
        <p:pic>
          <p:nvPicPr>
            <p:cNvPr id="23" name="SIT">
              <a:extLst>
                <a:ext uri="{FF2B5EF4-FFF2-40B4-BE49-F238E27FC236}">
                  <a16:creationId xmlns:a16="http://schemas.microsoft.com/office/drawing/2014/main" id="{3814D1AB-91A4-4C73-82E1-98811E6A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1528827"/>
              <a:ext cx="1035051" cy="13455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3BA005-5D8D-4AEB-B3A4-A684A79546E1}"/>
                </a:ext>
              </a:extLst>
            </p:cNvPr>
            <p:cNvSpPr txBox="1"/>
            <p:nvPr/>
          </p:nvSpPr>
          <p:spPr>
            <a:xfrm>
              <a:off x="6893337" y="1644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sit</a:t>
              </a:r>
            </a:p>
          </p:txBody>
        </p:sp>
      </p:grpSp>
      <p:grpSp>
        <p:nvGrpSpPr>
          <p:cNvPr id="25" name="peg">
            <a:extLst>
              <a:ext uri="{FF2B5EF4-FFF2-40B4-BE49-F238E27FC236}">
                <a16:creationId xmlns:a16="http://schemas.microsoft.com/office/drawing/2014/main" id="{ACCE9E8D-D54A-496D-A1F9-571C016478A0}"/>
              </a:ext>
            </a:extLst>
          </p:cNvPr>
          <p:cNvGrpSpPr/>
          <p:nvPr/>
        </p:nvGrpSpPr>
        <p:grpSpPr>
          <a:xfrm>
            <a:off x="2019049" y="3441424"/>
            <a:ext cx="1643063" cy="1106103"/>
            <a:chOff x="733490" y="1409630"/>
            <a:chExt cx="1643063" cy="1106103"/>
          </a:xfrm>
        </p:grpSpPr>
        <p:pic>
          <p:nvPicPr>
            <p:cNvPr id="26" name="PEG">
              <a:extLst>
                <a:ext uri="{FF2B5EF4-FFF2-40B4-BE49-F238E27FC236}">
                  <a16:creationId xmlns:a16="http://schemas.microsoft.com/office/drawing/2014/main" id="{D0ACFD48-ABF8-4EA1-8622-8ACEFEBD3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73351"/>
            <a:stretch/>
          </p:blipFill>
          <p:spPr>
            <a:xfrm>
              <a:off x="733490" y="1409630"/>
              <a:ext cx="1643063" cy="76599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8C5684-B193-4EA0-8FEF-3841B0B398C2}"/>
                </a:ext>
              </a:extLst>
            </p:cNvPr>
            <p:cNvSpPr txBox="1"/>
            <p:nvPr/>
          </p:nvSpPr>
          <p:spPr>
            <a:xfrm>
              <a:off x="1021769" y="2207956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peg</a:t>
              </a:r>
            </a:p>
          </p:txBody>
        </p:sp>
      </p:grpSp>
      <p:sp>
        <p:nvSpPr>
          <p:cNvPr id="28" name="Title 20">
            <a:extLst>
              <a:ext uri="{FF2B5EF4-FFF2-40B4-BE49-F238E27FC236}">
                <a16:creationId xmlns:a16="http://schemas.microsoft.com/office/drawing/2014/main" id="{BCC60F41-32F6-46BD-8E02-80A63B265810}"/>
              </a:ext>
            </a:extLst>
          </p:cNvPr>
          <p:cNvSpPr txBox="1">
            <a:spLocks/>
          </p:cNvSpPr>
          <p:nvPr/>
        </p:nvSpPr>
        <p:spPr bwMode="auto">
          <a:xfrm>
            <a:off x="2228147" y="361128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29" name="Title 20">
            <a:extLst>
              <a:ext uri="{FF2B5EF4-FFF2-40B4-BE49-F238E27FC236}">
                <a16:creationId xmlns:a16="http://schemas.microsoft.com/office/drawing/2014/main" id="{7341E16D-05D8-4810-9BF8-7C6C5D133919}"/>
              </a:ext>
            </a:extLst>
          </p:cNvPr>
          <p:cNvSpPr txBox="1">
            <a:spLocks/>
          </p:cNvSpPr>
          <p:nvPr/>
        </p:nvSpPr>
        <p:spPr bwMode="auto">
          <a:xfrm>
            <a:off x="8561145" y="394376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0" name="Title 20">
            <a:extLst>
              <a:ext uri="{FF2B5EF4-FFF2-40B4-BE49-F238E27FC236}">
                <a16:creationId xmlns:a16="http://schemas.microsoft.com/office/drawing/2014/main" id="{EF9428D8-B439-4CE4-9C5B-12BBCB2CD43B}"/>
              </a:ext>
            </a:extLst>
          </p:cNvPr>
          <p:cNvSpPr txBox="1">
            <a:spLocks/>
          </p:cNvSpPr>
          <p:nvPr/>
        </p:nvSpPr>
        <p:spPr bwMode="auto">
          <a:xfrm>
            <a:off x="8584883" y="2470381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4115 0.2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1237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33594 -0.028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91C1-AC13-41B4-8CAC-7E9EF54E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Phonics- Fred Talk</a:t>
            </a:r>
            <a:endParaRPr lang="en-GB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28124788-F956-437A-B0F7-FC2B07D782FD}"/>
              </a:ext>
            </a:extLst>
          </p:cNvPr>
          <p:cNvSpPr txBox="1">
            <a:spLocks/>
          </p:cNvSpPr>
          <p:nvPr/>
        </p:nvSpPr>
        <p:spPr>
          <a:xfrm>
            <a:off x="2100469" y="1114425"/>
            <a:ext cx="8220075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000">
                <a:latin typeface="Twinkl" pitchFamily="2" charset="0"/>
              </a:rPr>
              <a:t>Click the words that rhyme with sun.</a:t>
            </a:r>
            <a:endParaRPr lang="en-GB" alt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71341-E4EF-4C0C-A4B7-D97447A86EF6}"/>
              </a:ext>
            </a:extLst>
          </p:cNvPr>
          <p:cNvSpPr/>
          <p:nvPr/>
        </p:nvSpPr>
        <p:spPr>
          <a:xfrm>
            <a:off x="4151519" y="21367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5D3328-2F91-4234-95DB-394A8A69332E}"/>
              </a:ext>
            </a:extLst>
          </p:cNvPr>
          <p:cNvSpPr/>
          <p:nvPr/>
        </p:nvSpPr>
        <p:spPr bwMode="auto">
          <a:xfrm>
            <a:off x="5667582" y="17113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C3CC64DC-3AAE-429E-AF73-D557E8AF2610}"/>
              </a:ext>
            </a:extLst>
          </p:cNvPr>
          <p:cNvSpPr>
            <a:spLocks/>
          </p:cNvSpPr>
          <p:nvPr/>
        </p:nvSpPr>
        <p:spPr bwMode="auto">
          <a:xfrm>
            <a:off x="2027444" y="39179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24D8FF-DB63-4007-8A93-4725E39810EA}"/>
              </a:ext>
            </a:extLst>
          </p:cNvPr>
          <p:cNvSpPr/>
          <p:nvPr/>
        </p:nvSpPr>
        <p:spPr>
          <a:xfrm>
            <a:off x="5610432" y="25019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sun</a:t>
            </a:r>
            <a:endParaRPr lang="en-GB" dirty="0"/>
          </a:p>
        </p:txBody>
      </p:sp>
      <p:pic>
        <p:nvPicPr>
          <p:cNvPr id="9" name="Sun">
            <a:extLst>
              <a:ext uri="{FF2B5EF4-FFF2-40B4-BE49-F238E27FC236}">
                <a16:creationId xmlns:a16="http://schemas.microsoft.com/office/drawing/2014/main" id="{E92B3D90-99AC-40A3-989C-68C55AB12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21" y="1824513"/>
            <a:ext cx="656551" cy="624524"/>
          </a:xfrm>
          <a:prstGeom prst="rect">
            <a:avLst/>
          </a:prstGeom>
        </p:spPr>
      </p:pic>
      <p:grpSp>
        <p:nvGrpSpPr>
          <p:cNvPr id="10" name="cup">
            <a:extLst>
              <a:ext uri="{FF2B5EF4-FFF2-40B4-BE49-F238E27FC236}">
                <a16:creationId xmlns:a16="http://schemas.microsoft.com/office/drawing/2014/main" id="{D674EA12-E304-4845-BC6F-68CDF6A1FFE6}"/>
              </a:ext>
            </a:extLst>
          </p:cNvPr>
          <p:cNvGrpSpPr/>
          <p:nvPr/>
        </p:nvGrpSpPr>
        <p:grpSpPr>
          <a:xfrm>
            <a:off x="2461027" y="2027394"/>
            <a:ext cx="1423380" cy="1487870"/>
            <a:chOff x="817758" y="1417794"/>
            <a:chExt cx="1423380" cy="1487870"/>
          </a:xfrm>
        </p:grpSpPr>
        <p:pic>
          <p:nvPicPr>
            <p:cNvPr id="11" name="cup">
              <a:extLst>
                <a:ext uri="{FF2B5EF4-FFF2-40B4-BE49-F238E27FC236}">
                  <a16:creationId xmlns:a16="http://schemas.microsoft.com/office/drawing/2014/main" id="{27E41307-B96E-4E80-8D1C-18FCEA101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3AA1C-9C70-4FD4-B6FB-5C966BB94BB3}"/>
                </a:ext>
              </a:extLst>
            </p:cNvPr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13" name="rock">
            <a:extLst>
              <a:ext uri="{FF2B5EF4-FFF2-40B4-BE49-F238E27FC236}">
                <a16:creationId xmlns:a16="http://schemas.microsoft.com/office/drawing/2014/main" id="{69D47398-64BD-4647-A8A8-E503BEE33052}"/>
              </a:ext>
            </a:extLst>
          </p:cNvPr>
          <p:cNvGrpSpPr/>
          <p:nvPr/>
        </p:nvGrpSpPr>
        <p:grpSpPr>
          <a:xfrm>
            <a:off x="2376759" y="3826327"/>
            <a:ext cx="1586080" cy="1221504"/>
            <a:chOff x="733490" y="3216727"/>
            <a:chExt cx="1586080" cy="1221504"/>
          </a:xfrm>
        </p:grpSpPr>
        <p:pic>
          <p:nvPicPr>
            <p:cNvPr id="14" name="rock">
              <a:extLst>
                <a:ext uri="{FF2B5EF4-FFF2-40B4-BE49-F238E27FC236}">
                  <a16:creationId xmlns:a16="http://schemas.microsoft.com/office/drawing/2014/main" id="{BB6F380E-65DA-44E8-9262-E91B945A4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90" y="3216727"/>
              <a:ext cx="1586080" cy="9347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5D1015-B328-4DE0-8EF1-13772AD9BCDF}"/>
                </a:ext>
              </a:extLst>
            </p:cNvPr>
            <p:cNvSpPr txBox="1"/>
            <p:nvPr/>
          </p:nvSpPr>
          <p:spPr>
            <a:xfrm>
              <a:off x="956919" y="413045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rock</a:t>
              </a:r>
            </a:p>
          </p:txBody>
        </p:sp>
      </p:grpSp>
      <p:grpSp>
        <p:nvGrpSpPr>
          <p:cNvPr id="16" name="fun">
            <a:extLst>
              <a:ext uri="{FF2B5EF4-FFF2-40B4-BE49-F238E27FC236}">
                <a16:creationId xmlns:a16="http://schemas.microsoft.com/office/drawing/2014/main" id="{DA1E9CE0-4AA2-456D-9EA5-399A4C5BEF87}"/>
              </a:ext>
            </a:extLst>
          </p:cNvPr>
          <p:cNvGrpSpPr/>
          <p:nvPr/>
        </p:nvGrpSpPr>
        <p:grpSpPr>
          <a:xfrm>
            <a:off x="2334797" y="5486717"/>
            <a:ext cx="1659176" cy="1472784"/>
            <a:chOff x="691528" y="4877117"/>
            <a:chExt cx="1659176" cy="1472784"/>
          </a:xfrm>
        </p:grpSpPr>
        <p:grpSp>
          <p:nvGrpSpPr>
            <p:cNvPr id="17" name="Fun">
              <a:extLst>
                <a:ext uri="{FF2B5EF4-FFF2-40B4-BE49-F238E27FC236}">
                  <a16:creationId xmlns:a16="http://schemas.microsoft.com/office/drawing/2014/main" id="{2AAB3593-166C-410C-8A82-FD39502FE04A}"/>
                </a:ext>
              </a:extLst>
            </p:cNvPr>
            <p:cNvGrpSpPr/>
            <p:nvPr/>
          </p:nvGrpSpPr>
          <p:grpSpPr>
            <a:xfrm>
              <a:off x="691528" y="4877117"/>
              <a:ext cx="1659176" cy="1202587"/>
              <a:chOff x="1529125" y="3260418"/>
              <a:chExt cx="2174379" cy="157601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9DE5A99-F622-4EC6-A8F3-9A16D7502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125" y="3303183"/>
                <a:ext cx="979125" cy="15271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B7B3FA-0F85-495C-83BF-B81524FAA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8090" y="3297110"/>
                <a:ext cx="865414" cy="153931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FA42EB3-C556-4D20-BF8E-01CD251DF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078" y="3260418"/>
                <a:ext cx="599733" cy="1572976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3718C2-EE03-440F-A959-AACD437BE29B}"/>
                </a:ext>
              </a:extLst>
            </p:cNvPr>
            <p:cNvSpPr txBox="1"/>
            <p:nvPr/>
          </p:nvSpPr>
          <p:spPr>
            <a:xfrm>
              <a:off x="1016028" y="604212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fun</a:t>
              </a:r>
            </a:p>
          </p:txBody>
        </p:sp>
      </p:grpSp>
      <p:grpSp>
        <p:nvGrpSpPr>
          <p:cNvPr id="22" name="log">
            <a:extLst>
              <a:ext uri="{FF2B5EF4-FFF2-40B4-BE49-F238E27FC236}">
                <a16:creationId xmlns:a16="http://schemas.microsoft.com/office/drawing/2014/main" id="{81225B92-9D8A-4B0B-A02E-0C328877885F}"/>
              </a:ext>
            </a:extLst>
          </p:cNvPr>
          <p:cNvGrpSpPr/>
          <p:nvPr/>
        </p:nvGrpSpPr>
        <p:grpSpPr>
          <a:xfrm>
            <a:off x="8153443" y="5745575"/>
            <a:ext cx="1909956" cy="853276"/>
            <a:chOff x="6510174" y="5135975"/>
            <a:chExt cx="1909956" cy="853276"/>
          </a:xfrm>
        </p:grpSpPr>
        <p:pic>
          <p:nvPicPr>
            <p:cNvPr id="23" name="log">
              <a:extLst>
                <a:ext uri="{FF2B5EF4-FFF2-40B4-BE49-F238E27FC236}">
                  <a16:creationId xmlns:a16="http://schemas.microsoft.com/office/drawing/2014/main" id="{5A4BC8F5-865D-4031-8717-C2EDF80EE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5289864"/>
              <a:ext cx="1482605" cy="699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56A06F-5B11-4F70-9704-501FD3FE596C}"/>
                </a:ext>
              </a:extLst>
            </p:cNvPr>
            <p:cNvSpPr txBox="1"/>
            <p:nvPr/>
          </p:nvSpPr>
          <p:spPr>
            <a:xfrm>
              <a:off x="6510174" y="513597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log</a:t>
              </a:r>
            </a:p>
          </p:txBody>
        </p:sp>
      </p:grpSp>
      <p:grpSp>
        <p:nvGrpSpPr>
          <p:cNvPr id="25" name="bun">
            <a:extLst>
              <a:ext uri="{FF2B5EF4-FFF2-40B4-BE49-F238E27FC236}">
                <a16:creationId xmlns:a16="http://schemas.microsoft.com/office/drawing/2014/main" id="{CC876EE9-2D25-474A-BD37-F9FF8492ACD7}"/>
              </a:ext>
            </a:extLst>
          </p:cNvPr>
          <p:cNvGrpSpPr/>
          <p:nvPr/>
        </p:nvGrpSpPr>
        <p:grpSpPr>
          <a:xfrm>
            <a:off x="8580794" y="4059592"/>
            <a:ext cx="1519511" cy="1491643"/>
            <a:chOff x="6937525" y="3449992"/>
            <a:chExt cx="1519511" cy="1491643"/>
          </a:xfrm>
        </p:grpSpPr>
        <p:pic>
          <p:nvPicPr>
            <p:cNvPr id="26" name="bun">
              <a:extLst>
                <a:ext uri="{FF2B5EF4-FFF2-40B4-BE49-F238E27FC236}">
                  <a16:creationId xmlns:a16="http://schemas.microsoft.com/office/drawing/2014/main" id="{01077DF2-3B08-4F3B-A534-85B4483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3449992"/>
              <a:ext cx="1519511" cy="117528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61360D-BF2B-4979-BAFA-50C248CDD65E}"/>
                </a:ext>
              </a:extLst>
            </p:cNvPr>
            <p:cNvSpPr txBox="1"/>
            <p:nvPr/>
          </p:nvSpPr>
          <p:spPr>
            <a:xfrm>
              <a:off x="7247452" y="463385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bun</a:t>
              </a:r>
            </a:p>
          </p:txBody>
        </p:sp>
      </p:grpSp>
      <p:grpSp>
        <p:nvGrpSpPr>
          <p:cNvPr id="28" name="run">
            <a:extLst>
              <a:ext uri="{FF2B5EF4-FFF2-40B4-BE49-F238E27FC236}">
                <a16:creationId xmlns:a16="http://schemas.microsoft.com/office/drawing/2014/main" id="{E78D3B82-2DB9-4F26-B333-65B619920DC3}"/>
              </a:ext>
            </a:extLst>
          </p:cNvPr>
          <p:cNvGrpSpPr/>
          <p:nvPr/>
        </p:nvGrpSpPr>
        <p:grpSpPr>
          <a:xfrm>
            <a:off x="8750506" y="2033570"/>
            <a:ext cx="1125966" cy="1825660"/>
            <a:chOff x="7107237" y="1423970"/>
            <a:chExt cx="1125966" cy="1825660"/>
          </a:xfrm>
        </p:grpSpPr>
        <p:pic>
          <p:nvPicPr>
            <p:cNvPr id="29" name="run">
              <a:extLst>
                <a:ext uri="{FF2B5EF4-FFF2-40B4-BE49-F238E27FC236}">
                  <a16:creationId xmlns:a16="http://schemas.microsoft.com/office/drawing/2014/main" id="{5EDAE1E2-271F-4DDA-82FD-EA40B76C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37" y="1423970"/>
              <a:ext cx="1102294" cy="18256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0BF058-2C4C-4A6B-B204-31E99B889B1D}"/>
                </a:ext>
              </a:extLst>
            </p:cNvPr>
            <p:cNvSpPr txBox="1"/>
            <p:nvPr/>
          </p:nvSpPr>
          <p:spPr>
            <a:xfrm>
              <a:off x="7161021" y="291484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run</a:t>
              </a:r>
            </a:p>
          </p:txBody>
        </p:sp>
      </p:grpSp>
      <p:sp>
        <p:nvSpPr>
          <p:cNvPr id="31" name="Title 20">
            <a:extLst>
              <a:ext uri="{FF2B5EF4-FFF2-40B4-BE49-F238E27FC236}">
                <a16:creationId xmlns:a16="http://schemas.microsoft.com/office/drawing/2014/main" id="{FA926AF2-1005-4A4D-ADB3-8EED47B42EE4}"/>
              </a:ext>
            </a:extLst>
          </p:cNvPr>
          <p:cNvSpPr txBox="1">
            <a:spLocks/>
          </p:cNvSpPr>
          <p:nvPr/>
        </p:nvSpPr>
        <p:spPr bwMode="auto">
          <a:xfrm>
            <a:off x="2539982" y="394061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2FE78E6C-C085-4D12-A70A-D5AC15DDB34D}"/>
              </a:ext>
            </a:extLst>
          </p:cNvPr>
          <p:cNvSpPr txBox="1">
            <a:spLocks/>
          </p:cNvSpPr>
          <p:nvPr/>
        </p:nvSpPr>
        <p:spPr bwMode="auto">
          <a:xfrm>
            <a:off x="8802774" y="58802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D1F9A025-028D-496D-A3BA-E9E71FBF341F}"/>
              </a:ext>
            </a:extLst>
          </p:cNvPr>
          <p:cNvSpPr txBox="1">
            <a:spLocks/>
          </p:cNvSpPr>
          <p:nvPr/>
        </p:nvSpPr>
        <p:spPr bwMode="auto">
          <a:xfrm>
            <a:off x="2461027" y="210754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34167 0.141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0742 0.1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23893 -0.314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82031"/>
              </p:ext>
            </p:extLst>
          </p:nvPr>
        </p:nvGraphicFramePr>
        <p:xfrm>
          <a:off x="797169" y="1828800"/>
          <a:ext cx="8148048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693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234156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469244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40350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107304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000" dirty="0">
                <a:latin typeface="Comic Sans MS" panose="030F0702030302020204" pitchFamily="66" charset="0"/>
              </a:rPr>
              <a:t> big hot sun.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431C4-E745-4885-9E06-488B2312C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61" y="3783477"/>
            <a:ext cx="2656480" cy="27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E0C35-6C40-43D3-B9ED-550E772C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3" y="2750202"/>
            <a:ext cx="2927959" cy="37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13BB599-2F4B-4CEF-8D2B-81B8B3D9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 session 4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3985380-139B-4E0E-B283-EFB66629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407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Yesterday you wrote sentences to describe a house you designed for the three little pigs.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58402C-F40C-4ACC-8CCC-394F8802A019}"/>
              </a:ext>
            </a:extLst>
          </p:cNvPr>
          <p:cNvSpPr/>
          <p:nvPr/>
        </p:nvSpPr>
        <p:spPr>
          <a:xfrm>
            <a:off x="2283898" y="2904641"/>
            <a:ext cx="7624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You practised writing in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full</a:t>
            </a:r>
            <a:r>
              <a:rPr lang="en-GB" sz="3200" dirty="0">
                <a:latin typeface="Comic Sans MS" panose="030F0702030302020204" pitchFamily="66" charset="0"/>
              </a:rPr>
              <a:t> sentences!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181551FD-B53F-4AF7-A28D-018CF9AD1E47}"/>
              </a:ext>
            </a:extLst>
          </p:cNvPr>
          <p:cNvSpPr txBox="1">
            <a:spLocks/>
          </p:cNvSpPr>
          <p:nvPr/>
        </p:nvSpPr>
        <p:spPr>
          <a:xfrm>
            <a:off x="1242391" y="3859834"/>
            <a:ext cx="10515600" cy="94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Not only is it important to write in full sentences, it is also important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speak</a:t>
            </a:r>
            <a:r>
              <a:rPr lang="en-GB" dirty="0">
                <a:latin typeface="Comic Sans MS" panose="030F0702030302020204" pitchFamily="66" charset="0"/>
              </a:rPr>
              <a:t> in a full sentence.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481097-2EC8-45C5-BC7B-85D8F6DB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8957" y="1944817"/>
            <a:ext cx="2160095" cy="16497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79CF0E-586E-451E-AE2F-498A13D4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3" y="4331873"/>
            <a:ext cx="1985838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253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 Infant Rg</vt:lpstr>
      <vt:lpstr>Twinkl</vt:lpstr>
      <vt:lpstr>Twinkl ExtraBold</vt:lpstr>
      <vt:lpstr>Twinkl SemiBold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Fred Talk</vt:lpstr>
      <vt:lpstr>Phonics- Ditty</vt:lpstr>
      <vt:lpstr>Literacy</vt:lpstr>
      <vt:lpstr>Literacy session 4</vt:lpstr>
      <vt:lpstr>Today you are going to be building a house for the Three Little Pigs, using everyday objects!</vt:lpstr>
      <vt:lpstr>Remember to describe your house and how you’ve made it using full sentences!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Miss C PORTMAN (feathstn)</cp:lastModifiedBy>
  <cp:revision>74</cp:revision>
  <dcterms:created xsi:type="dcterms:W3CDTF">2020-04-08T09:31:46Z</dcterms:created>
  <dcterms:modified xsi:type="dcterms:W3CDTF">2020-05-27T14:24:22Z</dcterms:modified>
</cp:coreProperties>
</file>