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2CE03-F961-472B-8428-F3DE256CCE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F44E40-D1F0-42F6-B3FB-FC3B5DB22A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0D9BD-BB53-4C01-B04D-2D1571961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AF05-B0D4-4B02-B654-5B191406118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FD30D2-06DD-4F92-9441-435AB9A7A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C1F99-E245-4D22-A0E2-2BB35014B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F99B-D5F6-41F8-A35A-8210406F9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757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6E818-9433-4276-94FC-1DB82A3A5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E76928-1C7E-4560-9AC2-21A25855E0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23D9F9-440E-4BAB-8A40-F5F874AD8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AF05-B0D4-4B02-B654-5B191406118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129C0-5E0B-4270-84E6-041940C43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1DB92-C6C2-4552-B03E-B7166FDD4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F99B-D5F6-41F8-A35A-8210406F9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248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3B88A4-3D51-4A31-87DC-4634BFE4D7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5B913C-5A6A-4E53-A92F-D3DECBC6C8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BC8B1-3410-49C6-9690-1CB4C4D85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AF05-B0D4-4B02-B654-5B191406118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1C59F-5E90-40BD-A0CA-CC70C9081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9C31BD-509C-4D00-8BEE-D5C6A01D9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F99B-D5F6-41F8-A35A-8210406F9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735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41C3D-4456-46C5-9008-BC88AE3DC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BBBF2-E383-4A18-9E23-95D9E5DA4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B856D-A37D-4A8F-8FBB-2AD0DAE58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AF05-B0D4-4B02-B654-5B191406118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021C6-4A4E-46DE-8998-8C0043F32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54B06-48BA-4CBD-8081-59774BBE0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F99B-D5F6-41F8-A35A-8210406F9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965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21AB8-F203-4C1B-9D32-B5856B161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DFEF51-919A-47B9-96E6-B715C7B7EE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AA47E-F019-4091-BD58-A5213DEDD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AF05-B0D4-4B02-B654-5B191406118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EB40BE-9DE5-407B-B020-B881E6C55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BD6A73-0404-4E0A-8F60-F00A24850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F99B-D5F6-41F8-A35A-8210406F9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582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7312D-CA4B-407A-A2B6-B557BD8B1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D86FE-3130-4BE9-9B27-F304C98B1B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4E1E2-8F27-4CDC-822D-2D2B32487D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61C9AC-87C1-430D-96D2-A119C58B9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AF05-B0D4-4B02-B654-5B191406118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77FF74-A7BE-4A44-80ED-117D8578C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F63591-32AE-4D4D-B7D3-2B49D3A76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F99B-D5F6-41F8-A35A-8210406F9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572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3513-1BC8-4CCD-B4D8-BA6B9EC40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9144F0-6797-492D-9BC3-22D03C2121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34436E-E686-47C3-A293-B698E33AD4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984B1B-276B-4CCB-AAB5-146FAE6DB7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5DB54C-B11D-44CA-805F-B667A75746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28FC16-DFAC-43B1-87AA-C7CB3621D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AF05-B0D4-4B02-B654-5B191406118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B4DD62-5BAC-44F8-AC4F-F53422001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DB955B-B4B1-4641-95C5-841319789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F99B-D5F6-41F8-A35A-8210406F9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96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021B1-43C0-436E-ACA2-59B9DA4AD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277B25-F12A-4C77-B1C2-1B9EDCA62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AF05-B0D4-4B02-B654-5B191406118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56CC30-58AA-4CBE-AFEE-EA1C2C660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0EA9DC-5BBE-4C4F-BDD4-407592A9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F99B-D5F6-41F8-A35A-8210406F9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027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923A6A-35F2-4838-A156-E8FA15116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AF05-B0D4-4B02-B654-5B191406118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F93454-A086-415B-991B-63F1BE7FC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AA1ED4-E6E3-4D96-AE7C-3A1120F50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F99B-D5F6-41F8-A35A-8210406F9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598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8B463-0E85-41FA-B34C-3D98D2B83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0654C-3E9D-4B16-AE41-7821700F5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28D3AE-823A-4BEA-B9AF-C30410FFE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18383B-CE55-4CC1-A70E-99872ADD4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AF05-B0D4-4B02-B654-5B191406118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C19616-26E5-4966-8A0D-E829020E0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462452-AFF7-4A15-B68A-E8CA7C69C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F99B-D5F6-41F8-A35A-8210406F9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421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6231F-3498-4A00-8F3A-5EF739EB2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22D9B0-11E7-4926-9EB9-B2A0EE86AC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EA684-6043-47E3-A4A0-B697508B96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1B1FA8-FD02-41A9-ADB6-1AC43D30A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AF05-B0D4-4B02-B654-5B191406118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30A7B0-1606-463A-B71C-8CD3E8BD2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499E0A-D157-4802-9581-CABECDB91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F99B-D5F6-41F8-A35A-8210406F9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430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BA2B3D-E574-404C-9923-581E9C4B7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96F25D-A41C-454F-A0D4-0B4A8D436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C03DD-EFA6-4ED6-BFF0-9897F78F2F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DAF05-B0D4-4B02-B654-5B191406118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4B8D8-04C9-436E-ADB1-ED0B454C7F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21542-1885-4211-A4E4-5C3E09AA6C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AF99B-D5F6-41F8-A35A-8210406F9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237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C93D7E5-CD60-47C3-A053-247FE52FBC96}"/>
              </a:ext>
            </a:extLst>
          </p:cNvPr>
          <p:cNvSpPr txBox="1"/>
          <p:nvPr/>
        </p:nvSpPr>
        <p:spPr>
          <a:xfrm>
            <a:off x="1166327" y="653143"/>
            <a:ext cx="99930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Comic Sans MS" panose="030F0702030302020204" pitchFamily="66" charset="0"/>
              </a:rPr>
              <a:t>Suffix</a:t>
            </a:r>
          </a:p>
        </p:txBody>
      </p:sp>
      <p:sp>
        <p:nvSpPr>
          <p:cNvPr id="10" name="Rectangle: Rounded Corners 8">
            <a:extLst>
              <a:ext uri="{FF2B5EF4-FFF2-40B4-BE49-F238E27FC236}">
                <a16:creationId xmlns:a16="http://schemas.microsoft.com/office/drawing/2014/main" id="{56857EA3-4F87-4BAB-A26B-B05624099BC7}"/>
              </a:ext>
            </a:extLst>
          </p:cNvPr>
          <p:cNvSpPr/>
          <p:nvPr/>
        </p:nvSpPr>
        <p:spPr>
          <a:xfrm>
            <a:off x="909491" y="1595384"/>
            <a:ext cx="8635726" cy="1876246"/>
          </a:xfrm>
          <a:prstGeom prst="roundRect">
            <a:avLst>
              <a:gd name="adj" fmla="val 1279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2400" dirty="0">
                <a:solidFill>
                  <a:schemeClr val="tx1"/>
                </a:solidFill>
                <a:latin typeface="Twinkl" pitchFamily="50" charset="0"/>
              </a:rPr>
              <a:t>A suffix is extra letters added onto the end of the word to change it’s meaning.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44B54E5-CB9A-41F2-B64E-ED6D181CDD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8951"/>
          <a:stretch/>
        </p:blipFill>
        <p:spPr>
          <a:xfrm>
            <a:off x="7806424" y="2533507"/>
            <a:ext cx="4136294" cy="4223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65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5D62153-D79E-4197-A3A7-40AE28D29C28}"/>
              </a:ext>
            </a:extLst>
          </p:cNvPr>
          <p:cNvSpPr txBox="1"/>
          <p:nvPr/>
        </p:nvSpPr>
        <p:spPr>
          <a:xfrm>
            <a:off x="895739" y="447869"/>
            <a:ext cx="101610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Suffix –ed </a:t>
            </a:r>
          </a:p>
        </p:txBody>
      </p:sp>
      <p:sp>
        <p:nvSpPr>
          <p:cNvPr id="6" name="Rectangle: Rounded Corners 8">
            <a:extLst>
              <a:ext uri="{FF2B5EF4-FFF2-40B4-BE49-F238E27FC236}">
                <a16:creationId xmlns:a16="http://schemas.microsoft.com/office/drawing/2014/main" id="{38CA7DEB-7206-4C9E-AA46-04857CA73A0F}"/>
              </a:ext>
            </a:extLst>
          </p:cNvPr>
          <p:cNvSpPr/>
          <p:nvPr/>
        </p:nvSpPr>
        <p:spPr>
          <a:xfrm>
            <a:off x="312331" y="1641395"/>
            <a:ext cx="7728034" cy="1010653"/>
          </a:xfrm>
          <a:prstGeom prst="roundRect">
            <a:avLst>
              <a:gd name="adj" fmla="val 1279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2400" dirty="0">
                <a:solidFill>
                  <a:schemeClr val="tx1"/>
                </a:solidFill>
                <a:latin typeface="Twinkl" pitchFamily="50" charset="0"/>
              </a:rPr>
              <a:t>When you see an -</a:t>
            </a:r>
            <a:r>
              <a:rPr lang="en-GB" sz="2400" b="1" dirty="0" err="1">
                <a:solidFill>
                  <a:schemeClr val="tx1"/>
                </a:solidFill>
                <a:latin typeface="Twinkl" pitchFamily="50" charset="0"/>
              </a:rPr>
              <a:t>ed</a:t>
            </a:r>
            <a:r>
              <a:rPr lang="en-GB" sz="2400" b="1" dirty="0">
                <a:solidFill>
                  <a:schemeClr val="tx1"/>
                </a:solidFill>
                <a:latin typeface="Twinkl" pitchFamily="50" charset="0"/>
              </a:rPr>
              <a:t> </a:t>
            </a:r>
            <a:r>
              <a:rPr lang="en-GB" sz="2400" dirty="0">
                <a:solidFill>
                  <a:schemeClr val="tx1"/>
                </a:solidFill>
                <a:latin typeface="Twinkl" pitchFamily="50" charset="0"/>
              </a:rPr>
              <a:t>at the end of a verb, it means that it happened in the past. Let’s say these examples: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F0246D-A2D3-44F8-BCD3-5E5E6D9EEDD6}"/>
              </a:ext>
            </a:extLst>
          </p:cNvPr>
          <p:cNvSpPr txBox="1"/>
          <p:nvPr/>
        </p:nvSpPr>
        <p:spPr>
          <a:xfrm>
            <a:off x="8400637" y="788566"/>
            <a:ext cx="333418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6000" dirty="0">
                <a:latin typeface="Twinkl SemiBold" pitchFamily="2" charset="0"/>
              </a:rPr>
              <a:t>jump</a:t>
            </a:r>
            <a:r>
              <a:rPr lang="en-GB" sz="6000" dirty="0">
                <a:solidFill>
                  <a:schemeClr val="accent5"/>
                </a:solidFill>
                <a:latin typeface="Twinkl SemiBold" pitchFamily="2" charset="0"/>
              </a:rPr>
              <a:t>ed</a:t>
            </a:r>
          </a:p>
          <a:p>
            <a:pPr algn="ctr">
              <a:lnSpc>
                <a:spcPct val="150000"/>
              </a:lnSpc>
            </a:pPr>
            <a:r>
              <a:rPr lang="en-GB" sz="6000" dirty="0">
                <a:latin typeface="Twinkl SemiBold" pitchFamily="2" charset="0"/>
              </a:rPr>
              <a:t>gasp</a:t>
            </a:r>
            <a:r>
              <a:rPr lang="en-GB" sz="6000" dirty="0">
                <a:solidFill>
                  <a:schemeClr val="accent5"/>
                </a:solidFill>
                <a:latin typeface="Twinkl SemiBold" pitchFamily="2" charset="0"/>
              </a:rPr>
              <a:t>ed</a:t>
            </a:r>
          </a:p>
          <a:p>
            <a:pPr algn="ctr">
              <a:lnSpc>
                <a:spcPct val="150000"/>
              </a:lnSpc>
            </a:pPr>
            <a:r>
              <a:rPr lang="en-GB" sz="6000" dirty="0">
                <a:latin typeface="Twinkl SemiBold" pitchFamily="2" charset="0"/>
              </a:rPr>
              <a:t>shout</a:t>
            </a:r>
            <a:r>
              <a:rPr lang="en-GB" sz="6000" dirty="0">
                <a:solidFill>
                  <a:schemeClr val="accent5"/>
                </a:solidFill>
                <a:latin typeface="Twinkl SemiBold" pitchFamily="2" charset="0"/>
              </a:rPr>
              <a:t>ed</a:t>
            </a:r>
          </a:p>
        </p:txBody>
      </p:sp>
      <p:sp>
        <p:nvSpPr>
          <p:cNvPr id="8" name="Kit's teaching bubble">
            <a:extLst>
              <a:ext uri="{FF2B5EF4-FFF2-40B4-BE49-F238E27FC236}">
                <a16:creationId xmlns:a16="http://schemas.microsoft.com/office/drawing/2014/main" id="{B92E73FF-6039-4E27-A139-FDF90A008BEE}"/>
              </a:ext>
            </a:extLst>
          </p:cNvPr>
          <p:cNvSpPr/>
          <p:nvPr/>
        </p:nvSpPr>
        <p:spPr>
          <a:xfrm>
            <a:off x="895739" y="4949006"/>
            <a:ext cx="5023036" cy="848890"/>
          </a:xfrm>
          <a:prstGeom prst="wedgeRoundRectCallout">
            <a:avLst>
              <a:gd name="adj1" fmla="val 95141"/>
              <a:gd name="adj2" fmla="val -167661"/>
              <a:gd name="adj3" fmla="val 16667"/>
            </a:avLst>
          </a:prstGeom>
          <a:solidFill>
            <a:schemeClr val="bg1"/>
          </a:solidFill>
          <a:ln w="28575">
            <a:solidFill>
              <a:srgbClr val="FAB0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-ed goes at the end of a root word. It changes present tense to past tense.</a:t>
            </a:r>
          </a:p>
        </p:txBody>
      </p:sp>
    </p:spTree>
    <p:extLst>
      <p:ext uri="{BB962C8B-B14F-4D97-AF65-F5344CB8AC3E}">
        <p14:creationId xmlns:p14="http://schemas.microsoft.com/office/powerpoint/2010/main" val="2710817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6D404-4A73-48DF-B823-C8B01E645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323" y="397420"/>
            <a:ext cx="10515600" cy="609665"/>
          </a:xfrm>
        </p:spPr>
        <p:txBody>
          <a:bodyPr>
            <a:normAutofit fontScale="92500"/>
          </a:bodyPr>
          <a:lstStyle/>
          <a:p>
            <a:r>
              <a:rPr lang="en-GB" dirty="0"/>
              <a:t>Can you add the –ed suffix onto the root words to make them past tense?</a:t>
            </a:r>
          </a:p>
        </p:txBody>
      </p:sp>
      <p:sp>
        <p:nvSpPr>
          <p:cNvPr id="4" name="Rounded Rectangle 9">
            <a:extLst>
              <a:ext uri="{FF2B5EF4-FFF2-40B4-BE49-F238E27FC236}">
                <a16:creationId xmlns:a16="http://schemas.microsoft.com/office/drawing/2014/main" id="{03F9621C-0F71-4FDA-A8CF-27964A8D7B14}"/>
              </a:ext>
            </a:extLst>
          </p:cNvPr>
          <p:cNvSpPr/>
          <p:nvPr/>
        </p:nvSpPr>
        <p:spPr>
          <a:xfrm>
            <a:off x="885823" y="2604785"/>
            <a:ext cx="2358779" cy="142820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b="1" dirty="0">
                <a:solidFill>
                  <a:sysClr val="windowText" lastClr="000000"/>
                </a:solidFill>
              </a:rPr>
              <a:t>look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827E75-916F-4C4C-A910-4B4BED52290B}"/>
              </a:ext>
            </a:extLst>
          </p:cNvPr>
          <p:cNvSpPr txBox="1"/>
          <p:nvPr/>
        </p:nvSpPr>
        <p:spPr>
          <a:xfrm>
            <a:off x="1181290" y="1789189"/>
            <a:ext cx="23326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Root word </a:t>
            </a:r>
          </a:p>
        </p:txBody>
      </p:sp>
      <p:sp>
        <p:nvSpPr>
          <p:cNvPr id="6" name="Rounded Rectangle 9">
            <a:extLst>
              <a:ext uri="{FF2B5EF4-FFF2-40B4-BE49-F238E27FC236}">
                <a16:creationId xmlns:a16="http://schemas.microsoft.com/office/drawing/2014/main" id="{6792B368-92F1-4DDD-8F15-CFEEBE8606D3}"/>
              </a:ext>
            </a:extLst>
          </p:cNvPr>
          <p:cNvSpPr/>
          <p:nvPr/>
        </p:nvSpPr>
        <p:spPr>
          <a:xfrm>
            <a:off x="4897950" y="2604785"/>
            <a:ext cx="1556346" cy="142820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b="1" dirty="0">
                <a:solidFill>
                  <a:sysClr val="windowText" lastClr="000000"/>
                </a:solidFill>
              </a:rPr>
              <a:t>ed</a:t>
            </a:r>
          </a:p>
        </p:txBody>
      </p:sp>
      <p:sp>
        <p:nvSpPr>
          <p:cNvPr id="7" name="Rounded Rectangle 9">
            <a:extLst>
              <a:ext uri="{FF2B5EF4-FFF2-40B4-BE49-F238E27FC236}">
                <a16:creationId xmlns:a16="http://schemas.microsoft.com/office/drawing/2014/main" id="{2C7377C6-DA56-4E8E-B525-1A14FD65DF50}"/>
              </a:ext>
            </a:extLst>
          </p:cNvPr>
          <p:cNvSpPr/>
          <p:nvPr/>
        </p:nvSpPr>
        <p:spPr>
          <a:xfrm>
            <a:off x="8686796" y="2479221"/>
            <a:ext cx="3163077" cy="142820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b="1" dirty="0">
                <a:solidFill>
                  <a:sysClr val="windowText" lastClr="000000"/>
                </a:solidFill>
              </a:rPr>
              <a:t>looked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AAB8DE-2949-44CA-8190-0FC3F3B20913}"/>
              </a:ext>
            </a:extLst>
          </p:cNvPr>
          <p:cNvSpPr txBox="1"/>
          <p:nvPr/>
        </p:nvSpPr>
        <p:spPr>
          <a:xfrm>
            <a:off x="5047676" y="1789188"/>
            <a:ext cx="23326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Suffix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8A045B5-7F57-470E-B203-DE915FE866B2}"/>
              </a:ext>
            </a:extLst>
          </p:cNvPr>
          <p:cNvSpPr/>
          <p:nvPr/>
        </p:nvSpPr>
        <p:spPr>
          <a:xfrm>
            <a:off x="8474715" y="2217963"/>
            <a:ext cx="3554963" cy="18661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11FE9F0-B6BB-45F9-85AF-BB0E3F82E778}"/>
              </a:ext>
            </a:extLst>
          </p:cNvPr>
          <p:cNvSpPr/>
          <p:nvPr/>
        </p:nvSpPr>
        <p:spPr>
          <a:xfrm>
            <a:off x="769582" y="5183520"/>
            <a:ext cx="2358779" cy="142820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b="1" dirty="0">
                <a:solidFill>
                  <a:sysClr val="windowText" lastClr="000000"/>
                </a:solidFill>
              </a:rPr>
              <a:t>jump</a:t>
            </a:r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D675D1EE-3438-4710-B146-E744FEC94833}"/>
              </a:ext>
            </a:extLst>
          </p:cNvPr>
          <p:cNvSpPr/>
          <p:nvPr/>
        </p:nvSpPr>
        <p:spPr>
          <a:xfrm>
            <a:off x="4863738" y="5198709"/>
            <a:ext cx="1556346" cy="142820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b="1" dirty="0">
                <a:solidFill>
                  <a:sysClr val="windowText" lastClr="000000"/>
                </a:solidFill>
              </a:rPr>
              <a:t>ed</a:t>
            </a:r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D1ED0024-669C-4BEF-8339-5B14D18C5A7F}"/>
              </a:ext>
            </a:extLst>
          </p:cNvPr>
          <p:cNvSpPr/>
          <p:nvPr/>
        </p:nvSpPr>
        <p:spPr>
          <a:xfrm>
            <a:off x="8811518" y="5032375"/>
            <a:ext cx="2913639" cy="142820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b="1" dirty="0">
                <a:solidFill>
                  <a:sysClr val="windowText" lastClr="000000"/>
                </a:solidFill>
              </a:rPr>
              <a:t>jumped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5DDCD2-20CE-4B28-B412-B1F22F5C43F8}"/>
              </a:ext>
            </a:extLst>
          </p:cNvPr>
          <p:cNvSpPr/>
          <p:nvPr/>
        </p:nvSpPr>
        <p:spPr>
          <a:xfrm>
            <a:off x="8490855" y="4612505"/>
            <a:ext cx="3554963" cy="18661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CB457C8-3A71-4F8B-AD33-C57B2EBFC1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4904" y="4146523"/>
            <a:ext cx="980727" cy="143256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9DBE84A-0B17-47F1-8642-222D092039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22" y="960377"/>
            <a:ext cx="723501" cy="1358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06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EC59A53-4AD6-4282-AFFE-88F1F910180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775" t="14830" r="30357" b="10748"/>
          <a:stretch/>
        </p:blipFill>
        <p:spPr>
          <a:xfrm>
            <a:off x="2696547" y="112456"/>
            <a:ext cx="6475446" cy="6633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608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96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Twinkl</vt:lpstr>
      <vt:lpstr>Twinkl SemiBold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Cresswell</dc:creator>
  <cp:lastModifiedBy>Hannah Cresswell</cp:lastModifiedBy>
  <cp:revision>3</cp:revision>
  <dcterms:created xsi:type="dcterms:W3CDTF">2020-04-22T07:58:20Z</dcterms:created>
  <dcterms:modified xsi:type="dcterms:W3CDTF">2020-04-22T09:34:34Z</dcterms:modified>
</cp:coreProperties>
</file>