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57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CE03-F961-472B-8428-F3DE256CC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F44E40-D1F0-42F6-B3FB-FC3B5DB22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0D9BD-BB53-4C01-B04D-2D1571961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D30D2-06DD-4F92-9441-435AB9A7A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CC1F99-E245-4D22-A0E2-2BB35014B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75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6E818-9433-4276-94FC-1DB82A3A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E76928-1C7E-4560-9AC2-21A25855E0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3D9F9-440E-4BAB-8A40-F5F874AD8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129C0-5E0B-4270-84E6-041940C43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71DB92-C6C2-4552-B03E-B7166FDD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248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3B88A4-3D51-4A31-87DC-4634BFE4D7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B913C-5A6A-4E53-A92F-D3DECBC6C8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DBC8B1-3410-49C6-9690-1CB4C4D85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1C59F-5E90-40BD-A0CA-CC70C908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C31BD-509C-4D00-8BEE-D5C6A01D9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73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41C3D-4456-46C5-9008-BC88AE3DC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BBBF2-E383-4A18-9E23-95D9E5DA4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B856D-A37D-4A8F-8FBB-2AD0DAE58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021C6-4A4E-46DE-8998-8C0043F32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54B06-48BA-4CBD-8081-59774BBE0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965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21AB8-F203-4C1B-9D32-B5856B161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FEF51-919A-47B9-96E6-B715C7B7EE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A47E-F019-4091-BD58-A5213DED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B40BE-9DE5-407B-B020-B881E6C5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BD6A73-0404-4E0A-8F60-F00A24850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258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7312D-CA4B-407A-A2B6-B557BD8B1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D86FE-3130-4BE9-9B27-F304C98B1B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4E1E2-8F27-4CDC-822D-2D2B32487D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61C9AC-87C1-430D-96D2-A119C58B9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77FF74-A7BE-4A44-80ED-117D8578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F63591-32AE-4D4D-B7D3-2B49D3A76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57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63513-1BC8-4CCD-B4D8-BA6B9EC40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9144F0-6797-492D-9BC3-22D03C212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4436E-E686-47C3-A293-B698E33AD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84B1B-276B-4CCB-AAB5-146FAE6DB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5DB54C-B11D-44CA-805F-B667A75746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28FC16-DFAC-43B1-87AA-C7CB3621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B4DD62-5BAC-44F8-AC4F-F5342200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DB955B-B4B1-4641-95C5-84131978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9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021B1-43C0-436E-ACA2-59B9DA4AD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277B25-F12A-4C77-B1C2-1B9EDCA6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56CC30-58AA-4CBE-AFEE-EA1C2C66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EA9DC-5BBE-4C4F-BDD4-407592A9B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4027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923A6A-35F2-4838-A156-E8FA15116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F93454-A086-415B-991B-63F1BE7F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AA1ED4-E6E3-4D96-AE7C-3A1120F5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598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8B463-0E85-41FA-B34C-3D98D2B83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0654C-3E9D-4B16-AE41-7821700F56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28D3AE-823A-4BEA-B9AF-C30410FFEE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18383B-CE55-4CC1-A70E-99872ADD4C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19616-26E5-4966-8A0D-E829020E0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462452-AFF7-4A15-B68A-E8CA7C69C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42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6231F-3498-4A00-8F3A-5EF739EB2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22D9B0-11E7-4926-9EB9-B2A0EE86AC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4EA684-6043-47E3-A4A0-B697508B96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1B1FA8-FD02-41A9-ADB6-1AC43D30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0A7B0-1606-463A-B71C-8CD3E8BD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499E0A-D157-4802-9581-CABECDB91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43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BA2B3D-E574-404C-9923-581E9C4B7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F25D-A41C-454F-A0D4-0B4A8D436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C03DD-EFA6-4ED6-BFF0-9897F78F2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DAF05-B0D4-4B02-B654-5B191406118E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14B8D8-04C9-436E-ADB1-ED0B454C7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21542-1885-4211-A4E4-5C3E09AA6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AF99B-D5F6-41F8-A35A-8210406F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23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C93D7E5-CD60-47C3-A053-247FE52FBC96}"/>
              </a:ext>
            </a:extLst>
          </p:cNvPr>
          <p:cNvSpPr txBox="1"/>
          <p:nvPr/>
        </p:nvSpPr>
        <p:spPr>
          <a:xfrm>
            <a:off x="1166327" y="653143"/>
            <a:ext cx="99930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Suffix</a:t>
            </a:r>
          </a:p>
        </p:txBody>
      </p:sp>
      <p:sp>
        <p:nvSpPr>
          <p:cNvPr id="10" name="Rectangle: Rounded Corners 8">
            <a:extLst>
              <a:ext uri="{FF2B5EF4-FFF2-40B4-BE49-F238E27FC236}">
                <a16:creationId xmlns:a16="http://schemas.microsoft.com/office/drawing/2014/main" id="{56857EA3-4F87-4BAB-A26B-B05624099BC7}"/>
              </a:ext>
            </a:extLst>
          </p:cNvPr>
          <p:cNvSpPr/>
          <p:nvPr/>
        </p:nvSpPr>
        <p:spPr>
          <a:xfrm>
            <a:off x="909491" y="1595384"/>
            <a:ext cx="8635726" cy="1876246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A suffix is extra letters added onto the end of the word to change it’s meaning.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44B54E5-CB9A-41F2-B64E-ED6D181CDD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951"/>
          <a:stretch/>
        </p:blipFill>
        <p:spPr>
          <a:xfrm>
            <a:off x="7806424" y="2533507"/>
            <a:ext cx="4136294" cy="4223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58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5D62153-D79E-4197-A3A7-40AE28D29C28}"/>
              </a:ext>
            </a:extLst>
          </p:cNvPr>
          <p:cNvSpPr txBox="1"/>
          <p:nvPr/>
        </p:nvSpPr>
        <p:spPr>
          <a:xfrm>
            <a:off x="895739" y="447869"/>
            <a:ext cx="10161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Suffix –</a:t>
            </a:r>
            <a:r>
              <a:rPr lang="en-GB" sz="4800" dirty="0" err="1">
                <a:latin typeface="Comic Sans MS" panose="030F0702030302020204" pitchFamily="66" charset="0"/>
              </a:rPr>
              <a:t>ing</a:t>
            </a:r>
            <a:r>
              <a:rPr lang="en-GB" sz="48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F0246D-A2D3-44F8-BCD3-5E5E6D9EEDD6}"/>
              </a:ext>
            </a:extLst>
          </p:cNvPr>
          <p:cNvSpPr txBox="1"/>
          <p:nvPr/>
        </p:nvSpPr>
        <p:spPr>
          <a:xfrm>
            <a:off x="8400637" y="788566"/>
            <a:ext cx="333418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6000" dirty="0">
                <a:latin typeface="Twinkl SemiBold" pitchFamily="2" charset="0"/>
              </a:rPr>
              <a:t>jump</a:t>
            </a:r>
            <a:r>
              <a:rPr lang="en-GB" sz="6000" dirty="0">
                <a:solidFill>
                  <a:schemeClr val="accent5"/>
                </a:solidFill>
                <a:latin typeface="Twinkl SemiBold" pitchFamily="2" charset="0"/>
              </a:rPr>
              <a:t>ing</a:t>
            </a:r>
          </a:p>
          <a:p>
            <a:pPr algn="ctr">
              <a:lnSpc>
                <a:spcPct val="150000"/>
              </a:lnSpc>
            </a:pPr>
            <a:r>
              <a:rPr lang="en-GB" sz="6000" dirty="0">
                <a:latin typeface="Twinkl SemiBold" pitchFamily="2" charset="0"/>
              </a:rPr>
              <a:t>walk</a:t>
            </a:r>
            <a:r>
              <a:rPr lang="en-GB" sz="6000" dirty="0">
                <a:solidFill>
                  <a:schemeClr val="accent5"/>
                </a:solidFill>
                <a:latin typeface="Twinkl SemiBold" pitchFamily="2" charset="0"/>
              </a:rPr>
              <a:t>ing</a:t>
            </a:r>
          </a:p>
          <a:p>
            <a:pPr algn="ctr">
              <a:lnSpc>
                <a:spcPct val="150000"/>
              </a:lnSpc>
            </a:pPr>
            <a:r>
              <a:rPr lang="en-GB" sz="6000" dirty="0">
                <a:latin typeface="Twinkl SemiBold" pitchFamily="2" charset="0"/>
              </a:rPr>
              <a:t>shout</a:t>
            </a:r>
            <a:r>
              <a:rPr lang="en-GB" sz="6000" dirty="0">
                <a:solidFill>
                  <a:schemeClr val="accent5"/>
                </a:solidFill>
                <a:latin typeface="Twinkl SemiBold" pitchFamily="2" charset="0"/>
              </a:rPr>
              <a:t>ing</a:t>
            </a:r>
          </a:p>
        </p:txBody>
      </p:sp>
      <p:sp>
        <p:nvSpPr>
          <p:cNvPr id="8" name="Kit's teaching bubble">
            <a:extLst>
              <a:ext uri="{FF2B5EF4-FFF2-40B4-BE49-F238E27FC236}">
                <a16:creationId xmlns:a16="http://schemas.microsoft.com/office/drawing/2014/main" id="{B92E73FF-6039-4E27-A139-FDF90A008BEE}"/>
              </a:ext>
            </a:extLst>
          </p:cNvPr>
          <p:cNvSpPr/>
          <p:nvPr/>
        </p:nvSpPr>
        <p:spPr>
          <a:xfrm>
            <a:off x="457178" y="1363153"/>
            <a:ext cx="6198736" cy="1549071"/>
          </a:xfrm>
          <a:prstGeom prst="wedgeRoundRectCallout">
            <a:avLst>
              <a:gd name="adj1" fmla="val 79762"/>
              <a:gd name="adj2" fmla="val -33904"/>
              <a:gd name="adj3" fmla="val 16667"/>
            </a:avLst>
          </a:prstGeom>
          <a:solidFill>
            <a:schemeClr val="bg1"/>
          </a:solidFill>
          <a:ln w="28575"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Adding </a:t>
            </a:r>
            <a:r>
              <a:rPr lang="en-GB" dirty="0" err="1">
                <a:solidFill>
                  <a:schemeClr val="tx1"/>
                </a:solidFill>
              </a:rPr>
              <a:t>ing</a:t>
            </a:r>
            <a:r>
              <a:rPr lang="en-GB" dirty="0">
                <a:solidFill>
                  <a:schemeClr val="tx1"/>
                </a:solidFill>
              </a:rPr>
              <a:t> rule: 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</a:rPr>
              <a:t>We add the –</a:t>
            </a:r>
            <a:r>
              <a:rPr lang="en-GB" sz="2800" dirty="0" err="1">
                <a:solidFill>
                  <a:schemeClr val="tx1"/>
                </a:solidFill>
              </a:rPr>
              <a:t>ing</a:t>
            </a:r>
            <a:r>
              <a:rPr lang="en-GB" sz="2800" dirty="0">
                <a:solidFill>
                  <a:schemeClr val="tx1"/>
                </a:solidFill>
              </a:rPr>
              <a:t> suffix onto the end of a verb. Remember a verb is a doing word!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854141-F5E9-4FDC-92A1-7245DC48F481}"/>
              </a:ext>
            </a:extLst>
          </p:cNvPr>
          <p:cNvSpPr/>
          <p:nvPr/>
        </p:nvSpPr>
        <p:spPr>
          <a:xfrm>
            <a:off x="335403" y="3569033"/>
            <a:ext cx="5112088" cy="146685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Remember the rules:</a:t>
            </a:r>
          </a:p>
          <a:p>
            <a:pPr algn="ctr"/>
            <a:r>
              <a:rPr lang="en-GB" dirty="0"/>
              <a:t> If the word has a silent ‘e’ take it off</a:t>
            </a:r>
          </a:p>
          <a:p>
            <a:pPr algn="ctr"/>
            <a:r>
              <a:rPr lang="en-GB" dirty="0"/>
              <a:t>Sometimes we need to double the last letter of the verb.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EB5C9E-A6AD-407C-A917-95353D042F1E}"/>
              </a:ext>
            </a:extLst>
          </p:cNvPr>
          <p:cNvSpPr txBox="1"/>
          <p:nvPr/>
        </p:nvSpPr>
        <p:spPr>
          <a:xfrm>
            <a:off x="336679" y="5136205"/>
            <a:ext cx="643973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Skate                            skating </a:t>
            </a:r>
          </a:p>
          <a:p>
            <a:endParaRPr lang="en-GB" sz="3200" dirty="0"/>
          </a:p>
          <a:p>
            <a:r>
              <a:rPr lang="en-GB" sz="3200" dirty="0"/>
              <a:t>Skip                              skipping </a:t>
            </a:r>
          </a:p>
          <a:p>
            <a:endParaRPr lang="en-GB" dirty="0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025BEFFC-5478-4FBA-9E7F-2A1CEDC675AF}"/>
              </a:ext>
            </a:extLst>
          </p:cNvPr>
          <p:cNvCxnSpPr/>
          <p:nvPr/>
        </p:nvCxnSpPr>
        <p:spPr>
          <a:xfrm>
            <a:off x="1799618" y="5465664"/>
            <a:ext cx="1352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8FAE64-13CE-41CB-817E-B46B297A9C8E}"/>
              </a:ext>
            </a:extLst>
          </p:cNvPr>
          <p:cNvCxnSpPr/>
          <p:nvPr/>
        </p:nvCxnSpPr>
        <p:spPr>
          <a:xfrm>
            <a:off x="1762329" y="6444915"/>
            <a:ext cx="13521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817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A48A55B-5F04-40C4-992A-8119966CE20B}"/>
              </a:ext>
            </a:extLst>
          </p:cNvPr>
          <p:cNvSpPr/>
          <p:nvPr/>
        </p:nvSpPr>
        <p:spPr>
          <a:xfrm>
            <a:off x="1436586" y="1096725"/>
            <a:ext cx="3816350" cy="4792663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read these words together: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5400" dirty="0">
                <a:solidFill>
                  <a:schemeClr val="tx1"/>
                </a:solidFill>
                <a:latin typeface="+mj-lt"/>
              </a:rPr>
              <a:t>talk</a:t>
            </a:r>
          </a:p>
          <a:p>
            <a:pPr algn="ctr">
              <a:defRPr/>
            </a:pPr>
            <a:r>
              <a:rPr lang="en-GB" sz="5400" dirty="0">
                <a:solidFill>
                  <a:schemeClr val="tx1"/>
                </a:solidFill>
                <a:latin typeface="+mj-lt"/>
              </a:rPr>
              <a:t>talking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How is the second word different?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What has been added?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49E7EF-6F0C-4AF4-BAD0-E73DF989AFD7}"/>
              </a:ext>
            </a:extLst>
          </p:cNvPr>
          <p:cNvSpPr/>
          <p:nvPr/>
        </p:nvSpPr>
        <p:spPr>
          <a:xfrm>
            <a:off x="6096000" y="1096726"/>
            <a:ext cx="3635375" cy="4792663"/>
          </a:xfrm>
          <a:prstGeom prst="rect">
            <a:avLst/>
          </a:prstGeom>
          <a:solidFill>
            <a:srgbClr val="89ACD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8709BBE-6513-413A-B79C-E4EB29D2B0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49" y="1491456"/>
            <a:ext cx="2759075" cy="387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72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3">
            <a:extLst>
              <a:ext uri="{FF2B5EF4-FFF2-40B4-BE49-F238E27FC236}">
                <a16:creationId xmlns:a16="http://schemas.microsoft.com/office/drawing/2014/main" id="{F4281303-B646-4D8B-BE18-7A3B4DB24995}"/>
              </a:ext>
            </a:extLst>
          </p:cNvPr>
          <p:cNvSpPr/>
          <p:nvPr/>
        </p:nvSpPr>
        <p:spPr>
          <a:xfrm>
            <a:off x="1650595" y="1052658"/>
            <a:ext cx="3816350" cy="4792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read these words together: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5400" dirty="0">
                <a:solidFill>
                  <a:schemeClr val="tx1"/>
                </a:solidFill>
                <a:latin typeface="+mj-lt"/>
              </a:rPr>
              <a:t>read </a:t>
            </a:r>
          </a:p>
          <a:p>
            <a:pPr algn="ctr">
              <a:defRPr/>
            </a:pPr>
            <a:r>
              <a:rPr lang="en-GB" sz="5400" dirty="0">
                <a:solidFill>
                  <a:schemeClr val="tx1"/>
                </a:solidFill>
                <a:latin typeface="+mj-lt"/>
              </a:rPr>
              <a:t>reading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How is the second word different?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What has been added?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36BD728F-426C-47ED-9642-E09D9AAB6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742" y="1052658"/>
            <a:ext cx="3282274" cy="475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26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214483B-861F-415C-80BA-522BDD23F892}"/>
              </a:ext>
            </a:extLst>
          </p:cNvPr>
          <p:cNvSpPr/>
          <p:nvPr/>
        </p:nvSpPr>
        <p:spPr>
          <a:xfrm>
            <a:off x="2279650" y="1264295"/>
            <a:ext cx="3816350" cy="4792663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Let’s read these words together: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sz="5400" dirty="0">
                <a:solidFill>
                  <a:schemeClr val="tx1"/>
                </a:solidFill>
                <a:latin typeface="+mj-lt"/>
              </a:rPr>
              <a:t>sing </a:t>
            </a:r>
          </a:p>
          <a:p>
            <a:pPr algn="ctr">
              <a:defRPr/>
            </a:pPr>
            <a:r>
              <a:rPr lang="en-GB" sz="5400" dirty="0">
                <a:solidFill>
                  <a:schemeClr val="tx1"/>
                </a:solidFill>
                <a:latin typeface="+mj-lt"/>
              </a:rPr>
              <a:t>singing</a:t>
            </a: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How is the second word different?</a:t>
            </a:r>
          </a:p>
          <a:p>
            <a:pPr algn="ctr">
              <a:defRPr/>
            </a:pPr>
            <a:endParaRPr lang="en-GB" dirty="0">
              <a:solidFill>
                <a:schemeClr val="tx1"/>
              </a:solidFill>
              <a:latin typeface="+mj-lt"/>
            </a:endParaRPr>
          </a:p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+mj-lt"/>
              </a:rPr>
              <a:t>What has been added?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7D1E35A6-A2E5-4232-AC98-600C1382E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057" y="1336675"/>
            <a:ext cx="3003786" cy="46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514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6D404-4A73-48DF-B823-C8B01E645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23" y="397420"/>
            <a:ext cx="10515600" cy="60966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dirty="0"/>
              <a:t>Have a look at the verb word bank. Can you choose some verbs to add the –</a:t>
            </a:r>
            <a:r>
              <a:rPr lang="en-GB" dirty="0" err="1"/>
              <a:t>ing</a:t>
            </a:r>
            <a:r>
              <a:rPr lang="en-GB" dirty="0"/>
              <a:t> suffix onto the end? Can you think of any other verbs?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734855B-3A00-4977-8358-DE2B80252CD5}"/>
              </a:ext>
            </a:extLst>
          </p:cNvPr>
          <p:cNvSpPr/>
          <p:nvPr/>
        </p:nvSpPr>
        <p:spPr>
          <a:xfrm>
            <a:off x="3445228" y="1468878"/>
            <a:ext cx="6000329" cy="437804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CB108C-324E-4440-9554-AB22042247A9}"/>
              </a:ext>
            </a:extLst>
          </p:cNvPr>
          <p:cNvSpPr txBox="1"/>
          <p:nvPr/>
        </p:nvSpPr>
        <p:spPr>
          <a:xfrm>
            <a:off x="4202349" y="1599602"/>
            <a:ext cx="46400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walk                        melt 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jump                        drink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skip                           sew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cook                         pick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swim                         help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3068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tivity Sheet Adding -ing">
            <a:extLst>
              <a:ext uri="{FF2B5EF4-FFF2-40B4-BE49-F238E27FC236}">
                <a16:creationId xmlns:a16="http://schemas.microsoft.com/office/drawing/2014/main" id="{DE333324-59A0-43E1-AB6E-706432695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0" r="1595" b="8269"/>
          <a:stretch/>
        </p:blipFill>
        <p:spPr bwMode="auto">
          <a:xfrm>
            <a:off x="877820" y="243339"/>
            <a:ext cx="6388741" cy="637132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8061C5-0500-48BA-9120-56793DDF4554}"/>
              </a:ext>
            </a:extLst>
          </p:cNvPr>
          <p:cNvSpPr/>
          <p:nvPr/>
        </p:nvSpPr>
        <p:spPr>
          <a:xfrm>
            <a:off x="7801583" y="2256816"/>
            <a:ext cx="3735422" cy="211090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word bank at the bottom of the sheet to help you fill in the missing words. Read the sentence aloud once you have completed it. </a:t>
            </a:r>
          </a:p>
        </p:txBody>
      </p:sp>
    </p:spTree>
    <p:extLst>
      <p:ext uri="{BB962C8B-B14F-4D97-AF65-F5344CB8AC3E}">
        <p14:creationId xmlns:p14="http://schemas.microsoft.com/office/powerpoint/2010/main" val="809608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213</Words>
  <Application>Microsoft Office PowerPoint</Application>
  <PresentationFormat>Widescreen</PresentationFormat>
  <Paragraphs>55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Twinkl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Cresswell</dc:creator>
  <cp:lastModifiedBy>Hannah Cresswell</cp:lastModifiedBy>
  <cp:revision>8</cp:revision>
  <dcterms:created xsi:type="dcterms:W3CDTF">2020-04-22T07:58:20Z</dcterms:created>
  <dcterms:modified xsi:type="dcterms:W3CDTF">2020-05-06T12:23:54Z</dcterms:modified>
</cp:coreProperties>
</file>