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81" r:id="rId4"/>
    <p:sldId id="282" r:id="rId5"/>
    <p:sldId id="283" r:id="rId6"/>
    <p:sldId id="28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A5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7" autoAdjust="0"/>
    <p:restoredTop sz="94660" autoAdjust="0"/>
  </p:normalViewPr>
  <p:slideViewPr>
    <p:cSldViewPr snapToGrid="0">
      <p:cViewPr varScale="1">
        <p:scale>
          <a:sx n="72" d="100"/>
          <a:sy n="72" d="100"/>
        </p:scale>
        <p:origin x="14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1- DIVISION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6 – Sharing by drawing pictures and groups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3175"/>
            <a:ext cx="9601200" cy="1636669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There are 8 sheep. There are 4 fields.</a:t>
            </a:r>
            <a:br>
              <a:rPr lang="en-GB" sz="4000" dirty="0"/>
            </a:br>
            <a:r>
              <a:rPr lang="en-GB" sz="4000" dirty="0"/>
              <a:t>How many sheep are there in each field?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1073426" y="1753497"/>
            <a:ext cx="4730629" cy="17818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need to draw 4 groups because there are 4 fields.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923AB6DD-0294-40AA-B0CE-434F19A26C4E}"/>
              </a:ext>
            </a:extLst>
          </p:cNvPr>
          <p:cNvSpPr txBox="1">
            <a:spLocks/>
          </p:cNvSpPr>
          <p:nvPr/>
        </p:nvSpPr>
        <p:spPr>
          <a:xfrm>
            <a:off x="6208647" y="1877510"/>
            <a:ext cx="4909929" cy="149838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need to count to 8 because there are 8 sheep.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EF925BF-A654-4613-A5E8-AB80411F392D}"/>
              </a:ext>
            </a:extLst>
          </p:cNvPr>
          <p:cNvSpPr txBox="1">
            <a:spLocks/>
          </p:cNvSpPr>
          <p:nvPr/>
        </p:nvSpPr>
        <p:spPr>
          <a:xfrm>
            <a:off x="2143478" y="6132019"/>
            <a:ext cx="4607408" cy="56512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There are 2 sheep in each field.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37093F6-375D-4C74-9E02-C09C2F03916D}"/>
              </a:ext>
            </a:extLst>
          </p:cNvPr>
          <p:cNvSpPr/>
          <p:nvPr/>
        </p:nvSpPr>
        <p:spPr>
          <a:xfrm>
            <a:off x="781878" y="4109294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CDEA850-E383-49FA-9476-846CC64BC536}"/>
              </a:ext>
            </a:extLst>
          </p:cNvPr>
          <p:cNvSpPr/>
          <p:nvPr/>
        </p:nvSpPr>
        <p:spPr>
          <a:xfrm>
            <a:off x="2879033" y="4109293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946B6EE-E707-45EB-B90B-FD6CFA34E04F}"/>
              </a:ext>
            </a:extLst>
          </p:cNvPr>
          <p:cNvSpPr/>
          <p:nvPr/>
        </p:nvSpPr>
        <p:spPr>
          <a:xfrm>
            <a:off x="4976188" y="4109292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69B78A7-D4B7-4356-B5C6-2D2899B168B9}"/>
              </a:ext>
            </a:extLst>
          </p:cNvPr>
          <p:cNvSpPr/>
          <p:nvPr/>
        </p:nvSpPr>
        <p:spPr>
          <a:xfrm>
            <a:off x="7073343" y="4109291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3D45578-53B9-4673-96B6-680EEEE21EAD}"/>
              </a:ext>
            </a:extLst>
          </p:cNvPr>
          <p:cNvSpPr/>
          <p:nvPr/>
        </p:nvSpPr>
        <p:spPr>
          <a:xfrm>
            <a:off x="8375374" y="113175"/>
            <a:ext cx="1855304" cy="575938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0DED7D71-CD35-4A27-9983-AD2E04294D88}"/>
              </a:ext>
            </a:extLst>
          </p:cNvPr>
          <p:cNvSpPr txBox="1">
            <a:spLocks/>
          </p:cNvSpPr>
          <p:nvPr/>
        </p:nvSpPr>
        <p:spPr>
          <a:xfrm>
            <a:off x="9170498" y="4109291"/>
            <a:ext cx="2852535" cy="25310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Remember to count as you share one at a time.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E721C06-13AC-4BFB-A04C-F697624057F5}"/>
              </a:ext>
            </a:extLst>
          </p:cNvPr>
          <p:cNvSpPr/>
          <p:nvPr/>
        </p:nvSpPr>
        <p:spPr>
          <a:xfrm>
            <a:off x="1287024" y="4768367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9ACF0A9-325D-43C2-BF3B-ABB3AAA9B37E}"/>
              </a:ext>
            </a:extLst>
          </p:cNvPr>
          <p:cNvSpPr/>
          <p:nvPr/>
        </p:nvSpPr>
        <p:spPr>
          <a:xfrm>
            <a:off x="1790880" y="4768367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536E145-8B65-4C99-AF04-E0B31874F6AC}"/>
              </a:ext>
            </a:extLst>
          </p:cNvPr>
          <p:cNvSpPr/>
          <p:nvPr/>
        </p:nvSpPr>
        <p:spPr>
          <a:xfrm>
            <a:off x="3339706" y="478121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691D8C9-4C8B-45CD-A640-E65C97ADC84A}"/>
              </a:ext>
            </a:extLst>
          </p:cNvPr>
          <p:cNvSpPr/>
          <p:nvPr/>
        </p:nvSpPr>
        <p:spPr>
          <a:xfrm>
            <a:off x="3843562" y="478121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E1DA532-66F7-4F78-A72F-444FEFA5EB12}"/>
              </a:ext>
            </a:extLst>
          </p:cNvPr>
          <p:cNvSpPr/>
          <p:nvPr/>
        </p:nvSpPr>
        <p:spPr>
          <a:xfrm>
            <a:off x="5462002" y="478121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DE11399-7D1C-4ECB-B639-0A29BBFC5AFF}"/>
              </a:ext>
            </a:extLst>
          </p:cNvPr>
          <p:cNvSpPr/>
          <p:nvPr/>
        </p:nvSpPr>
        <p:spPr>
          <a:xfrm>
            <a:off x="5965858" y="478121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0E81344E-7EA6-4E9E-8105-2005CB1CCDDF}"/>
              </a:ext>
            </a:extLst>
          </p:cNvPr>
          <p:cNvSpPr/>
          <p:nvPr/>
        </p:nvSpPr>
        <p:spPr>
          <a:xfrm>
            <a:off x="7561588" y="478121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F788C8D-A49F-42B1-9D75-3423F4835DF0}"/>
              </a:ext>
            </a:extLst>
          </p:cNvPr>
          <p:cNvSpPr/>
          <p:nvPr/>
        </p:nvSpPr>
        <p:spPr>
          <a:xfrm>
            <a:off x="8065444" y="478121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83F06E6-0181-4FFE-9C36-7499A11B4428}"/>
              </a:ext>
            </a:extLst>
          </p:cNvPr>
          <p:cNvSpPr/>
          <p:nvPr/>
        </p:nvSpPr>
        <p:spPr>
          <a:xfrm>
            <a:off x="4236512" y="113175"/>
            <a:ext cx="1855304" cy="575938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32" grpId="0" animBg="1"/>
      <p:bldP spid="36" grpId="0" animBg="1"/>
      <p:bldP spid="38" grpId="0" animBg="1"/>
      <p:bldP spid="39" grpId="0" animBg="1"/>
      <p:bldP spid="40" grpId="0" animBg="1"/>
      <p:bldP spid="42" grpId="0" animBg="1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3175"/>
            <a:ext cx="9601200" cy="2058526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There are 9 birds. There are 3 trees.</a:t>
            </a:r>
            <a:br>
              <a:rPr lang="en-GB" sz="4000" dirty="0"/>
            </a:br>
            <a:r>
              <a:rPr lang="en-GB" sz="4000" dirty="0"/>
              <a:t>How many birds are there in each tree?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1073426" y="1753497"/>
            <a:ext cx="4730629" cy="17818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need to draw 3 groups because there are 3 trees.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923AB6DD-0294-40AA-B0CE-434F19A26C4E}"/>
              </a:ext>
            </a:extLst>
          </p:cNvPr>
          <p:cNvSpPr txBox="1">
            <a:spLocks/>
          </p:cNvSpPr>
          <p:nvPr/>
        </p:nvSpPr>
        <p:spPr>
          <a:xfrm>
            <a:off x="6208647" y="1877510"/>
            <a:ext cx="4909929" cy="149838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need to count to 9 because there are 9 birds.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EF925BF-A654-4613-A5E8-AB80411F392D}"/>
              </a:ext>
            </a:extLst>
          </p:cNvPr>
          <p:cNvSpPr txBox="1">
            <a:spLocks/>
          </p:cNvSpPr>
          <p:nvPr/>
        </p:nvSpPr>
        <p:spPr>
          <a:xfrm>
            <a:off x="2765196" y="5872930"/>
            <a:ext cx="4607408" cy="56512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There are 3 birds in each tree.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CDEA850-E383-49FA-9476-846CC64BC536}"/>
              </a:ext>
            </a:extLst>
          </p:cNvPr>
          <p:cNvSpPr/>
          <p:nvPr/>
        </p:nvSpPr>
        <p:spPr>
          <a:xfrm>
            <a:off x="2014337" y="3776221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946B6EE-E707-45EB-B90B-FD6CFA34E04F}"/>
              </a:ext>
            </a:extLst>
          </p:cNvPr>
          <p:cNvSpPr/>
          <p:nvPr/>
        </p:nvSpPr>
        <p:spPr>
          <a:xfrm>
            <a:off x="4111492" y="3776220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69B78A7-D4B7-4356-B5C6-2D2899B168B9}"/>
              </a:ext>
            </a:extLst>
          </p:cNvPr>
          <p:cNvSpPr/>
          <p:nvPr/>
        </p:nvSpPr>
        <p:spPr>
          <a:xfrm>
            <a:off x="6208647" y="3776219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3D45578-53B9-4673-96B6-680EEEE21EAD}"/>
              </a:ext>
            </a:extLst>
          </p:cNvPr>
          <p:cNvSpPr/>
          <p:nvPr/>
        </p:nvSpPr>
        <p:spPr>
          <a:xfrm>
            <a:off x="8375374" y="113175"/>
            <a:ext cx="1652338" cy="575938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0DED7D71-CD35-4A27-9983-AD2E04294D88}"/>
              </a:ext>
            </a:extLst>
          </p:cNvPr>
          <p:cNvSpPr txBox="1">
            <a:spLocks/>
          </p:cNvSpPr>
          <p:nvPr/>
        </p:nvSpPr>
        <p:spPr>
          <a:xfrm>
            <a:off x="8850498" y="3776219"/>
            <a:ext cx="2852535" cy="25310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Remember to count as you share one at a time.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E721C06-13AC-4BFB-A04C-F697624057F5}"/>
              </a:ext>
            </a:extLst>
          </p:cNvPr>
          <p:cNvSpPr/>
          <p:nvPr/>
        </p:nvSpPr>
        <p:spPr>
          <a:xfrm>
            <a:off x="4849234" y="488747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9ACF0A9-325D-43C2-BF3B-ABB3AAA9B37E}"/>
              </a:ext>
            </a:extLst>
          </p:cNvPr>
          <p:cNvSpPr/>
          <p:nvPr/>
        </p:nvSpPr>
        <p:spPr>
          <a:xfrm>
            <a:off x="2716056" y="488747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536E145-8B65-4C99-AF04-E0B31874F6AC}"/>
              </a:ext>
            </a:extLst>
          </p:cNvPr>
          <p:cNvSpPr/>
          <p:nvPr/>
        </p:nvSpPr>
        <p:spPr>
          <a:xfrm>
            <a:off x="2475010" y="44481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691D8C9-4C8B-45CD-A640-E65C97ADC84A}"/>
              </a:ext>
            </a:extLst>
          </p:cNvPr>
          <p:cNvSpPr/>
          <p:nvPr/>
        </p:nvSpPr>
        <p:spPr>
          <a:xfrm>
            <a:off x="2978866" y="44481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E1DA532-66F7-4F78-A72F-444FEFA5EB12}"/>
              </a:ext>
            </a:extLst>
          </p:cNvPr>
          <p:cNvSpPr/>
          <p:nvPr/>
        </p:nvSpPr>
        <p:spPr>
          <a:xfrm>
            <a:off x="4597306" y="44481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DE11399-7D1C-4ECB-B639-0A29BBFC5AFF}"/>
              </a:ext>
            </a:extLst>
          </p:cNvPr>
          <p:cNvSpPr/>
          <p:nvPr/>
        </p:nvSpPr>
        <p:spPr>
          <a:xfrm>
            <a:off x="5101162" y="44481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0E81344E-7EA6-4E9E-8105-2005CB1CCDDF}"/>
              </a:ext>
            </a:extLst>
          </p:cNvPr>
          <p:cNvSpPr/>
          <p:nvPr/>
        </p:nvSpPr>
        <p:spPr>
          <a:xfrm>
            <a:off x="6696892" y="44481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F788C8D-A49F-42B1-9D75-3423F4835DF0}"/>
              </a:ext>
            </a:extLst>
          </p:cNvPr>
          <p:cNvSpPr/>
          <p:nvPr/>
        </p:nvSpPr>
        <p:spPr>
          <a:xfrm>
            <a:off x="7200748" y="44481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83F06E6-0181-4FFE-9C36-7499A11B4428}"/>
              </a:ext>
            </a:extLst>
          </p:cNvPr>
          <p:cNvSpPr/>
          <p:nvPr/>
        </p:nvSpPr>
        <p:spPr>
          <a:xfrm>
            <a:off x="4439478" y="113175"/>
            <a:ext cx="1652338" cy="575938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5F3C4F9-9CBE-487A-AE9B-1557B83E4CCE}"/>
              </a:ext>
            </a:extLst>
          </p:cNvPr>
          <p:cNvSpPr/>
          <p:nvPr/>
        </p:nvSpPr>
        <p:spPr>
          <a:xfrm>
            <a:off x="6955437" y="488747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40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32" grpId="0" animBg="1"/>
      <p:bldP spid="38" grpId="0" animBg="1"/>
      <p:bldP spid="39" grpId="0" animBg="1"/>
      <p:bldP spid="40" grpId="0" animBg="1"/>
      <p:bldP spid="42" grpId="0" animBg="1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365" y="113175"/>
            <a:ext cx="11489635" cy="2058526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There are 15 blocks. I want to make 3 equal towers.</a:t>
            </a:r>
            <a:br>
              <a:rPr lang="en-GB" sz="4000" dirty="0"/>
            </a:br>
            <a:r>
              <a:rPr lang="en-GB" sz="4000" dirty="0"/>
              <a:t>How many blocks will there be in each tower?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1073426" y="1753497"/>
            <a:ext cx="4730629" cy="17818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need to draw 3 groups because there needs to be 3 towers.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923AB6DD-0294-40AA-B0CE-434F19A26C4E}"/>
              </a:ext>
            </a:extLst>
          </p:cNvPr>
          <p:cNvSpPr txBox="1">
            <a:spLocks/>
          </p:cNvSpPr>
          <p:nvPr/>
        </p:nvSpPr>
        <p:spPr>
          <a:xfrm>
            <a:off x="6208647" y="1877510"/>
            <a:ext cx="4909929" cy="149838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need to count to 15 because there are 15 blocks.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EF925BF-A654-4613-A5E8-AB80411F392D}"/>
              </a:ext>
            </a:extLst>
          </p:cNvPr>
          <p:cNvSpPr txBox="1">
            <a:spLocks/>
          </p:cNvSpPr>
          <p:nvPr/>
        </p:nvSpPr>
        <p:spPr>
          <a:xfrm>
            <a:off x="2765196" y="5872930"/>
            <a:ext cx="4607408" cy="56512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There will be 5 blocks in each tower.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CDEA850-E383-49FA-9476-846CC64BC536}"/>
              </a:ext>
            </a:extLst>
          </p:cNvPr>
          <p:cNvSpPr/>
          <p:nvPr/>
        </p:nvSpPr>
        <p:spPr>
          <a:xfrm>
            <a:off x="2014337" y="3776221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946B6EE-E707-45EB-B90B-FD6CFA34E04F}"/>
              </a:ext>
            </a:extLst>
          </p:cNvPr>
          <p:cNvSpPr/>
          <p:nvPr/>
        </p:nvSpPr>
        <p:spPr>
          <a:xfrm>
            <a:off x="4111492" y="3776220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69B78A7-D4B7-4356-B5C6-2D2899B168B9}"/>
              </a:ext>
            </a:extLst>
          </p:cNvPr>
          <p:cNvSpPr/>
          <p:nvPr/>
        </p:nvSpPr>
        <p:spPr>
          <a:xfrm>
            <a:off x="6208647" y="3776219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3D45578-53B9-4673-96B6-680EEEE21EAD}"/>
              </a:ext>
            </a:extLst>
          </p:cNvPr>
          <p:cNvSpPr/>
          <p:nvPr/>
        </p:nvSpPr>
        <p:spPr>
          <a:xfrm>
            <a:off x="8663610" y="131972"/>
            <a:ext cx="3223589" cy="575938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0DED7D71-CD35-4A27-9983-AD2E04294D88}"/>
              </a:ext>
            </a:extLst>
          </p:cNvPr>
          <p:cNvSpPr txBox="1">
            <a:spLocks/>
          </p:cNvSpPr>
          <p:nvPr/>
        </p:nvSpPr>
        <p:spPr>
          <a:xfrm>
            <a:off x="8850498" y="3776219"/>
            <a:ext cx="2852535" cy="25310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Remember to count as you share one at a time.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E721C06-13AC-4BFB-A04C-F697624057F5}"/>
              </a:ext>
            </a:extLst>
          </p:cNvPr>
          <p:cNvSpPr/>
          <p:nvPr/>
        </p:nvSpPr>
        <p:spPr>
          <a:xfrm>
            <a:off x="4849234" y="488747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9ACF0A9-325D-43C2-BF3B-ABB3AAA9B37E}"/>
              </a:ext>
            </a:extLst>
          </p:cNvPr>
          <p:cNvSpPr/>
          <p:nvPr/>
        </p:nvSpPr>
        <p:spPr>
          <a:xfrm>
            <a:off x="2716056" y="488747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536E145-8B65-4C99-AF04-E0B31874F6AC}"/>
              </a:ext>
            </a:extLst>
          </p:cNvPr>
          <p:cNvSpPr/>
          <p:nvPr/>
        </p:nvSpPr>
        <p:spPr>
          <a:xfrm>
            <a:off x="2475010" y="44481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691D8C9-4C8B-45CD-A640-E65C97ADC84A}"/>
              </a:ext>
            </a:extLst>
          </p:cNvPr>
          <p:cNvSpPr/>
          <p:nvPr/>
        </p:nvSpPr>
        <p:spPr>
          <a:xfrm>
            <a:off x="2978866" y="44481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E1DA532-66F7-4F78-A72F-444FEFA5EB12}"/>
              </a:ext>
            </a:extLst>
          </p:cNvPr>
          <p:cNvSpPr/>
          <p:nvPr/>
        </p:nvSpPr>
        <p:spPr>
          <a:xfrm>
            <a:off x="4597306" y="44481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DE11399-7D1C-4ECB-B639-0A29BBFC5AFF}"/>
              </a:ext>
            </a:extLst>
          </p:cNvPr>
          <p:cNvSpPr/>
          <p:nvPr/>
        </p:nvSpPr>
        <p:spPr>
          <a:xfrm>
            <a:off x="5101162" y="44481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0E81344E-7EA6-4E9E-8105-2005CB1CCDDF}"/>
              </a:ext>
            </a:extLst>
          </p:cNvPr>
          <p:cNvSpPr/>
          <p:nvPr/>
        </p:nvSpPr>
        <p:spPr>
          <a:xfrm>
            <a:off x="6696892" y="44481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F788C8D-A49F-42B1-9D75-3423F4835DF0}"/>
              </a:ext>
            </a:extLst>
          </p:cNvPr>
          <p:cNvSpPr/>
          <p:nvPr/>
        </p:nvSpPr>
        <p:spPr>
          <a:xfrm>
            <a:off x="7200748" y="44481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83F06E6-0181-4FFE-9C36-7499A11B4428}"/>
              </a:ext>
            </a:extLst>
          </p:cNvPr>
          <p:cNvSpPr/>
          <p:nvPr/>
        </p:nvSpPr>
        <p:spPr>
          <a:xfrm>
            <a:off x="3083228" y="131972"/>
            <a:ext cx="2205337" cy="575938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5F3C4F9-9CBE-487A-AE9B-1557B83E4CCE}"/>
              </a:ext>
            </a:extLst>
          </p:cNvPr>
          <p:cNvSpPr/>
          <p:nvPr/>
        </p:nvSpPr>
        <p:spPr>
          <a:xfrm>
            <a:off x="6955437" y="488747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6621B6-FE2B-48E4-860C-007ACB85D41C}"/>
              </a:ext>
            </a:extLst>
          </p:cNvPr>
          <p:cNvSpPr/>
          <p:nvPr/>
        </p:nvSpPr>
        <p:spPr>
          <a:xfrm>
            <a:off x="2486425" y="396541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5D3B587-9DB6-404C-8309-BE59BD2D52BC}"/>
              </a:ext>
            </a:extLst>
          </p:cNvPr>
          <p:cNvSpPr/>
          <p:nvPr/>
        </p:nvSpPr>
        <p:spPr>
          <a:xfrm>
            <a:off x="2990281" y="396541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00E7AC7-934C-4E18-B8A4-AEC7B8813366}"/>
              </a:ext>
            </a:extLst>
          </p:cNvPr>
          <p:cNvSpPr/>
          <p:nvPr/>
        </p:nvSpPr>
        <p:spPr>
          <a:xfrm>
            <a:off x="4597306" y="396541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B4BB3C2-A270-4952-BCDF-A137B1DFE145}"/>
              </a:ext>
            </a:extLst>
          </p:cNvPr>
          <p:cNvSpPr/>
          <p:nvPr/>
        </p:nvSpPr>
        <p:spPr>
          <a:xfrm>
            <a:off x="5101162" y="396541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3933BF8-7749-4E0B-8A50-005889D36144}"/>
              </a:ext>
            </a:extLst>
          </p:cNvPr>
          <p:cNvSpPr/>
          <p:nvPr/>
        </p:nvSpPr>
        <p:spPr>
          <a:xfrm>
            <a:off x="6696892" y="396541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F3216C7-E90F-4B29-8BDF-7FDF1561CCC7}"/>
              </a:ext>
            </a:extLst>
          </p:cNvPr>
          <p:cNvSpPr/>
          <p:nvPr/>
        </p:nvSpPr>
        <p:spPr>
          <a:xfrm>
            <a:off x="7200748" y="396541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860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32" grpId="0" animBg="1"/>
      <p:bldP spid="38" grpId="0" animBg="1"/>
      <p:bldP spid="39" grpId="0" animBg="1"/>
      <p:bldP spid="40" grpId="0" animBg="1"/>
      <p:bldP spid="42" grpId="0" animBg="1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365" y="113175"/>
            <a:ext cx="11489635" cy="2058526"/>
          </a:xfrm>
        </p:spPr>
        <p:txBody>
          <a:bodyPr>
            <a:normAutofit/>
          </a:bodyPr>
          <a:lstStyle/>
          <a:p>
            <a:pPr algn="ctr"/>
            <a:r>
              <a:rPr lang="en-GB" sz="4000" dirty="0"/>
              <a:t>There are 20 blocks. I want to make 5 equal towers.</a:t>
            </a:r>
            <a:br>
              <a:rPr lang="en-GB" sz="4000" dirty="0"/>
            </a:br>
            <a:r>
              <a:rPr lang="en-GB" sz="4000" dirty="0"/>
              <a:t>How many blocks will there be in each tower?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 txBox="1">
            <a:spLocks/>
          </p:cNvSpPr>
          <p:nvPr/>
        </p:nvSpPr>
        <p:spPr>
          <a:xfrm>
            <a:off x="1073426" y="1753497"/>
            <a:ext cx="4730629" cy="178185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need to draw 5 groups because there needs to be 5 towers.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923AB6DD-0294-40AA-B0CE-434F19A26C4E}"/>
              </a:ext>
            </a:extLst>
          </p:cNvPr>
          <p:cNvSpPr txBox="1">
            <a:spLocks/>
          </p:cNvSpPr>
          <p:nvPr/>
        </p:nvSpPr>
        <p:spPr>
          <a:xfrm>
            <a:off x="6208647" y="1877510"/>
            <a:ext cx="4909929" cy="149838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solidFill>
                  <a:srgbClr val="660066"/>
                </a:solidFill>
              </a:rPr>
              <a:t>We need to count to 20 because there are 20 blocks.</a:t>
            </a: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EF925BF-A654-4613-A5E8-AB80411F392D}"/>
              </a:ext>
            </a:extLst>
          </p:cNvPr>
          <p:cNvSpPr txBox="1">
            <a:spLocks/>
          </p:cNvSpPr>
          <p:nvPr/>
        </p:nvSpPr>
        <p:spPr>
          <a:xfrm>
            <a:off x="4077162" y="5854135"/>
            <a:ext cx="4607408" cy="56512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There will be 4 blocks in each tower.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CDEA850-E383-49FA-9476-846CC64BC536}"/>
              </a:ext>
            </a:extLst>
          </p:cNvPr>
          <p:cNvSpPr/>
          <p:nvPr/>
        </p:nvSpPr>
        <p:spPr>
          <a:xfrm>
            <a:off x="3326303" y="3757426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946B6EE-E707-45EB-B90B-FD6CFA34E04F}"/>
              </a:ext>
            </a:extLst>
          </p:cNvPr>
          <p:cNvSpPr/>
          <p:nvPr/>
        </p:nvSpPr>
        <p:spPr>
          <a:xfrm>
            <a:off x="5423458" y="3757425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E69B78A7-D4B7-4356-B5C6-2D2899B168B9}"/>
              </a:ext>
            </a:extLst>
          </p:cNvPr>
          <p:cNvSpPr/>
          <p:nvPr/>
        </p:nvSpPr>
        <p:spPr>
          <a:xfrm>
            <a:off x="7520613" y="3757424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3D45578-53B9-4673-96B6-680EEEE21EAD}"/>
              </a:ext>
            </a:extLst>
          </p:cNvPr>
          <p:cNvSpPr/>
          <p:nvPr/>
        </p:nvSpPr>
        <p:spPr>
          <a:xfrm>
            <a:off x="8663610" y="131972"/>
            <a:ext cx="3223589" cy="575938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E721C06-13AC-4BFB-A04C-F697624057F5}"/>
              </a:ext>
            </a:extLst>
          </p:cNvPr>
          <p:cNvSpPr/>
          <p:nvPr/>
        </p:nvSpPr>
        <p:spPr>
          <a:xfrm>
            <a:off x="6161200" y="486867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9ACF0A9-325D-43C2-BF3B-ABB3AAA9B37E}"/>
              </a:ext>
            </a:extLst>
          </p:cNvPr>
          <p:cNvSpPr/>
          <p:nvPr/>
        </p:nvSpPr>
        <p:spPr>
          <a:xfrm>
            <a:off x="4028022" y="486867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5536E145-8B65-4C99-AF04-E0B31874F6AC}"/>
              </a:ext>
            </a:extLst>
          </p:cNvPr>
          <p:cNvSpPr/>
          <p:nvPr/>
        </p:nvSpPr>
        <p:spPr>
          <a:xfrm>
            <a:off x="3786976" y="4429347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8691D8C9-4C8B-45CD-A640-E65C97ADC84A}"/>
              </a:ext>
            </a:extLst>
          </p:cNvPr>
          <p:cNvSpPr/>
          <p:nvPr/>
        </p:nvSpPr>
        <p:spPr>
          <a:xfrm>
            <a:off x="4290832" y="4429347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8E1DA532-66F7-4F78-A72F-444FEFA5EB12}"/>
              </a:ext>
            </a:extLst>
          </p:cNvPr>
          <p:cNvSpPr/>
          <p:nvPr/>
        </p:nvSpPr>
        <p:spPr>
          <a:xfrm>
            <a:off x="5909272" y="4429347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DE11399-7D1C-4ECB-B639-0A29BBFC5AFF}"/>
              </a:ext>
            </a:extLst>
          </p:cNvPr>
          <p:cNvSpPr/>
          <p:nvPr/>
        </p:nvSpPr>
        <p:spPr>
          <a:xfrm>
            <a:off x="6413128" y="4429347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0E81344E-7EA6-4E9E-8105-2005CB1CCDDF}"/>
              </a:ext>
            </a:extLst>
          </p:cNvPr>
          <p:cNvSpPr/>
          <p:nvPr/>
        </p:nvSpPr>
        <p:spPr>
          <a:xfrm>
            <a:off x="8008858" y="4429347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F788C8D-A49F-42B1-9D75-3423F4835DF0}"/>
              </a:ext>
            </a:extLst>
          </p:cNvPr>
          <p:cNvSpPr/>
          <p:nvPr/>
        </p:nvSpPr>
        <p:spPr>
          <a:xfrm>
            <a:off x="8512714" y="4429347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83F06E6-0181-4FFE-9C36-7499A11B4428}"/>
              </a:ext>
            </a:extLst>
          </p:cNvPr>
          <p:cNvSpPr/>
          <p:nvPr/>
        </p:nvSpPr>
        <p:spPr>
          <a:xfrm>
            <a:off x="3083228" y="131972"/>
            <a:ext cx="2205337" cy="575938"/>
          </a:xfrm>
          <a:prstGeom prst="rect">
            <a:avLst/>
          </a:prstGeom>
          <a:solidFill>
            <a:srgbClr val="FFFF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5F3C4F9-9CBE-487A-AE9B-1557B83E4CCE}"/>
              </a:ext>
            </a:extLst>
          </p:cNvPr>
          <p:cNvSpPr/>
          <p:nvPr/>
        </p:nvSpPr>
        <p:spPr>
          <a:xfrm>
            <a:off x="8267403" y="486867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6621B6-FE2B-48E4-860C-007ACB85D41C}"/>
              </a:ext>
            </a:extLst>
          </p:cNvPr>
          <p:cNvSpPr/>
          <p:nvPr/>
        </p:nvSpPr>
        <p:spPr>
          <a:xfrm>
            <a:off x="4050319" y="3955890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5D3B587-9DB6-404C-8309-BE59BD2D52BC}"/>
              </a:ext>
            </a:extLst>
          </p:cNvPr>
          <p:cNvSpPr/>
          <p:nvPr/>
        </p:nvSpPr>
        <p:spPr>
          <a:xfrm>
            <a:off x="1946060" y="3955890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00E7AC7-934C-4E18-B8A4-AEC7B8813366}"/>
              </a:ext>
            </a:extLst>
          </p:cNvPr>
          <p:cNvSpPr/>
          <p:nvPr/>
        </p:nvSpPr>
        <p:spPr>
          <a:xfrm>
            <a:off x="6147554" y="3968318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B4BB3C2-A270-4952-BCDF-A137B1DFE145}"/>
              </a:ext>
            </a:extLst>
          </p:cNvPr>
          <p:cNvSpPr/>
          <p:nvPr/>
        </p:nvSpPr>
        <p:spPr>
          <a:xfrm>
            <a:off x="10345632" y="4008721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3933BF8-7749-4E0B-8A50-005889D36144}"/>
              </a:ext>
            </a:extLst>
          </p:cNvPr>
          <p:cNvSpPr/>
          <p:nvPr/>
        </p:nvSpPr>
        <p:spPr>
          <a:xfrm>
            <a:off x="8267403" y="3987763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F3216C7-E90F-4B29-8BDF-7FDF1561CCC7}"/>
              </a:ext>
            </a:extLst>
          </p:cNvPr>
          <p:cNvSpPr/>
          <p:nvPr/>
        </p:nvSpPr>
        <p:spPr>
          <a:xfrm>
            <a:off x="10345632" y="486001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8458C61-C19A-4B2B-9CE0-FDD89F177009}"/>
              </a:ext>
            </a:extLst>
          </p:cNvPr>
          <p:cNvSpPr/>
          <p:nvPr/>
        </p:nvSpPr>
        <p:spPr>
          <a:xfrm>
            <a:off x="1243368" y="3757422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A474F34-EF94-424B-A39A-B2099AAA4C5A}"/>
              </a:ext>
            </a:extLst>
          </p:cNvPr>
          <p:cNvSpPr/>
          <p:nvPr/>
        </p:nvSpPr>
        <p:spPr>
          <a:xfrm>
            <a:off x="9617768" y="3757422"/>
            <a:ext cx="1895061" cy="189506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A53548D-90C0-4CF7-983F-1682E049C0DF}"/>
              </a:ext>
            </a:extLst>
          </p:cNvPr>
          <p:cNvSpPr/>
          <p:nvPr/>
        </p:nvSpPr>
        <p:spPr>
          <a:xfrm>
            <a:off x="1928089" y="486867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D4BB02B-83D3-42C3-B0CC-B0CC31C2F933}"/>
              </a:ext>
            </a:extLst>
          </p:cNvPr>
          <p:cNvSpPr/>
          <p:nvPr/>
        </p:nvSpPr>
        <p:spPr>
          <a:xfrm>
            <a:off x="1687043" y="4429347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73DF150-894C-49FA-A528-591045A2C0DC}"/>
              </a:ext>
            </a:extLst>
          </p:cNvPr>
          <p:cNvSpPr/>
          <p:nvPr/>
        </p:nvSpPr>
        <p:spPr>
          <a:xfrm>
            <a:off x="2190899" y="4429347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11DDC7D-7FA0-4B83-80BE-071361736F5C}"/>
              </a:ext>
            </a:extLst>
          </p:cNvPr>
          <p:cNvSpPr/>
          <p:nvPr/>
        </p:nvSpPr>
        <p:spPr>
          <a:xfrm>
            <a:off x="10107547" y="4448053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67444CD-FAAC-4DCF-B412-4D7DE5CE8252}"/>
              </a:ext>
            </a:extLst>
          </p:cNvPr>
          <p:cNvSpPr/>
          <p:nvPr/>
        </p:nvSpPr>
        <p:spPr>
          <a:xfrm>
            <a:off x="10611403" y="4448053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65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32" grpId="0" animBg="1"/>
      <p:bldP spid="38" grpId="0" animBg="1"/>
      <p:bldP spid="39" grpId="0" animBg="1"/>
      <p:bldP spid="40" grpId="0" animBg="1"/>
      <p:bldP spid="42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1">
            <a:extLst>
              <a:ext uri="{FF2B5EF4-FFF2-40B4-BE49-F238E27FC236}">
                <a16:creationId xmlns:a16="http://schemas.microsoft.com/office/drawing/2014/main" id="{6590CE84-ED14-4F6F-AF6F-5C96546CB982}"/>
              </a:ext>
            </a:extLst>
          </p:cNvPr>
          <p:cNvSpPr txBox="1">
            <a:spLocks/>
          </p:cNvSpPr>
          <p:nvPr/>
        </p:nvSpPr>
        <p:spPr>
          <a:xfrm>
            <a:off x="6403583" y="1726873"/>
            <a:ext cx="2716449" cy="11720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0070C0"/>
                </a:solidFill>
              </a:rPr>
              <a:t>Kristian says… “I think each child will have 3 sheets.”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13175"/>
            <a:ext cx="9601200" cy="205852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/>
              <a:t>There are 21 colouring sheets.</a:t>
            </a:r>
            <a:br>
              <a:rPr lang="en-GB" sz="4000" dirty="0"/>
            </a:br>
            <a:r>
              <a:rPr lang="en-GB" sz="4000" dirty="0"/>
              <a:t>There are 7 children who each want an equal amount. How many will each child have?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923AB6DD-0294-40AA-B0CE-434F19A26C4E}"/>
              </a:ext>
            </a:extLst>
          </p:cNvPr>
          <p:cNvSpPr txBox="1">
            <a:spLocks/>
          </p:cNvSpPr>
          <p:nvPr/>
        </p:nvSpPr>
        <p:spPr>
          <a:xfrm>
            <a:off x="764386" y="1718268"/>
            <a:ext cx="2778043" cy="11720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rgbClr val="00B050"/>
                </a:solidFill>
              </a:rPr>
              <a:t>Lila says …“I think each child will have 7 sheets.”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E111CC8-F5C1-4D67-9636-BB647AED2C26}"/>
              </a:ext>
            </a:extLst>
          </p:cNvPr>
          <p:cNvSpPr/>
          <p:nvPr/>
        </p:nvSpPr>
        <p:spPr>
          <a:xfrm>
            <a:off x="1607631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2DD2479-0E2B-461B-963F-75724D1AAAC6}"/>
              </a:ext>
            </a:extLst>
          </p:cNvPr>
          <p:cNvSpPr/>
          <p:nvPr/>
        </p:nvSpPr>
        <p:spPr>
          <a:xfrm>
            <a:off x="1607631" y="3427466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86CA673-60CF-4CD9-9EBE-A5BA7CCDA126}"/>
              </a:ext>
            </a:extLst>
          </p:cNvPr>
          <p:cNvSpPr/>
          <p:nvPr/>
        </p:nvSpPr>
        <p:spPr>
          <a:xfrm>
            <a:off x="1085187" y="5145864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3B39C53-6E41-4D75-A87B-00950941FE7A}"/>
              </a:ext>
            </a:extLst>
          </p:cNvPr>
          <p:cNvSpPr/>
          <p:nvPr/>
        </p:nvSpPr>
        <p:spPr>
          <a:xfrm>
            <a:off x="4417477" y="515189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AC42604-8BF8-459C-963D-297C8C2698FF}"/>
              </a:ext>
            </a:extLst>
          </p:cNvPr>
          <p:cNvSpPr/>
          <p:nvPr/>
        </p:nvSpPr>
        <p:spPr>
          <a:xfrm>
            <a:off x="1607631" y="3930643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C144A8F-AB97-4FE8-8E85-45B5BC67581E}"/>
              </a:ext>
            </a:extLst>
          </p:cNvPr>
          <p:cNvSpPr/>
          <p:nvPr/>
        </p:nvSpPr>
        <p:spPr>
          <a:xfrm>
            <a:off x="3895033" y="5151895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9D082FAE-8916-4595-AD7E-AC976C4723FE}"/>
              </a:ext>
            </a:extLst>
          </p:cNvPr>
          <p:cNvSpPr/>
          <p:nvPr/>
        </p:nvSpPr>
        <p:spPr>
          <a:xfrm>
            <a:off x="7322476" y="515135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24AF2F05-7872-4A67-B5C8-B0903F7A59E8}"/>
              </a:ext>
            </a:extLst>
          </p:cNvPr>
          <p:cNvSpPr/>
          <p:nvPr/>
        </p:nvSpPr>
        <p:spPr>
          <a:xfrm>
            <a:off x="1085187" y="3427466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5D930AC-ECE1-4644-B732-9CA0D7BFD249}"/>
              </a:ext>
            </a:extLst>
          </p:cNvPr>
          <p:cNvSpPr/>
          <p:nvPr/>
        </p:nvSpPr>
        <p:spPr>
          <a:xfrm>
            <a:off x="6800032" y="515135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25007D1-AD2F-4368-81DD-56A9F4788ECF}"/>
              </a:ext>
            </a:extLst>
          </p:cNvPr>
          <p:cNvSpPr/>
          <p:nvPr/>
        </p:nvSpPr>
        <p:spPr>
          <a:xfrm>
            <a:off x="4393029" y="5638942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CAD4EEB-97B4-4C0C-BED0-89FA65AF7269}"/>
              </a:ext>
            </a:extLst>
          </p:cNvPr>
          <p:cNvSpPr/>
          <p:nvPr/>
        </p:nvSpPr>
        <p:spPr>
          <a:xfrm>
            <a:off x="7325208" y="5625740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CF0C643-677C-4205-AFF7-701B76CEF860}"/>
              </a:ext>
            </a:extLst>
          </p:cNvPr>
          <p:cNvSpPr/>
          <p:nvPr/>
        </p:nvSpPr>
        <p:spPr>
          <a:xfrm>
            <a:off x="1588116" y="5625740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Title 1">
            <a:extLst>
              <a:ext uri="{FF2B5EF4-FFF2-40B4-BE49-F238E27FC236}">
                <a16:creationId xmlns:a16="http://schemas.microsoft.com/office/drawing/2014/main" id="{9CA65ABF-AE98-4E8D-9519-32E19CA27BF1}"/>
              </a:ext>
            </a:extLst>
          </p:cNvPr>
          <p:cNvSpPr txBox="1">
            <a:spLocks/>
          </p:cNvSpPr>
          <p:nvPr/>
        </p:nvSpPr>
        <p:spPr>
          <a:xfrm>
            <a:off x="3542429" y="1751234"/>
            <a:ext cx="2735158" cy="11720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 err="1">
                <a:solidFill>
                  <a:schemeClr val="accent6">
                    <a:lumMod val="75000"/>
                  </a:schemeClr>
                </a:solidFill>
              </a:rPr>
              <a:t>Azaan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says… “I think each child will have 4 sheets.”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67BAE788-2313-48CE-9716-532192E5E974}"/>
              </a:ext>
            </a:extLst>
          </p:cNvPr>
          <p:cNvSpPr txBox="1">
            <a:spLocks/>
          </p:cNvSpPr>
          <p:nvPr/>
        </p:nvSpPr>
        <p:spPr>
          <a:xfrm>
            <a:off x="9055630" y="2373205"/>
            <a:ext cx="2813537" cy="23747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b="1" dirty="0">
                <a:solidFill>
                  <a:srgbClr val="660066"/>
                </a:solidFill>
              </a:rPr>
              <a:t>Who do you agree with? Can you explain why?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4B52467-0407-4730-A2BC-F19E24471C8B}"/>
              </a:ext>
            </a:extLst>
          </p:cNvPr>
          <p:cNvSpPr/>
          <p:nvPr/>
        </p:nvSpPr>
        <p:spPr>
          <a:xfrm>
            <a:off x="10122038" y="5105320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E695F41-B593-44F1-BBDA-844250D1D16E}"/>
              </a:ext>
            </a:extLst>
          </p:cNvPr>
          <p:cNvSpPr/>
          <p:nvPr/>
        </p:nvSpPr>
        <p:spPr>
          <a:xfrm>
            <a:off x="9599594" y="5105320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F14EBA7-B6F6-4044-AEE8-AE8E43671990}"/>
              </a:ext>
            </a:extLst>
          </p:cNvPr>
          <p:cNvSpPr/>
          <p:nvPr/>
        </p:nvSpPr>
        <p:spPr>
          <a:xfrm>
            <a:off x="10102523" y="5585196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20FCD9B-44DD-4CEB-90E1-49AA1BA4C3F8}"/>
              </a:ext>
            </a:extLst>
          </p:cNvPr>
          <p:cNvSpPr/>
          <p:nvPr/>
        </p:nvSpPr>
        <p:spPr>
          <a:xfrm>
            <a:off x="4393029" y="3356073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E17BB00C-BD0C-4898-831A-42EE74BD90C8}"/>
              </a:ext>
            </a:extLst>
          </p:cNvPr>
          <p:cNvSpPr/>
          <p:nvPr/>
        </p:nvSpPr>
        <p:spPr>
          <a:xfrm>
            <a:off x="3870585" y="3356073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5E05724E-8B98-40BF-A717-1424FFF21F4B}"/>
              </a:ext>
            </a:extLst>
          </p:cNvPr>
          <p:cNvSpPr/>
          <p:nvPr/>
        </p:nvSpPr>
        <p:spPr>
          <a:xfrm>
            <a:off x="4373514" y="383594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8BF14DA8-E523-4A0B-826C-B98C701A4353}"/>
              </a:ext>
            </a:extLst>
          </p:cNvPr>
          <p:cNvSpPr/>
          <p:nvPr/>
        </p:nvSpPr>
        <p:spPr>
          <a:xfrm>
            <a:off x="7341991" y="3356073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DE6FC5F-E418-404E-A864-968D6FF7F5B8}"/>
              </a:ext>
            </a:extLst>
          </p:cNvPr>
          <p:cNvSpPr/>
          <p:nvPr/>
        </p:nvSpPr>
        <p:spPr>
          <a:xfrm>
            <a:off x="6819547" y="3356073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BFB20F9-BE57-4542-950A-20BB909A694F}"/>
              </a:ext>
            </a:extLst>
          </p:cNvPr>
          <p:cNvSpPr/>
          <p:nvPr/>
        </p:nvSpPr>
        <p:spPr>
          <a:xfrm>
            <a:off x="7322476" y="3835949"/>
            <a:ext cx="439332" cy="43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D2EA5FE7-E5B6-4B1D-96D1-5994317CD697}"/>
              </a:ext>
            </a:extLst>
          </p:cNvPr>
          <p:cNvSpPr/>
          <p:nvPr/>
        </p:nvSpPr>
        <p:spPr>
          <a:xfrm>
            <a:off x="764386" y="3012078"/>
            <a:ext cx="1705859" cy="1705859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878EF2E-2EFC-4046-A19E-3C5805F76A9B}"/>
              </a:ext>
            </a:extLst>
          </p:cNvPr>
          <p:cNvSpPr/>
          <p:nvPr/>
        </p:nvSpPr>
        <p:spPr>
          <a:xfrm>
            <a:off x="738996" y="4732266"/>
            <a:ext cx="1705859" cy="1705859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D65143B7-C5C3-4341-B637-FC6B61623BD3}"/>
              </a:ext>
            </a:extLst>
          </p:cNvPr>
          <p:cNvSpPr/>
          <p:nvPr/>
        </p:nvSpPr>
        <p:spPr>
          <a:xfrm>
            <a:off x="3537213" y="2970983"/>
            <a:ext cx="1705859" cy="1705859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1EAE00BE-F76B-4E05-94A8-BF9DDFF365E1}"/>
              </a:ext>
            </a:extLst>
          </p:cNvPr>
          <p:cNvSpPr/>
          <p:nvPr/>
        </p:nvSpPr>
        <p:spPr>
          <a:xfrm>
            <a:off x="3537213" y="4688878"/>
            <a:ext cx="1705859" cy="1705859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75F78B19-AC67-4B2C-9168-02C407AAF55B}"/>
              </a:ext>
            </a:extLst>
          </p:cNvPr>
          <p:cNvSpPr/>
          <p:nvPr/>
        </p:nvSpPr>
        <p:spPr>
          <a:xfrm>
            <a:off x="6469546" y="2970983"/>
            <a:ext cx="1705859" cy="1705859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3A12988-2500-42D4-91A3-A1EB00E84BA0}"/>
              </a:ext>
            </a:extLst>
          </p:cNvPr>
          <p:cNvSpPr/>
          <p:nvPr/>
        </p:nvSpPr>
        <p:spPr>
          <a:xfrm>
            <a:off x="6472677" y="4717120"/>
            <a:ext cx="1705859" cy="1705859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58D46DA0-464B-4506-9BD6-E5C9F18BEE94}"/>
              </a:ext>
            </a:extLst>
          </p:cNvPr>
          <p:cNvSpPr/>
          <p:nvPr/>
        </p:nvSpPr>
        <p:spPr>
          <a:xfrm>
            <a:off x="9249593" y="4688878"/>
            <a:ext cx="1705859" cy="1705859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DEF925BF-A654-4613-A5E8-AB80411F392D}"/>
              </a:ext>
            </a:extLst>
          </p:cNvPr>
          <p:cNvSpPr txBox="1">
            <a:spLocks/>
          </p:cNvSpPr>
          <p:nvPr/>
        </p:nvSpPr>
        <p:spPr>
          <a:xfrm>
            <a:off x="781881" y="1590751"/>
            <a:ext cx="5538591" cy="1326926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I agree with Kristian. 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Each child would have 3 colouring sheets.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I know because there are not enough colouring sheets for each child to have more than 3.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If one child had 7 or 4 sheets then the groups would not be equal.</a:t>
            </a:r>
          </a:p>
        </p:txBody>
      </p:sp>
    </p:spTree>
    <p:extLst>
      <p:ext uri="{BB962C8B-B14F-4D97-AF65-F5344CB8AC3E}">
        <p14:creationId xmlns:p14="http://schemas.microsoft.com/office/powerpoint/2010/main" val="202876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7" grpId="0"/>
      <p:bldP spid="25" grpId="0" animBg="1"/>
      <p:bldP spid="29" grpId="0" animBg="1"/>
      <p:bldP spid="18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8" grpId="0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32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359</TotalTime>
  <Words>327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Year 1- DIVISION</vt:lpstr>
      <vt:lpstr>There are 8 sheep. There are 4 fields. How many sheep are there in each field?</vt:lpstr>
      <vt:lpstr>There are 9 birds. There are 3 trees. How many birds are there in each tree?</vt:lpstr>
      <vt:lpstr>There are 15 blocks. I want to make 3 equal towers. How many blocks will there be in each tower?</vt:lpstr>
      <vt:lpstr>There are 20 blocks. I want to make 5 equal towers. How many blocks will there be in each tower?</vt:lpstr>
      <vt:lpstr>There are 21 colouring sheets. There are 7 children who each want an equal amount. How many will each child have?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Suzanne Cozens</cp:lastModifiedBy>
  <cp:revision>58</cp:revision>
  <dcterms:created xsi:type="dcterms:W3CDTF">2020-03-20T11:22:32Z</dcterms:created>
  <dcterms:modified xsi:type="dcterms:W3CDTF">2020-05-05T11:41:03Z</dcterms:modified>
</cp:coreProperties>
</file>