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81" r:id="rId4"/>
    <p:sldId id="284" r:id="rId5"/>
    <p:sldId id="288" r:id="rId6"/>
    <p:sldId id="289" r:id="rId7"/>
    <p:sldId id="28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A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1-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4 – Exploring the idea of quarters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1147204" y="93976"/>
            <a:ext cx="4730629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Where have you heard the word </a:t>
            </a:r>
            <a:r>
              <a:rPr lang="en-GB" sz="3600" b="1" dirty="0">
                <a:solidFill>
                  <a:srgbClr val="660066"/>
                </a:solidFill>
              </a:rPr>
              <a:t>quarter</a:t>
            </a:r>
            <a:r>
              <a:rPr lang="en-GB" sz="3600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3AB6DD-0294-40AA-B0CE-434F19A26C4E}"/>
              </a:ext>
            </a:extLst>
          </p:cNvPr>
          <p:cNvSpPr txBox="1">
            <a:spLocks/>
          </p:cNvSpPr>
          <p:nvPr/>
        </p:nvSpPr>
        <p:spPr>
          <a:xfrm>
            <a:off x="8415063" y="4441950"/>
            <a:ext cx="3309876" cy="14983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Can you think of your own ideas as well?</a:t>
            </a:r>
          </a:p>
        </p:txBody>
      </p:sp>
      <p:pic>
        <p:nvPicPr>
          <p:cNvPr id="1030" name="Picture 6" descr="Chocolate Cake Cut in Quarter Slice Food Dessert Fractions Maths ...">
            <a:extLst>
              <a:ext uri="{FF2B5EF4-FFF2-40B4-BE49-F238E27FC236}">
                <a16:creationId xmlns:a16="http://schemas.microsoft.com/office/drawing/2014/main" id="{4FF5EE51-0231-4377-A39F-2D8B32CAC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861"/>
          <a:stretch/>
        </p:blipFill>
        <p:spPr bwMode="auto">
          <a:xfrm>
            <a:off x="861391" y="1239700"/>
            <a:ext cx="4227443" cy="33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 I use &quot;some&quot;, &quot;an&quot; or &quot;a&quot; for &quot;slice of apple&quot;? - English ...">
            <a:extLst>
              <a:ext uri="{FF2B5EF4-FFF2-40B4-BE49-F238E27FC236}">
                <a16:creationId xmlns:a16="http://schemas.microsoft.com/office/drawing/2014/main" id="{AF559E26-1897-459D-A540-A7408DA2C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/>
          <a:stretch/>
        </p:blipFill>
        <p:spPr bwMode="auto">
          <a:xfrm>
            <a:off x="4654077" y="4002217"/>
            <a:ext cx="3495942" cy="27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shcards by Teacher Niurka on Tinycards">
            <a:extLst>
              <a:ext uri="{FF2B5EF4-FFF2-40B4-BE49-F238E27FC236}">
                <a16:creationId xmlns:a16="http://schemas.microsoft.com/office/drawing/2014/main" id="{5AA849E1-D7A4-450E-A83A-9CC457FF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84" y="180055"/>
            <a:ext cx="3495941" cy="36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113175"/>
            <a:ext cx="11294307" cy="2058526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I have a </a:t>
            </a:r>
            <a:r>
              <a:rPr lang="en-GB" sz="5400" b="1" dirty="0"/>
              <a:t>whole</a:t>
            </a:r>
            <a:r>
              <a:rPr lang="en-GB" sz="4000" dirty="0"/>
              <a:t> chocolate bar.</a:t>
            </a:r>
            <a:br>
              <a:rPr lang="en-GB" sz="4000" dirty="0"/>
            </a:br>
            <a:r>
              <a:rPr lang="en-GB" sz="4000" dirty="0"/>
              <a:t>I want to share it fairly between my 4 teddy bears.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6740575" y="3189934"/>
            <a:ext cx="525511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21A89-23D1-448E-ABEA-51B00E0F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50" y="1390754"/>
            <a:ext cx="5052533" cy="1738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EE526-EDD6-4A42-B61F-4AE48B0B9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381" y="3221571"/>
            <a:ext cx="2523165" cy="171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AB6C2-CA0B-416E-B819-A643ED3C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67" y="3221571"/>
            <a:ext cx="2497524" cy="17180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455536" y="1393533"/>
            <a:ext cx="4192534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1E021D-0D2B-46D1-8AB5-65C0D30A2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55"/>
          <a:stretch/>
        </p:blipFill>
        <p:spPr>
          <a:xfrm>
            <a:off x="5496955" y="5026816"/>
            <a:ext cx="1335878" cy="171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F1BE7-C1DF-4A6F-9FF5-A6C58682C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945"/>
          <a:stretch/>
        </p:blipFill>
        <p:spPr>
          <a:xfrm>
            <a:off x="3953381" y="5026816"/>
            <a:ext cx="1187287" cy="171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1FA82D-7B9A-4CF5-A66F-F1F3E482A8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512"/>
          <a:stretch/>
        </p:blipFill>
        <p:spPr>
          <a:xfrm>
            <a:off x="687982" y="5026816"/>
            <a:ext cx="1335878" cy="17180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C51665-62FA-4A10-B434-F58A51CC4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88"/>
          <a:stretch/>
        </p:blipFill>
        <p:spPr>
          <a:xfrm>
            <a:off x="2380765" y="5026816"/>
            <a:ext cx="1161646" cy="17180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463A24E-D8B7-4357-BE1C-6FE677FC88BD}"/>
              </a:ext>
            </a:extLst>
          </p:cNvPr>
          <p:cNvSpPr txBox="1">
            <a:spLocks/>
          </p:cNvSpPr>
          <p:nvPr/>
        </p:nvSpPr>
        <p:spPr>
          <a:xfrm>
            <a:off x="6937759" y="5026816"/>
            <a:ext cx="51649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B050"/>
                </a:solidFill>
              </a:rPr>
              <a:t>Quarters means </a:t>
            </a:r>
            <a:r>
              <a:rPr lang="en-GB" sz="4800" b="1" dirty="0">
                <a:solidFill>
                  <a:srgbClr val="00B050"/>
                </a:solidFill>
              </a:rPr>
              <a:t>4 parts </a:t>
            </a:r>
            <a:r>
              <a:rPr lang="en-GB" sz="3600" b="1" dirty="0">
                <a:solidFill>
                  <a:srgbClr val="00B050"/>
                </a:solidFill>
              </a:rPr>
              <a:t>that are </a:t>
            </a:r>
            <a:r>
              <a:rPr lang="en-GB" sz="4800" b="1" dirty="0">
                <a:solidFill>
                  <a:srgbClr val="00B050"/>
                </a:solidFill>
              </a:rPr>
              <a:t>exactly the same</a:t>
            </a:r>
            <a:r>
              <a:rPr lang="en-GB" sz="36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4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2C9A3847-40D6-40CD-97E0-765DA9CCD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5" b="50749"/>
          <a:stretch/>
        </p:blipFill>
        <p:spPr bwMode="auto">
          <a:xfrm>
            <a:off x="4946934" y="1818235"/>
            <a:ext cx="1519477" cy="15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C1D0416C-58E0-45DD-A7D4-B73EDFA5A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8" b="50749"/>
          <a:stretch/>
        </p:blipFill>
        <p:spPr bwMode="auto">
          <a:xfrm>
            <a:off x="6718147" y="1796646"/>
            <a:ext cx="1522565" cy="15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376BF849-A1A5-462C-8BD5-B3A1E9B3B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8" t="49251"/>
          <a:stretch/>
        </p:blipFill>
        <p:spPr bwMode="auto">
          <a:xfrm>
            <a:off x="6718322" y="3598159"/>
            <a:ext cx="1522565" cy="16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F226865F-91C4-4510-BD1C-78022F037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1" r="52155"/>
          <a:stretch/>
        </p:blipFill>
        <p:spPr bwMode="auto">
          <a:xfrm>
            <a:off x="4942256" y="3600037"/>
            <a:ext cx="1519477" cy="16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9115F67B-00EF-41EA-946A-DC3E6CB5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48" y="1900284"/>
            <a:ext cx="3175859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75"/>
            <a:ext cx="12192000" cy="2058526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I have a </a:t>
            </a:r>
            <a:r>
              <a:rPr lang="en-GB" sz="4800" b="1" dirty="0"/>
              <a:t>whole</a:t>
            </a:r>
            <a:r>
              <a:rPr lang="en-GB" sz="3200" dirty="0"/>
              <a:t> pizza.</a:t>
            </a:r>
            <a:br>
              <a:rPr lang="en-GB" sz="3200" dirty="0"/>
            </a:br>
            <a:r>
              <a:rPr lang="en-GB" sz="3200" dirty="0"/>
              <a:t>I want to share it fairly between me, Mum, Dad and my brother.</a:t>
            </a:r>
            <a:br>
              <a:rPr lang="en-GB" sz="3200" dirty="0"/>
            </a:br>
            <a:r>
              <a:rPr lang="en-GB" sz="3200" dirty="0"/>
              <a:t>I need to cut it into </a:t>
            </a:r>
            <a:r>
              <a:rPr lang="en-GB" sz="4800" b="1" dirty="0"/>
              <a:t>quarters</a:t>
            </a:r>
            <a:r>
              <a:rPr lang="en-GB" sz="3200" dirty="0"/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99736" y="5076144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A313CF-50A0-4826-B7CE-E641C09B2B5C}"/>
              </a:ext>
            </a:extLst>
          </p:cNvPr>
          <p:cNvSpPr txBox="1">
            <a:spLocks/>
          </p:cNvSpPr>
          <p:nvPr/>
        </p:nvSpPr>
        <p:spPr>
          <a:xfrm>
            <a:off x="4207918" y="1863682"/>
            <a:ext cx="144764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me.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A3BB14-95E4-40E0-9829-930734B7A66F}"/>
              </a:ext>
            </a:extLst>
          </p:cNvPr>
          <p:cNvSpPr txBox="1">
            <a:spLocks/>
          </p:cNvSpPr>
          <p:nvPr/>
        </p:nvSpPr>
        <p:spPr>
          <a:xfrm>
            <a:off x="7386876" y="3959385"/>
            <a:ext cx="1447639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Mum.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8952930" y="5169533"/>
            <a:ext cx="3057099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also draw lines to show quarters.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10542577" y="1796646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7E226B3-024E-424B-A491-C4A783CA6785}"/>
              </a:ext>
            </a:extLst>
          </p:cNvPr>
          <p:cNvSpPr txBox="1">
            <a:spLocks/>
          </p:cNvSpPr>
          <p:nvPr/>
        </p:nvSpPr>
        <p:spPr>
          <a:xfrm>
            <a:off x="4104584" y="5076144"/>
            <a:ext cx="51649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B050"/>
                </a:solidFill>
              </a:rPr>
              <a:t>Quarters means </a:t>
            </a:r>
            <a:r>
              <a:rPr lang="en-GB" sz="4800" b="1" dirty="0">
                <a:solidFill>
                  <a:srgbClr val="00B050"/>
                </a:solidFill>
              </a:rPr>
              <a:t>4 parts </a:t>
            </a:r>
            <a:r>
              <a:rPr lang="en-GB" sz="3600" b="1" dirty="0">
                <a:solidFill>
                  <a:srgbClr val="00B050"/>
                </a:solidFill>
              </a:rPr>
              <a:t>that are </a:t>
            </a:r>
            <a:r>
              <a:rPr lang="en-GB" sz="4800" b="1" dirty="0">
                <a:solidFill>
                  <a:srgbClr val="00B050"/>
                </a:solidFill>
              </a:rPr>
              <a:t>exactly the same</a:t>
            </a:r>
            <a:r>
              <a:rPr lang="en-GB" sz="36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54CC6A-F915-4611-A7EB-6DAA44B07C20}"/>
              </a:ext>
            </a:extLst>
          </p:cNvPr>
          <p:cNvSpPr txBox="1">
            <a:spLocks/>
          </p:cNvSpPr>
          <p:nvPr/>
        </p:nvSpPr>
        <p:spPr>
          <a:xfrm>
            <a:off x="7386876" y="1900284"/>
            <a:ext cx="1447639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Dad.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AFB166-A080-4697-A707-3BCB8A1D2154}"/>
              </a:ext>
            </a:extLst>
          </p:cNvPr>
          <p:cNvSpPr txBox="1">
            <a:spLocks/>
          </p:cNvSpPr>
          <p:nvPr/>
        </p:nvSpPr>
        <p:spPr>
          <a:xfrm>
            <a:off x="4207927" y="3959385"/>
            <a:ext cx="1447639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my brother.</a:t>
            </a:r>
          </a:p>
        </p:txBody>
      </p:sp>
      <p:pic>
        <p:nvPicPr>
          <p:cNvPr id="18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5FC19053-E0E9-4D6E-9FDA-6C19C508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5" y="1900284"/>
            <a:ext cx="3175859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116C8B-BA1C-4791-8AB3-EFDA5B241B45}"/>
              </a:ext>
            </a:extLst>
          </p:cNvPr>
          <p:cNvCxnSpPr>
            <a:cxnSpLocks/>
          </p:cNvCxnSpPr>
          <p:nvPr/>
        </p:nvCxnSpPr>
        <p:spPr>
          <a:xfrm flipH="1">
            <a:off x="8834515" y="3453364"/>
            <a:ext cx="3357485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 animBg="1"/>
      <p:bldP spid="28" grpId="0" animBg="1"/>
      <p:bldP spid="14" grpId="0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Sub Sandwich Whole Grains Grain Baguette With Ham From Above ...">
            <a:extLst>
              <a:ext uri="{FF2B5EF4-FFF2-40B4-BE49-F238E27FC236}">
                <a16:creationId xmlns:a16="http://schemas.microsoft.com/office/drawing/2014/main" id="{0D2728BB-EBCB-4BFE-A460-91C8CC870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t="16425" r="54110" b="18648"/>
          <a:stretch/>
        </p:blipFill>
        <p:spPr bwMode="auto">
          <a:xfrm>
            <a:off x="5198986" y="2700553"/>
            <a:ext cx="758276" cy="17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ub Sandwich Whole Grains Grain Baguette With Ham From Above ...">
            <a:extLst>
              <a:ext uri="{FF2B5EF4-FFF2-40B4-BE49-F238E27FC236}">
                <a16:creationId xmlns:a16="http://schemas.microsoft.com/office/drawing/2014/main" id="{23802C27-8390-4BF9-9300-CBFBED8D9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4" t="16425" r="32495" b="18648"/>
          <a:stretch/>
        </p:blipFill>
        <p:spPr bwMode="auto">
          <a:xfrm>
            <a:off x="6159485" y="2712943"/>
            <a:ext cx="893703" cy="17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ub Sandwich Whole Grains Grain Baguette With Ham From Above ...">
            <a:extLst>
              <a:ext uri="{FF2B5EF4-FFF2-40B4-BE49-F238E27FC236}">
                <a16:creationId xmlns:a16="http://schemas.microsoft.com/office/drawing/2014/main" id="{F18EF39F-18FF-43B7-B389-89717898E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9" t="16425" r="7992" b="18648"/>
          <a:stretch/>
        </p:blipFill>
        <p:spPr bwMode="auto">
          <a:xfrm>
            <a:off x="7266146" y="2730429"/>
            <a:ext cx="1174941" cy="17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ub Sandwich Whole Grains Grain Baguette With Ham From Above ...">
            <a:extLst>
              <a:ext uri="{FF2B5EF4-FFF2-40B4-BE49-F238E27FC236}">
                <a16:creationId xmlns:a16="http://schemas.microsoft.com/office/drawing/2014/main" id="{7A22B19C-A790-4EE0-8175-74C5E9CDF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16425" r="74310" b="18648"/>
          <a:stretch/>
        </p:blipFill>
        <p:spPr bwMode="auto">
          <a:xfrm>
            <a:off x="3984792" y="2712943"/>
            <a:ext cx="988238" cy="17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75"/>
            <a:ext cx="12192000" cy="2058526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I have a </a:t>
            </a:r>
            <a:r>
              <a:rPr lang="en-GB" sz="4800" b="1" dirty="0"/>
              <a:t>whole</a:t>
            </a:r>
            <a:r>
              <a:rPr lang="en-GB" sz="3200" dirty="0"/>
              <a:t> baguette.</a:t>
            </a:r>
            <a:br>
              <a:rPr lang="en-GB" sz="3200" dirty="0"/>
            </a:br>
            <a:r>
              <a:rPr lang="en-GB" sz="3200" dirty="0"/>
              <a:t>I want to share it fairly between me and my 3 friends.</a:t>
            </a:r>
            <a:br>
              <a:rPr lang="en-GB" sz="3200" dirty="0"/>
            </a:br>
            <a:r>
              <a:rPr lang="en-GB" sz="3200" dirty="0"/>
              <a:t>I need to cut it into </a:t>
            </a:r>
            <a:r>
              <a:rPr lang="en-GB" sz="4800" b="1" dirty="0"/>
              <a:t>quarters</a:t>
            </a:r>
            <a:r>
              <a:rPr lang="en-GB" sz="3200" dirty="0"/>
              <a:t> because I need 4 pieces.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593587" y="5047642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A313CF-50A0-4826-B7CE-E641C09B2B5C}"/>
              </a:ext>
            </a:extLst>
          </p:cNvPr>
          <p:cNvSpPr txBox="1">
            <a:spLocks/>
          </p:cNvSpPr>
          <p:nvPr/>
        </p:nvSpPr>
        <p:spPr>
          <a:xfrm>
            <a:off x="3616669" y="1863682"/>
            <a:ext cx="1304419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8952930" y="5169533"/>
            <a:ext cx="3057099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also draw lines to show quarters.</a:t>
            </a:r>
          </a:p>
        </p:txBody>
      </p:sp>
      <p:pic>
        <p:nvPicPr>
          <p:cNvPr id="34" name="Picture 2" descr="Sub Sandwich Whole Grains Grain Baguette With Ham From Above ...">
            <a:extLst>
              <a:ext uri="{FF2B5EF4-FFF2-40B4-BE49-F238E27FC236}">
                <a16:creationId xmlns:a16="http://schemas.microsoft.com/office/drawing/2014/main" id="{3E508613-953D-4CEC-8F33-B3269ED37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16425" r="7992" b="18648"/>
          <a:stretch/>
        </p:blipFill>
        <p:spPr bwMode="auto">
          <a:xfrm>
            <a:off x="8553254" y="2730428"/>
            <a:ext cx="3638746" cy="17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10431439" y="1809401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7E226B3-024E-424B-A491-C4A783CA6785}"/>
              </a:ext>
            </a:extLst>
          </p:cNvPr>
          <p:cNvSpPr txBox="1">
            <a:spLocks/>
          </p:cNvSpPr>
          <p:nvPr/>
        </p:nvSpPr>
        <p:spPr>
          <a:xfrm>
            <a:off x="4104584" y="5076144"/>
            <a:ext cx="51649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B050"/>
                </a:solidFill>
              </a:rPr>
              <a:t>Quarters means </a:t>
            </a:r>
            <a:r>
              <a:rPr lang="en-GB" sz="4800" b="1" dirty="0">
                <a:solidFill>
                  <a:srgbClr val="00B050"/>
                </a:solidFill>
              </a:rPr>
              <a:t>4 parts </a:t>
            </a:r>
            <a:r>
              <a:rPr lang="en-GB" sz="3600" b="1" dirty="0">
                <a:solidFill>
                  <a:srgbClr val="00B050"/>
                </a:solidFill>
              </a:rPr>
              <a:t>that are </a:t>
            </a:r>
            <a:r>
              <a:rPr lang="en-GB" sz="4800" b="1" dirty="0">
                <a:solidFill>
                  <a:srgbClr val="00B050"/>
                </a:solidFill>
              </a:rPr>
              <a:t>exactly the same</a:t>
            </a:r>
            <a:r>
              <a:rPr lang="en-GB" sz="36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AFB166-A080-4697-A707-3BCB8A1D2154}"/>
              </a:ext>
            </a:extLst>
          </p:cNvPr>
          <p:cNvSpPr txBox="1">
            <a:spLocks/>
          </p:cNvSpPr>
          <p:nvPr/>
        </p:nvSpPr>
        <p:spPr>
          <a:xfrm>
            <a:off x="5022019" y="3996040"/>
            <a:ext cx="113368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my friend.</a:t>
            </a:r>
          </a:p>
        </p:txBody>
      </p:sp>
      <p:pic>
        <p:nvPicPr>
          <p:cNvPr id="2050" name="Picture 2" descr="Sub Sandwich Whole Grains Grain Baguette With Ham From Above ...">
            <a:extLst>
              <a:ext uri="{FF2B5EF4-FFF2-40B4-BE49-F238E27FC236}">
                <a16:creationId xmlns:a16="http://schemas.microsoft.com/office/drawing/2014/main" id="{210F0F13-8240-4A65-B0FE-D33EC8B26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16425" r="7992" b="18648"/>
          <a:stretch/>
        </p:blipFill>
        <p:spPr bwMode="auto">
          <a:xfrm>
            <a:off x="13060" y="2718916"/>
            <a:ext cx="3638746" cy="17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BD452F8-7736-41E9-9AE2-0CDB6CC4DD9E}"/>
              </a:ext>
            </a:extLst>
          </p:cNvPr>
          <p:cNvSpPr txBox="1">
            <a:spLocks/>
          </p:cNvSpPr>
          <p:nvPr/>
        </p:nvSpPr>
        <p:spPr>
          <a:xfrm>
            <a:off x="6075913" y="1803062"/>
            <a:ext cx="113368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my friend.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4692317-7CCA-4CA1-AABA-CCD01BC2D490}"/>
              </a:ext>
            </a:extLst>
          </p:cNvPr>
          <p:cNvSpPr txBox="1">
            <a:spLocks/>
          </p:cNvSpPr>
          <p:nvPr/>
        </p:nvSpPr>
        <p:spPr>
          <a:xfrm>
            <a:off x="7262368" y="3908648"/>
            <a:ext cx="113368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my friend.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8CE03E-754D-4F38-A09F-2ABBFAAAFFDD}"/>
              </a:ext>
            </a:extLst>
          </p:cNvPr>
          <p:cNvCxnSpPr>
            <a:cxnSpLocks/>
          </p:cNvCxnSpPr>
          <p:nvPr/>
        </p:nvCxnSpPr>
        <p:spPr>
          <a:xfrm>
            <a:off x="9603011" y="1832748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E1935D-F8FC-42F6-A61D-C129B0149BE9}"/>
              </a:ext>
            </a:extLst>
          </p:cNvPr>
          <p:cNvCxnSpPr>
            <a:cxnSpLocks/>
          </p:cNvCxnSpPr>
          <p:nvPr/>
        </p:nvCxnSpPr>
        <p:spPr>
          <a:xfrm>
            <a:off x="11262991" y="1832748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 animBg="1"/>
      <p:bldP spid="14" grpId="0"/>
      <p:bldP spid="15" grpId="0"/>
      <p:bldP spid="17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andwich from above - Google Search - Google Chrome">
            <a:extLst>
              <a:ext uri="{FF2B5EF4-FFF2-40B4-BE49-F238E27FC236}">
                <a16:creationId xmlns:a16="http://schemas.microsoft.com/office/drawing/2014/main" id="{02CA9D87-BB32-4483-BBFD-19C391FF2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7" t="31990" r="15240" b="51368"/>
          <a:stretch/>
        </p:blipFill>
        <p:spPr>
          <a:xfrm>
            <a:off x="6627808" y="3648723"/>
            <a:ext cx="1427967" cy="1497462"/>
          </a:xfrm>
          <a:prstGeom prst="rect">
            <a:avLst/>
          </a:prstGeom>
        </p:spPr>
      </p:pic>
      <p:pic>
        <p:nvPicPr>
          <p:cNvPr id="24" name="Picture 23" descr="sandwich from above - Google Search - Google Chrome">
            <a:extLst>
              <a:ext uri="{FF2B5EF4-FFF2-40B4-BE49-F238E27FC236}">
                <a16:creationId xmlns:a16="http://schemas.microsoft.com/office/drawing/2014/main" id="{1A13495A-F7BA-4EAC-B5B2-0B5CD1F6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5" t="13909" r="23684" b="68243"/>
          <a:stretch/>
        </p:blipFill>
        <p:spPr>
          <a:xfrm>
            <a:off x="4941708" y="1931197"/>
            <a:ext cx="1521131" cy="1606039"/>
          </a:xfrm>
          <a:prstGeom prst="rect">
            <a:avLst/>
          </a:prstGeom>
        </p:spPr>
      </p:pic>
      <p:pic>
        <p:nvPicPr>
          <p:cNvPr id="27" name="Picture 26" descr="sandwich from above - Google Search - Google Chrome">
            <a:extLst>
              <a:ext uri="{FF2B5EF4-FFF2-40B4-BE49-F238E27FC236}">
                <a16:creationId xmlns:a16="http://schemas.microsoft.com/office/drawing/2014/main" id="{E1B087B8-7960-4DCA-95B9-29F8B681B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5" t="31990" r="23684" b="51368"/>
          <a:stretch/>
        </p:blipFill>
        <p:spPr>
          <a:xfrm>
            <a:off x="4948303" y="3648723"/>
            <a:ext cx="1521131" cy="1497462"/>
          </a:xfrm>
          <a:prstGeom prst="rect">
            <a:avLst/>
          </a:prstGeom>
        </p:spPr>
      </p:pic>
      <p:pic>
        <p:nvPicPr>
          <p:cNvPr id="28" name="Picture 27" descr="sandwich from above - Google Search - Google Chrome">
            <a:extLst>
              <a:ext uri="{FF2B5EF4-FFF2-40B4-BE49-F238E27FC236}">
                <a16:creationId xmlns:a16="http://schemas.microsoft.com/office/drawing/2014/main" id="{D1C62A9C-3CAE-4B29-9973-2904F8FB7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7" t="13909" r="15240" b="68352"/>
          <a:stretch/>
        </p:blipFill>
        <p:spPr>
          <a:xfrm>
            <a:off x="6629135" y="1922509"/>
            <a:ext cx="1427967" cy="1596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75"/>
            <a:ext cx="12192000" cy="2058526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I have a </a:t>
            </a:r>
            <a:r>
              <a:rPr lang="en-GB" sz="4800" b="1" dirty="0"/>
              <a:t>whole</a:t>
            </a:r>
            <a:r>
              <a:rPr lang="en-GB" sz="3200" dirty="0"/>
              <a:t> sandwich.</a:t>
            </a:r>
            <a:br>
              <a:rPr lang="en-GB" sz="3200" dirty="0"/>
            </a:br>
            <a:r>
              <a:rPr lang="en-GB" sz="3200" dirty="0"/>
              <a:t>I want to share it fairly between me and my 3 toys.</a:t>
            </a:r>
            <a:br>
              <a:rPr lang="en-GB" sz="3200" dirty="0"/>
            </a:br>
            <a:r>
              <a:rPr lang="en-GB" sz="3200" dirty="0"/>
              <a:t>I need to cut it into </a:t>
            </a:r>
            <a:r>
              <a:rPr lang="en-GB" sz="4800" b="1" dirty="0"/>
              <a:t>quarters</a:t>
            </a:r>
            <a:r>
              <a:rPr lang="en-GB" sz="3200" dirty="0"/>
              <a:t> because I need 4 pieces.</a:t>
            </a:r>
          </a:p>
        </p:txBody>
      </p:sp>
      <p:pic>
        <p:nvPicPr>
          <p:cNvPr id="29" name="Picture 28" descr="sandwich from above - Google Search - Google Chrome">
            <a:extLst>
              <a:ext uri="{FF2B5EF4-FFF2-40B4-BE49-F238E27FC236}">
                <a16:creationId xmlns:a16="http://schemas.microsoft.com/office/drawing/2014/main" id="{7922A7D5-1B67-4949-8C17-4D95164FB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5" t="13909" r="15240" b="51368"/>
          <a:stretch/>
        </p:blipFill>
        <p:spPr>
          <a:xfrm>
            <a:off x="8933496" y="1927229"/>
            <a:ext cx="2932657" cy="312447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593587" y="5047642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A313CF-50A0-4826-B7CE-E641C09B2B5C}"/>
              </a:ext>
            </a:extLst>
          </p:cNvPr>
          <p:cNvSpPr txBox="1">
            <a:spLocks/>
          </p:cNvSpPr>
          <p:nvPr/>
        </p:nvSpPr>
        <p:spPr>
          <a:xfrm>
            <a:off x="4316946" y="1900713"/>
            <a:ext cx="1304419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8952930" y="5169533"/>
            <a:ext cx="3057099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also draw lines to show quarters.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10484447" y="1809401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7E226B3-024E-424B-A491-C4A783CA6785}"/>
              </a:ext>
            </a:extLst>
          </p:cNvPr>
          <p:cNvSpPr txBox="1">
            <a:spLocks/>
          </p:cNvSpPr>
          <p:nvPr/>
        </p:nvSpPr>
        <p:spPr>
          <a:xfrm>
            <a:off x="4104584" y="5076144"/>
            <a:ext cx="51649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0B050"/>
                </a:solidFill>
              </a:rPr>
              <a:t>Quarters means </a:t>
            </a:r>
            <a:r>
              <a:rPr lang="en-GB" sz="4800" b="1" dirty="0">
                <a:solidFill>
                  <a:srgbClr val="00B050"/>
                </a:solidFill>
              </a:rPr>
              <a:t>4 parts </a:t>
            </a:r>
            <a:r>
              <a:rPr lang="en-GB" sz="3600" b="1" dirty="0">
                <a:solidFill>
                  <a:srgbClr val="00B050"/>
                </a:solidFill>
              </a:rPr>
              <a:t>that are </a:t>
            </a:r>
            <a:r>
              <a:rPr lang="en-GB" sz="4800" b="1" dirty="0">
                <a:solidFill>
                  <a:srgbClr val="00B050"/>
                </a:solidFill>
              </a:rPr>
              <a:t>exactly the same</a:t>
            </a:r>
            <a:r>
              <a:rPr lang="en-GB" sz="36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AFB166-A080-4697-A707-3BCB8A1D2154}"/>
              </a:ext>
            </a:extLst>
          </p:cNvPr>
          <p:cNvSpPr txBox="1">
            <a:spLocks/>
          </p:cNvSpPr>
          <p:nvPr/>
        </p:nvSpPr>
        <p:spPr>
          <a:xfrm>
            <a:off x="4310346" y="3996040"/>
            <a:ext cx="113368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my toy.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BD452F8-7736-41E9-9AE2-0CDB6CC4DD9E}"/>
              </a:ext>
            </a:extLst>
          </p:cNvPr>
          <p:cNvSpPr txBox="1">
            <a:spLocks/>
          </p:cNvSpPr>
          <p:nvPr/>
        </p:nvSpPr>
        <p:spPr>
          <a:xfrm>
            <a:off x="7507733" y="1910377"/>
            <a:ext cx="113368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my toy.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4692317-7CCA-4CA1-AABA-CCD01BC2D490}"/>
              </a:ext>
            </a:extLst>
          </p:cNvPr>
          <p:cNvSpPr txBox="1">
            <a:spLocks/>
          </p:cNvSpPr>
          <p:nvPr/>
        </p:nvSpPr>
        <p:spPr>
          <a:xfrm>
            <a:off x="7505529" y="3924544"/>
            <a:ext cx="113368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quarter for my toy.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8CE03E-754D-4F38-A09F-2ABBFAAAFFDD}"/>
              </a:ext>
            </a:extLst>
          </p:cNvPr>
          <p:cNvCxnSpPr>
            <a:cxnSpLocks/>
          </p:cNvCxnSpPr>
          <p:nvPr/>
        </p:nvCxnSpPr>
        <p:spPr>
          <a:xfrm flipH="1">
            <a:off x="8926901" y="3456903"/>
            <a:ext cx="2923850" cy="6564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andwich from above - Google Search - Google Chrome">
            <a:extLst>
              <a:ext uri="{FF2B5EF4-FFF2-40B4-BE49-F238E27FC236}">
                <a16:creationId xmlns:a16="http://schemas.microsoft.com/office/drawing/2014/main" id="{D24E9262-DBA9-4BFD-81F3-7A7AF218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5" t="13909" r="15240" b="51368"/>
          <a:stretch/>
        </p:blipFill>
        <p:spPr>
          <a:xfrm>
            <a:off x="815348" y="1894666"/>
            <a:ext cx="2932657" cy="3124474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666EF74-87E9-4B8E-BB3F-526A964212CA}"/>
              </a:ext>
            </a:extLst>
          </p:cNvPr>
          <p:cNvSpPr txBox="1">
            <a:spLocks/>
          </p:cNvSpPr>
          <p:nvPr/>
        </p:nvSpPr>
        <p:spPr>
          <a:xfrm>
            <a:off x="2398644" y="113175"/>
            <a:ext cx="8082830" cy="18086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tx1"/>
                </a:solidFill>
              </a:rPr>
              <a:t>Put your thinking caps on…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Could I cut the sandwich into quarters in a different way?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Tell your adult what you think!</a:t>
            </a:r>
          </a:p>
        </p:txBody>
      </p:sp>
    </p:spTree>
    <p:extLst>
      <p:ext uri="{BB962C8B-B14F-4D97-AF65-F5344CB8AC3E}">
        <p14:creationId xmlns:p14="http://schemas.microsoft.com/office/powerpoint/2010/main" val="28437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 animBg="1"/>
      <p:bldP spid="14" grpId="0"/>
      <p:bldP spid="15" grpId="0"/>
      <p:bldP spid="17" grpId="0" animBg="1"/>
      <p:bldP spid="32" grpId="0" animBg="1"/>
      <p:bldP spid="3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andwich from above - Google Search - Google Chrome">
            <a:extLst>
              <a:ext uri="{FF2B5EF4-FFF2-40B4-BE49-F238E27FC236}">
                <a16:creationId xmlns:a16="http://schemas.microsoft.com/office/drawing/2014/main" id="{40B371CB-1276-4816-A3DB-BF68DB6A8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5" t="13909" r="15240" b="51368"/>
          <a:stretch/>
        </p:blipFill>
        <p:spPr>
          <a:xfrm>
            <a:off x="4629671" y="3733526"/>
            <a:ext cx="2932657" cy="3124474"/>
          </a:xfrm>
          <a:prstGeom prst="rect">
            <a:avLst/>
          </a:prstGeom>
        </p:spPr>
      </p:pic>
      <p:pic>
        <p:nvPicPr>
          <p:cNvPr id="17" name="Picture 16" descr="sandwich from above - Google Search - Google Chrome">
            <a:extLst>
              <a:ext uri="{FF2B5EF4-FFF2-40B4-BE49-F238E27FC236}">
                <a16:creationId xmlns:a16="http://schemas.microsoft.com/office/drawing/2014/main" id="{3224BF42-E8DF-496E-B2E6-29084B416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5" t="13909" r="15240" b="51368"/>
          <a:stretch/>
        </p:blipFill>
        <p:spPr>
          <a:xfrm>
            <a:off x="906140" y="1996706"/>
            <a:ext cx="2932657" cy="31244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 flipH="1">
            <a:off x="860286" y="3558943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649B7BD-0E22-4A4B-A37C-FBED803E2799}"/>
              </a:ext>
            </a:extLst>
          </p:cNvPr>
          <p:cNvSpPr txBox="1">
            <a:spLocks/>
          </p:cNvSpPr>
          <p:nvPr/>
        </p:nvSpPr>
        <p:spPr>
          <a:xfrm>
            <a:off x="860286" y="113175"/>
            <a:ext cx="11164770" cy="18086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tx1"/>
                </a:solidFill>
              </a:rPr>
              <a:t>Maybe you were thinking of one of these ways…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Maybe you were thinking of another way.</a:t>
            </a:r>
          </a:p>
          <a:p>
            <a:pPr algn="ctr"/>
            <a:r>
              <a:rPr lang="en-GB" sz="2400" dirty="0">
                <a:solidFill>
                  <a:srgbClr val="660066"/>
                </a:solidFill>
              </a:rPr>
              <a:t>As long as there are </a:t>
            </a:r>
            <a:r>
              <a:rPr lang="en-GB" sz="3600" b="1" dirty="0">
                <a:solidFill>
                  <a:srgbClr val="660066"/>
                </a:solidFill>
              </a:rPr>
              <a:t>4 parts </a:t>
            </a:r>
            <a:r>
              <a:rPr lang="en-GB" sz="2400" b="1" dirty="0">
                <a:solidFill>
                  <a:srgbClr val="660066"/>
                </a:solidFill>
              </a:rPr>
              <a:t>that are </a:t>
            </a:r>
            <a:r>
              <a:rPr lang="en-GB" sz="3600" b="1" dirty="0">
                <a:solidFill>
                  <a:srgbClr val="660066"/>
                </a:solidFill>
              </a:rPr>
              <a:t>exactly the same</a:t>
            </a:r>
            <a:r>
              <a:rPr lang="en-GB" sz="2400" b="1" dirty="0">
                <a:solidFill>
                  <a:srgbClr val="660066"/>
                </a:solidFill>
              </a:rPr>
              <a:t> </a:t>
            </a:r>
            <a:r>
              <a:rPr lang="en-GB" sz="2400" dirty="0">
                <a:solidFill>
                  <a:srgbClr val="660066"/>
                </a:solidFill>
              </a:rPr>
              <a:t>then it is quarters!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CE27E0-D781-4335-8C32-A19BF4DC259C}"/>
              </a:ext>
            </a:extLst>
          </p:cNvPr>
          <p:cNvSpPr txBox="1">
            <a:spLocks/>
          </p:cNvSpPr>
          <p:nvPr/>
        </p:nvSpPr>
        <p:spPr>
          <a:xfrm>
            <a:off x="8027024" y="5265663"/>
            <a:ext cx="4073646" cy="146310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Some objects can be cut in to quarters in lots of different ways.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Other objects can only be cut in to quarters in one way.</a:t>
            </a:r>
            <a:endParaRPr lang="en-GB" sz="1800" dirty="0">
              <a:solidFill>
                <a:srgbClr val="660066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C437FE-471F-46E5-83B5-52CB7A5F6428}"/>
              </a:ext>
            </a:extLst>
          </p:cNvPr>
          <p:cNvCxnSpPr>
            <a:cxnSpLocks/>
          </p:cNvCxnSpPr>
          <p:nvPr/>
        </p:nvCxnSpPr>
        <p:spPr>
          <a:xfrm flipH="1">
            <a:off x="4769319" y="3548340"/>
            <a:ext cx="3009707" cy="3196485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9DECC0-1B42-4ED4-853C-DBE967A30344}"/>
              </a:ext>
            </a:extLst>
          </p:cNvPr>
          <p:cNvCxnSpPr>
            <a:cxnSpLocks/>
          </p:cNvCxnSpPr>
          <p:nvPr/>
        </p:nvCxnSpPr>
        <p:spPr>
          <a:xfrm>
            <a:off x="4521321" y="3654415"/>
            <a:ext cx="3149355" cy="309751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BDAD80-021E-4295-9105-D71082853AB4}"/>
              </a:ext>
            </a:extLst>
          </p:cNvPr>
          <p:cNvCxnSpPr>
            <a:cxnSpLocks/>
          </p:cNvCxnSpPr>
          <p:nvPr/>
        </p:nvCxnSpPr>
        <p:spPr>
          <a:xfrm flipH="1">
            <a:off x="860285" y="4095656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5D9546-0F08-49E6-8A8D-65F62372D6EE}"/>
              </a:ext>
            </a:extLst>
          </p:cNvPr>
          <p:cNvCxnSpPr>
            <a:cxnSpLocks/>
          </p:cNvCxnSpPr>
          <p:nvPr/>
        </p:nvCxnSpPr>
        <p:spPr>
          <a:xfrm flipH="1">
            <a:off x="906140" y="3008978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andwich from above - Google Search - Google Chrome">
            <a:extLst>
              <a:ext uri="{FF2B5EF4-FFF2-40B4-BE49-F238E27FC236}">
                <a16:creationId xmlns:a16="http://schemas.microsoft.com/office/drawing/2014/main" id="{79FF05BC-37B1-4FC5-AF96-D81627E11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5" t="13909" r="15240" b="51368"/>
          <a:stretch/>
        </p:blipFill>
        <p:spPr>
          <a:xfrm>
            <a:off x="8684652" y="2078696"/>
            <a:ext cx="2932657" cy="312447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EFC19A-94E2-4EFB-BB94-2DB4FF3A2986}"/>
              </a:ext>
            </a:extLst>
          </p:cNvPr>
          <p:cNvCxnSpPr>
            <a:cxnSpLocks/>
          </p:cNvCxnSpPr>
          <p:nvPr/>
        </p:nvCxnSpPr>
        <p:spPr>
          <a:xfrm>
            <a:off x="10246527" y="1929009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00D399-F77E-4D8B-A34E-1C02A0048402}"/>
              </a:ext>
            </a:extLst>
          </p:cNvPr>
          <p:cNvCxnSpPr>
            <a:cxnSpLocks/>
          </p:cNvCxnSpPr>
          <p:nvPr/>
        </p:nvCxnSpPr>
        <p:spPr>
          <a:xfrm>
            <a:off x="9711221" y="1956676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42955A-ECCE-4388-82B2-80D773B64CA8}"/>
              </a:ext>
            </a:extLst>
          </p:cNvPr>
          <p:cNvCxnSpPr>
            <a:cxnSpLocks/>
          </p:cNvCxnSpPr>
          <p:nvPr/>
        </p:nvCxnSpPr>
        <p:spPr>
          <a:xfrm>
            <a:off x="10826904" y="1945067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456</TotalTime>
  <Words>313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Year 1- FRACTIONS</vt:lpstr>
      <vt:lpstr>PowerPoint Presentation</vt:lpstr>
      <vt:lpstr>I have a whole chocolate bar. I want to share it fairly between my 4 teddy bears.</vt:lpstr>
      <vt:lpstr>I have a whole pizza. I want to share it fairly between me, Mum, Dad and my brother. I need to cut it into quarters.</vt:lpstr>
      <vt:lpstr>I have a whole baguette. I want to share it fairly between me and my 3 friends. I need to cut it into quarters because I need 4 pieces.</vt:lpstr>
      <vt:lpstr>I have a whole sandwich. I want to share it fairly between me and my 3 toys. I need to cut it into quarters because I need 4 pieces.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Suzanne Cozens</cp:lastModifiedBy>
  <cp:revision>76</cp:revision>
  <dcterms:created xsi:type="dcterms:W3CDTF">2020-03-20T11:22:32Z</dcterms:created>
  <dcterms:modified xsi:type="dcterms:W3CDTF">2020-05-11T10:32:54Z</dcterms:modified>
</cp:coreProperties>
</file>