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57" r:id="rId3"/>
    <p:sldId id="258" r:id="rId4"/>
    <p:sldId id="261"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Cresswell" initials="HC" lastIdx="1" clrIdx="0">
    <p:extLst>
      <p:ext uri="{19B8F6BF-5375-455C-9EA6-DF929625EA0E}">
        <p15:presenceInfo xmlns:p15="http://schemas.microsoft.com/office/powerpoint/2012/main" userId="S-1-5-21-350061025-2395645628-3419119869-1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3T16:42:29.887" idx="1">
    <p:pos x="10" y="10"/>
    <p:text>Fred fingers - Choose a word from the ones on screen, ask how many sounds the word has. Children put their fingers up for how many sounds. Pinch  fingers to sound out and then write the word.</p:text>
    <p:extLst mod="1">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2EFDD-7847-4234-B3B0-A036FADDD25C}" type="datetimeFigureOut">
              <a:rPr lang="en-GB" smtClean="0"/>
              <a:t>29/04/2020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7CC6B-3F57-40AA-86FC-5BD521EE9E6F}" type="slidenum">
              <a:rPr lang="en-GB" smtClean="0"/>
              <a:t>‹#›</a:t>
            </a:fld>
            <a:endParaRPr lang="en-GB"/>
          </a:p>
        </p:txBody>
      </p:sp>
    </p:spTree>
    <p:extLst>
      <p:ext uri="{BB962C8B-B14F-4D97-AF65-F5344CB8AC3E}">
        <p14:creationId xmlns:p14="http://schemas.microsoft.com/office/powerpoint/2010/main" val="290557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8573977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5452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3279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688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7165835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11CCFD1-E2FF-4DCD-B753-FA6F94800A3E}" type="datetimeFigureOut">
              <a:rPr lang="en-GB" smtClean="0"/>
              <a:t>29/04/2020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13698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3073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CCFD1-E2FF-4DCD-B753-FA6F94800A3E}" type="datetimeFigureOut">
              <a:rPr lang="en-GB" smtClean="0"/>
              <a:t>29/04/2020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38343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CCFD1-E2FF-4DCD-B753-FA6F94800A3E}" type="datetimeFigureOut">
              <a:rPr lang="en-GB" smtClean="0"/>
              <a:t>29/04/2020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79317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1CCFD1-E2FF-4DCD-B753-FA6F94800A3E}" type="datetimeFigureOut">
              <a:rPr lang="en-GB" smtClean="0"/>
              <a:t>29/04/2020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406229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11CCFD1-E2FF-4DCD-B753-FA6F94800A3E}" type="datetimeFigureOut">
              <a:rPr lang="en-GB" smtClean="0"/>
              <a:t>29/04/2020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09188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11CCFD1-E2FF-4DCD-B753-FA6F94800A3E}" type="datetimeFigureOut">
              <a:rPr lang="en-GB" smtClean="0"/>
              <a:t>29/04/2020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50D9ED1-09C6-4A95-859D-AE0F9DDDFCC3}" type="slidenum">
              <a:rPr lang="en-GB" smtClean="0"/>
              <a:t>‹#›</a:t>
            </a:fld>
            <a:endParaRPr lang="en-GB"/>
          </a:p>
        </p:txBody>
      </p:sp>
    </p:spTree>
    <p:extLst>
      <p:ext uri="{BB962C8B-B14F-4D97-AF65-F5344CB8AC3E}">
        <p14:creationId xmlns:p14="http://schemas.microsoft.com/office/powerpoint/2010/main" val="30775632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0C25-9428-4FD8-AD66-15438CC9173A}"/>
              </a:ext>
            </a:extLst>
          </p:cNvPr>
          <p:cNvSpPr>
            <a:spLocks noGrp="1"/>
          </p:cNvSpPr>
          <p:nvPr>
            <p:ph type="ctrTitle"/>
          </p:nvPr>
        </p:nvSpPr>
        <p:spPr>
          <a:xfrm>
            <a:off x="1860981" y="217916"/>
            <a:ext cx="8470037" cy="1239894"/>
          </a:xfrm>
        </p:spPr>
        <p:txBody>
          <a:bodyPr>
            <a:normAutofit fontScale="90000"/>
          </a:bodyPr>
          <a:lstStyle/>
          <a:p>
            <a:r>
              <a:rPr lang="en-GB" sz="3200" dirty="0">
                <a:latin typeface="Comic Sans MS" panose="030F0702030302020204" pitchFamily="66" charset="0"/>
              </a:rPr>
              <a:t>Year 1 Phonics – set 3 sound ‘ow’</a:t>
            </a:r>
          </a:p>
        </p:txBody>
      </p:sp>
      <p:sp>
        <p:nvSpPr>
          <p:cNvPr id="3" name="Subtitle 2">
            <a:extLst>
              <a:ext uri="{FF2B5EF4-FFF2-40B4-BE49-F238E27FC236}">
                <a16:creationId xmlns:a16="http://schemas.microsoft.com/office/drawing/2014/main" id="{345F690D-4C7B-4837-BE56-C10C09E69305}"/>
              </a:ext>
            </a:extLst>
          </p:cNvPr>
          <p:cNvSpPr>
            <a:spLocks noGrp="1"/>
          </p:cNvSpPr>
          <p:nvPr>
            <p:ph type="subTitle" idx="1"/>
          </p:nvPr>
        </p:nvSpPr>
        <p:spPr>
          <a:xfrm>
            <a:off x="2695193" y="1696613"/>
            <a:ext cx="6801612" cy="1239894"/>
          </a:xfrm>
        </p:spPr>
        <p:txBody>
          <a:bodyPr>
            <a:normAutofit/>
          </a:bodyPr>
          <a:lstStyle/>
          <a:p>
            <a:r>
              <a:rPr lang="en-GB" sz="3200" dirty="0">
                <a:solidFill>
                  <a:schemeClr val="bg1"/>
                </a:solidFill>
              </a:rPr>
              <a:t>Our sound of the day…</a:t>
            </a:r>
          </a:p>
        </p:txBody>
      </p:sp>
      <p:sp>
        <p:nvSpPr>
          <p:cNvPr id="7" name="Rectangle: Rounded Corners 6">
            <a:extLst>
              <a:ext uri="{FF2B5EF4-FFF2-40B4-BE49-F238E27FC236}">
                <a16:creationId xmlns:a16="http://schemas.microsoft.com/office/drawing/2014/main" id="{B53D884D-9F4C-4332-B1B9-E4200C14791C}"/>
              </a:ext>
            </a:extLst>
          </p:cNvPr>
          <p:cNvSpPr/>
          <p:nvPr/>
        </p:nvSpPr>
        <p:spPr>
          <a:xfrm>
            <a:off x="8877670" y="4057095"/>
            <a:ext cx="3178206" cy="237033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FF0000"/>
                </a:solidFill>
                <a:latin typeface="Comic Sans MS" panose="030F0702030302020204" pitchFamily="66" charset="0"/>
              </a:rPr>
              <a:t>Ow</a:t>
            </a:r>
          </a:p>
          <a:p>
            <a:pPr algn="ctr"/>
            <a:endParaRPr lang="en-GB" sz="3600" dirty="0">
              <a:solidFill>
                <a:srgbClr val="FF0000"/>
              </a:solidFill>
              <a:latin typeface="Comic Sans MS" panose="030F0702030302020204" pitchFamily="66" charset="0"/>
            </a:endParaRPr>
          </a:p>
          <a:p>
            <a:pPr algn="ctr"/>
            <a:r>
              <a:rPr lang="en-GB" sz="3600" dirty="0">
                <a:solidFill>
                  <a:srgbClr val="FF0000"/>
                </a:solidFill>
                <a:latin typeface="Comic Sans MS" panose="030F0702030302020204" pitchFamily="66" charset="0"/>
              </a:rPr>
              <a:t>Brown cow</a:t>
            </a:r>
            <a:endParaRPr lang="en-GB" sz="3600" dirty="0">
              <a:solidFill>
                <a:schemeClr val="bg1"/>
              </a:solidFill>
              <a:latin typeface="Comic Sans MS" panose="030F0702030302020204" pitchFamily="66" charset="0"/>
            </a:endParaRPr>
          </a:p>
        </p:txBody>
      </p:sp>
      <p:pic>
        <p:nvPicPr>
          <p:cNvPr id="10" name="Picture 2" descr="Read Write Inc.: Fred the Frog - Toy (Single): Amazon.co.uk: Ruth ...">
            <a:extLst>
              <a:ext uri="{FF2B5EF4-FFF2-40B4-BE49-F238E27FC236}">
                <a16:creationId xmlns:a16="http://schemas.microsoft.com/office/drawing/2014/main" id="{C962FCAE-5001-45F9-8EED-6992D46598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1410" y="183129"/>
            <a:ext cx="1860590" cy="124287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ad Write Inc.: Fred the Frog - Toy (Single): Amazon.co.uk: Ruth ...">
            <a:extLst>
              <a:ext uri="{FF2B5EF4-FFF2-40B4-BE49-F238E27FC236}">
                <a16:creationId xmlns:a16="http://schemas.microsoft.com/office/drawing/2014/main" id="{8F8A9BC8-BD5D-45D3-A7F2-47C4CF57CC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1356"/>
            <a:ext cx="1833304" cy="122464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ad Write Inc. - Year 2 Homework Website">
            <a:extLst>
              <a:ext uri="{FF2B5EF4-FFF2-40B4-BE49-F238E27FC236}">
                <a16:creationId xmlns:a16="http://schemas.microsoft.com/office/drawing/2014/main" id="{DBD58B92-9D75-4BE5-B172-869016D71E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8883" y="2316560"/>
            <a:ext cx="5355767" cy="4229097"/>
          </a:xfrm>
          <a:prstGeom prst="rect">
            <a:avLst/>
          </a:prstGeom>
          <a:noFill/>
          <a:extLst>
            <a:ext uri="{909E8E84-426E-40DD-AFC4-6F175D3DCCD1}">
              <a14:hiddenFill xmlns:a14="http://schemas.microsoft.com/office/drawing/2010/main">
                <a:solidFill>
                  <a:srgbClr val="FFFFFF"/>
                </a:solidFill>
              </a14:hiddenFill>
            </a:ext>
          </a:extLst>
        </p:spPr>
      </p:pic>
      <p:sp>
        <p:nvSpPr>
          <p:cNvPr id="9" name="Oval 8">
            <a:extLst>
              <a:ext uri="{FF2B5EF4-FFF2-40B4-BE49-F238E27FC236}">
                <a16:creationId xmlns:a16="http://schemas.microsoft.com/office/drawing/2014/main" id="{7BE8C3C6-1680-4C4A-85A2-F39EA58910DC}"/>
              </a:ext>
            </a:extLst>
          </p:cNvPr>
          <p:cNvSpPr/>
          <p:nvPr/>
        </p:nvSpPr>
        <p:spPr>
          <a:xfrm>
            <a:off x="6390945" y="4308649"/>
            <a:ext cx="1430282" cy="131394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95205430-2B2C-435A-AADC-947730730CBC}"/>
              </a:ext>
            </a:extLst>
          </p:cNvPr>
          <p:cNvSpPr txBox="1"/>
          <p:nvPr/>
        </p:nvSpPr>
        <p:spPr>
          <a:xfrm>
            <a:off x="453636" y="1982502"/>
            <a:ext cx="2583402" cy="1938992"/>
          </a:xfrm>
          <a:prstGeom prst="rect">
            <a:avLst/>
          </a:prstGeom>
          <a:noFill/>
        </p:spPr>
        <p:txBody>
          <a:bodyPr wrap="square" rtlCol="0">
            <a:spAutoFit/>
          </a:bodyPr>
          <a:lstStyle/>
          <a:p>
            <a:pPr algn="ctr"/>
            <a:r>
              <a:rPr lang="en-GB" sz="2400" dirty="0"/>
              <a:t>What do you notice about this sound and the one we learned yesterday?</a:t>
            </a:r>
          </a:p>
        </p:txBody>
      </p:sp>
      <p:pic>
        <p:nvPicPr>
          <p:cNvPr id="1034" name="Picture 10" descr="Brown cow clipart free design download – Gclipart.com">
            <a:extLst>
              <a:ext uri="{FF2B5EF4-FFF2-40B4-BE49-F238E27FC236}">
                <a16:creationId xmlns:a16="http://schemas.microsoft.com/office/drawing/2014/main" id="{D9E823BF-06E2-4BD5-9E24-E1DD8FF66E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76495" y="2201560"/>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9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302F3A-C066-4084-BC96-B91D157AA18A}"/>
              </a:ext>
            </a:extLst>
          </p:cNvPr>
          <p:cNvSpPr>
            <a:spLocks noGrp="1"/>
          </p:cNvSpPr>
          <p:nvPr>
            <p:ph idx="1"/>
          </p:nvPr>
        </p:nvSpPr>
        <p:spPr>
          <a:xfrm>
            <a:off x="3249175" y="349772"/>
            <a:ext cx="5406553" cy="1843012"/>
          </a:xfrm>
        </p:spPr>
        <p:txBody>
          <a:bodyPr>
            <a:normAutofit fontScale="92500" lnSpcReduction="10000"/>
          </a:bodyPr>
          <a:lstStyle/>
          <a:p>
            <a:pPr algn="ctr"/>
            <a:r>
              <a:rPr lang="en-GB" sz="2800" dirty="0"/>
              <a:t>Yesterday we learned the sound ‘</a:t>
            </a:r>
            <a:r>
              <a:rPr lang="en-GB" sz="2800" dirty="0" err="1"/>
              <a:t>ou</a:t>
            </a:r>
            <a:r>
              <a:rPr lang="en-GB" sz="2800" dirty="0"/>
              <a:t>’ </a:t>
            </a:r>
          </a:p>
          <a:p>
            <a:pPr algn="ctr"/>
            <a:r>
              <a:rPr lang="en-GB" sz="2800" dirty="0"/>
              <a:t>Today we are learning the sound ‘ow’ </a:t>
            </a:r>
          </a:p>
          <a:p>
            <a:pPr algn="ctr"/>
            <a:r>
              <a:rPr lang="en-GB" sz="2800" dirty="0"/>
              <a:t>These two sounds make the same sound when we say them.</a:t>
            </a:r>
          </a:p>
        </p:txBody>
      </p:sp>
      <p:pic>
        <p:nvPicPr>
          <p:cNvPr id="8" name="Picture 10" descr="Brown cow clipart free design download – Gclipart.com">
            <a:extLst>
              <a:ext uri="{FF2B5EF4-FFF2-40B4-BE49-F238E27FC236}">
                <a16:creationId xmlns:a16="http://schemas.microsoft.com/office/drawing/2014/main" id="{0D462CE6-F5D6-4FB0-9A5E-87266B401B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91" y="195206"/>
            <a:ext cx="2628900" cy="17430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5859DED-CC17-4348-9345-2D583172DE7E}"/>
              </a:ext>
            </a:extLst>
          </p:cNvPr>
          <p:cNvSpPr txBox="1"/>
          <p:nvPr/>
        </p:nvSpPr>
        <p:spPr>
          <a:xfrm>
            <a:off x="71961" y="1876135"/>
            <a:ext cx="2628900" cy="769441"/>
          </a:xfrm>
          <a:prstGeom prst="rect">
            <a:avLst/>
          </a:prstGeom>
          <a:noFill/>
        </p:spPr>
        <p:txBody>
          <a:bodyPr wrap="square" rtlCol="0">
            <a:spAutoFit/>
          </a:bodyPr>
          <a:lstStyle/>
          <a:p>
            <a:r>
              <a:rPr lang="en-GB" dirty="0"/>
              <a:t>                 </a:t>
            </a:r>
            <a:r>
              <a:rPr lang="en-GB" sz="2800" dirty="0"/>
              <a:t> </a:t>
            </a:r>
            <a:r>
              <a:rPr lang="en-GB" sz="4400" dirty="0"/>
              <a:t>ow</a:t>
            </a:r>
            <a:r>
              <a:rPr lang="en-GB" sz="2800" dirty="0"/>
              <a:t> </a:t>
            </a:r>
            <a:endParaRPr lang="en-GB" dirty="0"/>
          </a:p>
        </p:txBody>
      </p:sp>
      <p:pic>
        <p:nvPicPr>
          <p:cNvPr id="4100" name="Picture 4" descr="Library of free library shout png files ▻▻▻ Clipart Art 2019">
            <a:extLst>
              <a:ext uri="{FF2B5EF4-FFF2-40B4-BE49-F238E27FC236}">
                <a16:creationId xmlns:a16="http://schemas.microsoft.com/office/drawing/2014/main" id="{7DE01ED9-D104-42EE-AD0A-F0AAE2EB65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0540" y="140405"/>
            <a:ext cx="1695082" cy="205237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80BAF0AA-9BFB-4B86-B872-395FFEE41347}"/>
              </a:ext>
            </a:extLst>
          </p:cNvPr>
          <p:cNvSpPr txBox="1"/>
          <p:nvPr/>
        </p:nvSpPr>
        <p:spPr>
          <a:xfrm>
            <a:off x="9023912" y="2147212"/>
            <a:ext cx="2628900" cy="769441"/>
          </a:xfrm>
          <a:prstGeom prst="rect">
            <a:avLst/>
          </a:prstGeom>
          <a:noFill/>
        </p:spPr>
        <p:txBody>
          <a:bodyPr wrap="square" rtlCol="0">
            <a:spAutoFit/>
          </a:bodyPr>
          <a:lstStyle/>
          <a:p>
            <a:r>
              <a:rPr lang="en-GB" sz="2800" dirty="0"/>
              <a:t>                  </a:t>
            </a:r>
            <a:r>
              <a:rPr lang="en-GB" sz="4400" dirty="0" err="1"/>
              <a:t>ou</a:t>
            </a:r>
            <a:r>
              <a:rPr lang="en-GB" sz="2800" dirty="0"/>
              <a:t> </a:t>
            </a:r>
          </a:p>
        </p:txBody>
      </p:sp>
      <p:cxnSp>
        <p:nvCxnSpPr>
          <p:cNvPr id="11" name="Straight Connector 10">
            <a:extLst>
              <a:ext uri="{FF2B5EF4-FFF2-40B4-BE49-F238E27FC236}">
                <a16:creationId xmlns:a16="http://schemas.microsoft.com/office/drawing/2014/main" id="{E19451C7-D634-4E17-8D0D-17BFBC4D376F}"/>
              </a:ext>
            </a:extLst>
          </p:cNvPr>
          <p:cNvCxnSpPr>
            <a:cxnSpLocks/>
            <a:stCxn id="3" idx="2"/>
          </p:cNvCxnSpPr>
          <p:nvPr/>
        </p:nvCxnSpPr>
        <p:spPr>
          <a:xfrm>
            <a:off x="5952452" y="2192784"/>
            <a:ext cx="0" cy="466521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FA57BCD7-B485-413F-9BA7-620F36EF1641}"/>
              </a:ext>
            </a:extLst>
          </p:cNvPr>
          <p:cNvSpPr txBox="1"/>
          <p:nvPr/>
        </p:nvSpPr>
        <p:spPr>
          <a:xfrm>
            <a:off x="627941" y="2916653"/>
            <a:ext cx="4145839" cy="3447098"/>
          </a:xfrm>
          <a:prstGeom prst="rect">
            <a:avLst/>
          </a:prstGeom>
          <a:noFill/>
        </p:spPr>
        <p:txBody>
          <a:bodyPr wrap="square" rtlCol="0">
            <a:spAutoFit/>
          </a:bodyPr>
          <a:lstStyle/>
          <a:p>
            <a:r>
              <a:rPr lang="en-GB" sz="4000" dirty="0"/>
              <a:t>cow         allow</a:t>
            </a:r>
          </a:p>
          <a:p>
            <a:r>
              <a:rPr lang="en-GB" sz="4000" dirty="0"/>
              <a:t> </a:t>
            </a:r>
          </a:p>
          <a:p>
            <a:r>
              <a:rPr lang="en-GB" sz="4000" dirty="0"/>
              <a:t>brown       frown </a:t>
            </a:r>
          </a:p>
          <a:p>
            <a:r>
              <a:rPr lang="en-GB" sz="4000" dirty="0"/>
              <a:t> </a:t>
            </a:r>
          </a:p>
          <a:p>
            <a:r>
              <a:rPr lang="en-GB" sz="4000" dirty="0"/>
              <a:t>owl          clown</a:t>
            </a:r>
          </a:p>
          <a:p>
            <a:endParaRPr lang="en-GB" dirty="0"/>
          </a:p>
        </p:txBody>
      </p:sp>
      <p:sp>
        <p:nvSpPr>
          <p:cNvPr id="18" name="TextBox 17">
            <a:extLst>
              <a:ext uri="{FF2B5EF4-FFF2-40B4-BE49-F238E27FC236}">
                <a16:creationId xmlns:a16="http://schemas.microsoft.com/office/drawing/2014/main" id="{A89FA193-6971-4AF6-BD0A-4E15F570428A}"/>
              </a:ext>
            </a:extLst>
          </p:cNvPr>
          <p:cNvSpPr txBox="1"/>
          <p:nvPr/>
        </p:nvSpPr>
        <p:spPr>
          <a:xfrm>
            <a:off x="7065731" y="2801843"/>
            <a:ext cx="4145839" cy="3447098"/>
          </a:xfrm>
          <a:prstGeom prst="rect">
            <a:avLst/>
          </a:prstGeom>
          <a:noFill/>
        </p:spPr>
        <p:txBody>
          <a:bodyPr wrap="square" rtlCol="0">
            <a:spAutoFit/>
          </a:bodyPr>
          <a:lstStyle/>
          <a:p>
            <a:r>
              <a:rPr lang="en-GB" sz="4000" dirty="0"/>
              <a:t>shout         proud</a:t>
            </a:r>
          </a:p>
          <a:p>
            <a:r>
              <a:rPr lang="en-GB" sz="4000" dirty="0"/>
              <a:t> </a:t>
            </a:r>
          </a:p>
          <a:p>
            <a:r>
              <a:rPr lang="en-GB" sz="4000" dirty="0"/>
              <a:t>sound       out </a:t>
            </a:r>
          </a:p>
          <a:p>
            <a:r>
              <a:rPr lang="en-GB" sz="4000" dirty="0"/>
              <a:t> </a:t>
            </a:r>
          </a:p>
          <a:p>
            <a:r>
              <a:rPr lang="en-GB" sz="4000" dirty="0"/>
              <a:t>count         round</a:t>
            </a:r>
          </a:p>
          <a:p>
            <a:endParaRPr lang="en-GB" dirty="0"/>
          </a:p>
        </p:txBody>
      </p:sp>
    </p:spTree>
    <p:extLst>
      <p:ext uri="{BB962C8B-B14F-4D97-AF65-F5344CB8AC3E}">
        <p14:creationId xmlns:p14="http://schemas.microsoft.com/office/powerpoint/2010/main" val="239182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03110E-6C7F-4F06-B823-FBED72822262}"/>
              </a:ext>
            </a:extLst>
          </p:cNvPr>
          <p:cNvSpPr txBox="1"/>
          <p:nvPr/>
        </p:nvSpPr>
        <p:spPr>
          <a:xfrm>
            <a:off x="1371600" y="285750"/>
            <a:ext cx="9001125" cy="584775"/>
          </a:xfrm>
          <a:prstGeom prst="rect">
            <a:avLst/>
          </a:prstGeom>
          <a:noFill/>
        </p:spPr>
        <p:txBody>
          <a:bodyPr wrap="square" rtlCol="0">
            <a:spAutoFit/>
          </a:bodyPr>
          <a:lstStyle/>
          <a:p>
            <a:pPr algn="ctr"/>
            <a:r>
              <a:rPr lang="en-GB" sz="3200" dirty="0">
                <a:latin typeface="Comic Sans MS" panose="030F0702030302020204" pitchFamily="66" charset="0"/>
              </a:rPr>
              <a:t>Can you Fred talk the words?</a:t>
            </a:r>
          </a:p>
        </p:txBody>
      </p:sp>
      <p:pic>
        <p:nvPicPr>
          <p:cNvPr id="5122" name="Picture 2" descr="Read Write Inc.: Fred the Frog - Toy (Single): Amazon.co.uk: Ruth ...">
            <a:extLst>
              <a:ext uri="{FF2B5EF4-FFF2-40B4-BE49-F238E27FC236}">
                <a16:creationId xmlns:a16="http://schemas.microsoft.com/office/drawing/2014/main" id="{D3D3501D-3C7B-4E0E-8801-D74E68B8B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650" y="175035"/>
            <a:ext cx="2960178" cy="197739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2D1C68A5-1C9B-4E67-BCA0-04F7F4043EF8}"/>
              </a:ext>
            </a:extLst>
          </p:cNvPr>
          <p:cNvSpPr txBox="1"/>
          <p:nvPr/>
        </p:nvSpPr>
        <p:spPr>
          <a:xfrm>
            <a:off x="8782050" y="5591175"/>
            <a:ext cx="3188778" cy="1200329"/>
          </a:xfrm>
          <a:prstGeom prst="rect">
            <a:avLst/>
          </a:prstGeom>
          <a:noFill/>
        </p:spPr>
        <p:txBody>
          <a:bodyPr wrap="square" rtlCol="0">
            <a:spAutoFit/>
          </a:bodyPr>
          <a:lstStyle/>
          <a:p>
            <a:pPr algn="ctr"/>
            <a:r>
              <a:rPr lang="en-GB" dirty="0"/>
              <a:t>Can you use your Fred fingers for three of the words and write them down without looking?</a:t>
            </a:r>
          </a:p>
        </p:txBody>
      </p:sp>
      <p:pic>
        <p:nvPicPr>
          <p:cNvPr id="5124" name="Picture 4" descr="Read Write Inc Phonics">
            <a:extLst>
              <a:ext uri="{FF2B5EF4-FFF2-40B4-BE49-F238E27FC236}">
                <a16:creationId xmlns:a16="http://schemas.microsoft.com/office/drawing/2014/main" id="{FF63E791-14CD-4328-A571-5D07CFEAE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97025" y="3484159"/>
            <a:ext cx="2933700" cy="1562100"/>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F7F43AA3-9217-487C-9DFD-A65CDC8C16AA}"/>
              </a:ext>
            </a:extLst>
          </p:cNvPr>
          <p:cNvSpPr txBox="1"/>
          <p:nvPr/>
        </p:nvSpPr>
        <p:spPr>
          <a:xfrm>
            <a:off x="2179182" y="1378815"/>
            <a:ext cx="7441352" cy="4985980"/>
          </a:xfrm>
          <a:prstGeom prst="rect">
            <a:avLst/>
          </a:prstGeom>
          <a:noFill/>
        </p:spPr>
        <p:txBody>
          <a:bodyPr wrap="square" rtlCol="0">
            <a:spAutoFit/>
          </a:bodyPr>
          <a:lstStyle/>
          <a:p>
            <a:r>
              <a:rPr lang="en-GB" sz="6000" dirty="0"/>
              <a:t>cow         allow</a:t>
            </a:r>
          </a:p>
          <a:p>
            <a:r>
              <a:rPr lang="en-GB" sz="6000" dirty="0"/>
              <a:t> </a:t>
            </a:r>
          </a:p>
          <a:p>
            <a:r>
              <a:rPr lang="en-GB" sz="6000" dirty="0"/>
              <a:t>brown       frown </a:t>
            </a:r>
          </a:p>
          <a:p>
            <a:r>
              <a:rPr lang="en-GB" sz="6000" dirty="0"/>
              <a:t> </a:t>
            </a:r>
          </a:p>
          <a:p>
            <a:r>
              <a:rPr lang="en-GB" sz="6000" dirty="0"/>
              <a:t>owl          clown</a:t>
            </a:r>
          </a:p>
          <a:p>
            <a:endParaRPr lang="en-GB" dirty="0"/>
          </a:p>
        </p:txBody>
      </p:sp>
      <p:cxnSp>
        <p:nvCxnSpPr>
          <p:cNvPr id="15" name="Straight Connector 14">
            <a:extLst>
              <a:ext uri="{FF2B5EF4-FFF2-40B4-BE49-F238E27FC236}">
                <a16:creationId xmlns:a16="http://schemas.microsoft.com/office/drawing/2014/main" id="{F96EAD34-B316-4DE7-9BF7-819DACED4623}"/>
              </a:ext>
            </a:extLst>
          </p:cNvPr>
          <p:cNvCxnSpPr/>
          <p:nvPr/>
        </p:nvCxnSpPr>
        <p:spPr>
          <a:xfrm>
            <a:off x="2645545" y="2272027"/>
            <a:ext cx="870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385CA05-63FC-4071-8881-8FB1C020A9F9}"/>
              </a:ext>
            </a:extLst>
          </p:cNvPr>
          <p:cNvCxnSpPr/>
          <p:nvPr/>
        </p:nvCxnSpPr>
        <p:spPr>
          <a:xfrm>
            <a:off x="2905956" y="4084550"/>
            <a:ext cx="870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5B3BA36-EF62-4D9C-B076-2520056FF7AB}"/>
              </a:ext>
            </a:extLst>
          </p:cNvPr>
          <p:cNvCxnSpPr/>
          <p:nvPr/>
        </p:nvCxnSpPr>
        <p:spPr>
          <a:xfrm>
            <a:off x="2247529" y="5975495"/>
            <a:ext cx="870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750FF4B-4541-428A-912A-67BECB1E110C}"/>
              </a:ext>
            </a:extLst>
          </p:cNvPr>
          <p:cNvCxnSpPr/>
          <p:nvPr/>
        </p:nvCxnSpPr>
        <p:spPr>
          <a:xfrm>
            <a:off x="6096000" y="2272850"/>
            <a:ext cx="870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DD3D38F-E443-44E3-8C4A-DD3510196283}"/>
              </a:ext>
            </a:extLst>
          </p:cNvPr>
          <p:cNvCxnSpPr/>
          <p:nvPr/>
        </p:nvCxnSpPr>
        <p:spPr>
          <a:xfrm>
            <a:off x="6195134" y="4084550"/>
            <a:ext cx="870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EDC17E7-B474-4EDC-8E8D-AB6D841C8D6F}"/>
              </a:ext>
            </a:extLst>
          </p:cNvPr>
          <p:cNvCxnSpPr/>
          <p:nvPr/>
        </p:nvCxnSpPr>
        <p:spPr>
          <a:xfrm>
            <a:off x="6046547" y="5949683"/>
            <a:ext cx="870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717AE41-2348-4B34-A719-32FA554E2D10}"/>
              </a:ext>
            </a:extLst>
          </p:cNvPr>
          <p:cNvCxnSpPr>
            <a:cxnSpLocks/>
          </p:cNvCxnSpPr>
          <p:nvPr/>
        </p:nvCxnSpPr>
        <p:spPr>
          <a:xfrm>
            <a:off x="5721981" y="2272027"/>
            <a:ext cx="30036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13B3F47E-416B-41C7-9872-A4C94BB4FDDE}"/>
              </a:ext>
            </a:extLst>
          </p:cNvPr>
          <p:cNvSpPr/>
          <p:nvPr/>
        </p:nvSpPr>
        <p:spPr>
          <a:xfrm>
            <a:off x="2325275" y="2247084"/>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0687754D-F4FB-40B2-9F1F-C376B6295724}"/>
              </a:ext>
            </a:extLst>
          </p:cNvPr>
          <p:cNvSpPr/>
          <p:nvPr/>
        </p:nvSpPr>
        <p:spPr>
          <a:xfrm>
            <a:off x="2325275" y="4063965"/>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22F5AAB3-3D4D-4EC9-84B5-F4E35690C4E7}"/>
              </a:ext>
            </a:extLst>
          </p:cNvPr>
          <p:cNvSpPr/>
          <p:nvPr/>
        </p:nvSpPr>
        <p:spPr>
          <a:xfrm>
            <a:off x="2627789" y="4063964"/>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1D70CA7C-01AE-42C6-81C3-99E3F041094C}"/>
              </a:ext>
            </a:extLst>
          </p:cNvPr>
          <p:cNvSpPr/>
          <p:nvPr/>
        </p:nvSpPr>
        <p:spPr>
          <a:xfrm>
            <a:off x="4016773" y="4071592"/>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735FD9FF-8444-4CEB-B9BD-F2C60E91DFCF}"/>
              </a:ext>
            </a:extLst>
          </p:cNvPr>
          <p:cNvSpPr/>
          <p:nvPr/>
        </p:nvSpPr>
        <p:spPr>
          <a:xfrm>
            <a:off x="3213584" y="5926979"/>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74396496-7547-4E87-94BA-C602249530B8}"/>
              </a:ext>
            </a:extLst>
          </p:cNvPr>
          <p:cNvSpPr/>
          <p:nvPr/>
        </p:nvSpPr>
        <p:spPr>
          <a:xfrm>
            <a:off x="5467647" y="2212230"/>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4FC15D9C-B9D2-44A1-A906-91CD60B3D13C}"/>
              </a:ext>
            </a:extLst>
          </p:cNvPr>
          <p:cNvSpPr/>
          <p:nvPr/>
        </p:nvSpPr>
        <p:spPr>
          <a:xfrm>
            <a:off x="5753376" y="4051060"/>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485B2D6A-11CB-42D0-B20E-4CC58C5E6931}"/>
              </a:ext>
            </a:extLst>
          </p:cNvPr>
          <p:cNvSpPr/>
          <p:nvPr/>
        </p:nvSpPr>
        <p:spPr>
          <a:xfrm>
            <a:off x="5973306" y="4050648"/>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C705AA50-D56B-4458-AEDC-CBE178C3BC7B}"/>
              </a:ext>
            </a:extLst>
          </p:cNvPr>
          <p:cNvSpPr/>
          <p:nvPr/>
        </p:nvSpPr>
        <p:spPr>
          <a:xfrm>
            <a:off x="7298392" y="4013777"/>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423C2AF6-D669-4784-A33A-1F7F63E782EF}"/>
              </a:ext>
            </a:extLst>
          </p:cNvPr>
          <p:cNvSpPr/>
          <p:nvPr/>
        </p:nvSpPr>
        <p:spPr>
          <a:xfrm>
            <a:off x="5575499" y="5889888"/>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64611C7C-7777-4BEB-90DF-A546336F3BAD}"/>
              </a:ext>
            </a:extLst>
          </p:cNvPr>
          <p:cNvSpPr/>
          <p:nvPr/>
        </p:nvSpPr>
        <p:spPr>
          <a:xfrm>
            <a:off x="5826617" y="5889887"/>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995A4874-C102-4DAF-9A2A-5BEA3DF16E54}"/>
              </a:ext>
            </a:extLst>
          </p:cNvPr>
          <p:cNvSpPr/>
          <p:nvPr/>
        </p:nvSpPr>
        <p:spPr>
          <a:xfrm>
            <a:off x="7088853" y="5878042"/>
            <a:ext cx="146482" cy="11959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1475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03110E-6C7F-4F06-B823-FBED72822262}"/>
              </a:ext>
            </a:extLst>
          </p:cNvPr>
          <p:cNvSpPr txBox="1"/>
          <p:nvPr/>
        </p:nvSpPr>
        <p:spPr>
          <a:xfrm>
            <a:off x="1192982" y="66496"/>
            <a:ext cx="9001125" cy="584775"/>
          </a:xfrm>
          <a:prstGeom prst="rect">
            <a:avLst/>
          </a:prstGeom>
          <a:noFill/>
        </p:spPr>
        <p:txBody>
          <a:bodyPr wrap="square" rtlCol="0">
            <a:spAutoFit/>
          </a:bodyPr>
          <a:lstStyle/>
          <a:p>
            <a:pPr algn="ctr"/>
            <a:r>
              <a:rPr lang="en-GB" sz="3200" dirty="0">
                <a:latin typeface="Comic Sans MS" panose="030F0702030302020204" pitchFamily="66" charset="0"/>
              </a:rPr>
              <a:t>Activity </a:t>
            </a:r>
          </a:p>
        </p:txBody>
      </p:sp>
      <p:pic>
        <p:nvPicPr>
          <p:cNvPr id="14" name="Picture 13">
            <a:extLst>
              <a:ext uri="{FF2B5EF4-FFF2-40B4-BE49-F238E27FC236}">
                <a16:creationId xmlns:a16="http://schemas.microsoft.com/office/drawing/2014/main" id="{7185E882-1747-4A86-87D0-F3F47B2D551C}"/>
              </a:ext>
            </a:extLst>
          </p:cNvPr>
          <p:cNvPicPr>
            <a:picLocks noChangeAspect="1"/>
          </p:cNvPicPr>
          <p:nvPr/>
        </p:nvPicPr>
        <p:blipFill rotWithShape="1">
          <a:blip r:embed="rId2"/>
          <a:srcRect l="34151" t="24466" r="35267" b="14045"/>
          <a:stretch/>
        </p:blipFill>
        <p:spPr>
          <a:xfrm>
            <a:off x="3295094" y="651271"/>
            <a:ext cx="5299969" cy="5994011"/>
          </a:xfrm>
          <a:prstGeom prst="rect">
            <a:avLst/>
          </a:prstGeom>
        </p:spPr>
      </p:pic>
    </p:spTree>
    <p:extLst>
      <p:ext uri="{BB962C8B-B14F-4D97-AF65-F5344CB8AC3E}">
        <p14:creationId xmlns:p14="http://schemas.microsoft.com/office/powerpoint/2010/main" val="128297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B70D-E2C4-48F8-9162-18BD28E54635}"/>
              </a:ext>
            </a:extLst>
          </p:cNvPr>
          <p:cNvSpPr>
            <a:spLocks noGrp="1"/>
          </p:cNvSpPr>
          <p:nvPr>
            <p:ph type="title"/>
          </p:nvPr>
        </p:nvSpPr>
        <p:spPr>
          <a:xfrm>
            <a:off x="2231136" y="136017"/>
            <a:ext cx="7729728" cy="1188720"/>
          </a:xfrm>
        </p:spPr>
        <p:txBody>
          <a:bodyPr/>
          <a:lstStyle/>
          <a:p>
            <a:r>
              <a:rPr lang="en-GB" dirty="0"/>
              <a:t>Super speedy sounds – How many set 3 sounds do you know?</a:t>
            </a:r>
          </a:p>
        </p:txBody>
      </p:sp>
      <p:pic>
        <p:nvPicPr>
          <p:cNvPr id="7" name="Picture 8" descr="Read Write Inc. - Year 2 Homework Website">
            <a:extLst>
              <a:ext uri="{FF2B5EF4-FFF2-40B4-BE49-F238E27FC236}">
                <a16:creationId xmlns:a16="http://schemas.microsoft.com/office/drawing/2014/main" id="{D622A7AA-95F1-42BA-8AC3-5B68CDE016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8609" y="1409089"/>
            <a:ext cx="6728297" cy="5312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118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3448</TotalTime>
  <Words>129</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Gill Sans MT</vt:lpstr>
      <vt:lpstr>Parcel</vt:lpstr>
      <vt:lpstr>Year 1 Phonics – set 3 sound ‘ow’</vt:lpstr>
      <vt:lpstr>PowerPoint Presentation</vt:lpstr>
      <vt:lpstr>PowerPoint Presentation</vt:lpstr>
      <vt:lpstr>PowerPoint Presentation</vt:lpstr>
      <vt:lpstr>Super speedy sounds – How many set 3 sounds do you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dc:title>
  <dc:creator>Hannah Cresswell</dc:creator>
  <cp:lastModifiedBy>Hannah Cresswell</cp:lastModifiedBy>
  <cp:revision>16</cp:revision>
  <dcterms:created xsi:type="dcterms:W3CDTF">2020-04-11T08:06:11Z</dcterms:created>
  <dcterms:modified xsi:type="dcterms:W3CDTF">2020-04-29T11:15:01Z</dcterms:modified>
</cp:coreProperties>
</file>