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82" r:id="rId4"/>
    <p:sldId id="284" r:id="rId5"/>
    <p:sldId id="279" r:id="rId6"/>
    <p:sldId id="285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588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Finding a quarter of an amount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ank bar model - 4 parts to share between [Compatibility Mode] - Word">
            <a:extLst>
              <a:ext uri="{FF2B5EF4-FFF2-40B4-BE49-F238E27FC236}">
                <a16:creationId xmlns:a16="http://schemas.microsoft.com/office/drawing/2014/main" id="{2DD9FB1D-3698-4FF6-B904-8962E4B18F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3185598" y="1605633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116246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I have 12 pears.</a:t>
            </a:r>
            <a:br>
              <a:rPr lang="en-GB" sz="3600" dirty="0"/>
            </a:br>
            <a:r>
              <a:rPr lang="en-GB" sz="3600" dirty="0"/>
              <a:t>I give a quarter of them to my friend. How many do I give to my friend?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Quarter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4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4 parts to find a quarter.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62231" y="2321319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My friend will have 3 apples.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12 shared fairly between 4 groups equals 3.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DDE73181-EBD0-453D-AC5B-E90318999B6B}"/>
              </a:ext>
            </a:extLst>
          </p:cNvPr>
          <p:cNvSpPr txBox="1">
            <a:spLocks/>
          </p:cNvSpPr>
          <p:nvPr/>
        </p:nvSpPr>
        <p:spPr>
          <a:xfrm>
            <a:off x="3862231" y="201324"/>
            <a:ext cx="7653136" cy="133811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This is a </a:t>
            </a:r>
            <a:r>
              <a:rPr lang="en-GB" sz="4000" u="sng" dirty="0">
                <a:solidFill>
                  <a:schemeClr val="tx1"/>
                </a:solidFill>
              </a:rPr>
              <a:t>bar model</a:t>
            </a:r>
            <a:r>
              <a:rPr lang="en-GB" sz="40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It is another way to group objects.</a:t>
            </a:r>
          </a:p>
        </p:txBody>
      </p:sp>
      <p:pic>
        <p:nvPicPr>
          <p:cNvPr id="4098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03F68701-DBDF-4784-BF0E-76D9694C4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401" y="1774051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3F1EE10A-7721-4276-ACCD-2361528DF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14" y="1784765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F33310E5-0401-4973-9DC2-F7E39FA3E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227" y="1797531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43238046-9FB3-4BDF-AFAF-94F3C8A75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74" y="1796505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EF81ADBA-6946-464F-A485-D0C160E5F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987" y="1807219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19845018-F95A-4D87-A2D8-06BE39D7C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00" y="1819985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DAD2004D-CE60-46EF-B3A6-F083AE9C5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747" y="1783739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F71EDF6A-C34E-430C-915C-F56CA758B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660" y="1794453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26647C79-9FB6-4A9B-9511-02F54005B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573" y="1807219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82442D8D-3499-4C02-8BC4-2096C4E2E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154" y="2970382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978FEC45-4A65-4946-A7BF-476AB9494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067" y="2981096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19DB2C9F-A1F7-4832-A446-770CB309D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980" y="2993862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DAF4473D-A8A0-45F5-A3F6-CACCDB131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401" y="4499036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9FA38E5C-E64D-43FF-95EC-38E701D81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14" y="4509750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92E20E76-79EE-4A42-896B-7B660809F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176" y="5562467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707C3629-C675-4B9C-8A2D-F02262BC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289" y="4521490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9E2A90D8-F103-437F-B818-E3415A434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202" y="4532204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ADF08A8D-D2E9-40C2-940C-4CDE8C23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565" y="5638340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3B74CC30-B47E-413F-A0EC-6E1FD158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158" y="4477725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51F3954D-A12B-4BD9-B78F-25A9D7A20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071" y="4488439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9925D8FC-9EBB-47F8-B7FB-1786C707F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664" y="5638340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73EC8125-E916-4D4F-B18F-47D69CF7D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022" y="4400598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D8CE4A56-F614-4351-A2E1-6B3E98C3A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935" y="4411312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Free Pears Cliparts, Download Free Clip Art, Free Clip Art on ...">
            <a:extLst>
              <a:ext uri="{FF2B5EF4-FFF2-40B4-BE49-F238E27FC236}">
                <a16:creationId xmlns:a16="http://schemas.microsoft.com/office/drawing/2014/main" id="{70BF175E-0EC9-4DC1-B3A4-B4697ADB1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333" y="5517448"/>
            <a:ext cx="916166" cy="11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  <p:bldP spid="42" grpId="0" animBg="1"/>
      <p:bldP spid="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ank bar model - 4 parts to share between [Compatibility Mode] - Word">
            <a:extLst>
              <a:ext uri="{FF2B5EF4-FFF2-40B4-BE49-F238E27FC236}">
                <a16:creationId xmlns:a16="http://schemas.microsoft.com/office/drawing/2014/main" id="{2DD9FB1D-3698-4FF6-B904-8962E4B18F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3185598" y="1605633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116246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8 rabbits in the field.</a:t>
            </a:r>
            <a:br>
              <a:rPr lang="en-GB" sz="3600" dirty="0"/>
            </a:br>
            <a:r>
              <a:rPr lang="en-GB" sz="3600" dirty="0"/>
              <a:t>One quarter of the rabbits hop away. How many rabbits hop away?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Quarter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4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4 parts to find a quarter.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62231" y="2321319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2 rabbits hop away.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8 shared fairly between 4 groups equals 2.</a:t>
            </a:r>
          </a:p>
        </p:txBody>
      </p:sp>
      <p:pic>
        <p:nvPicPr>
          <p:cNvPr id="8196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366B8100-51CF-4E79-9E3E-B92FD52E6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63" y="1776158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96196021-3A64-45E4-9B8D-F6856EF4F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175" y="1756873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4D1C0A9E-6D12-4A20-9C8B-96AE80CDF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719" y="1776157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0DD48A1D-5694-4633-BBF5-BD448B4B3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255" y="1770500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B5B41CFA-248B-489B-B9E3-F695CBC76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20" y="1769014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227EB713-5362-477B-BB50-F16EB6959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241" y="1756872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3DAF7721-B9CE-40E4-A4D9-6E51B43AD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506" y="1756871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E642DA84-AD2C-4887-B81A-E4E4B6C78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146" y="2942077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DE259A9C-14D3-4BE4-93D2-48D9AB93C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471" y="5510099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2EA140C7-A0E8-45FE-95AF-E65ED7B8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302" y="4381208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6AF35718-9D73-497D-89A1-28A9C647A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924" y="5493392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7B8B7230-A07D-4422-92D3-18A3C400D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755" y="4364501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1C2C6F46-E59E-4FBE-94D4-4794A3509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487" y="5484170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2069D77F-D92B-41D2-B158-70F4D8938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318" y="4355279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FA44DAB6-302C-4F58-A2C2-CA0996083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409" y="5504327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Rabbit Rabbit Hare Easter Bunny Clipart - Rabbit Clipart Animals ...">
            <a:extLst>
              <a:ext uri="{FF2B5EF4-FFF2-40B4-BE49-F238E27FC236}">
                <a16:creationId xmlns:a16="http://schemas.microsoft.com/office/drawing/2014/main" id="{D38BE040-91F5-4614-AABE-0EA417EC6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240" y="4375436"/>
            <a:ext cx="1000495" cy="11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7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ank bar model - 4 parts to share between [Compatibility Mode] - Word">
            <a:extLst>
              <a:ext uri="{FF2B5EF4-FFF2-40B4-BE49-F238E27FC236}">
                <a16:creationId xmlns:a16="http://schemas.microsoft.com/office/drawing/2014/main" id="{2DD9FB1D-3698-4FF6-B904-8962E4B18F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3185598" y="1605633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116246"/>
            <a:ext cx="11502887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4 scooters in the playground.</a:t>
            </a:r>
            <a:br>
              <a:rPr lang="en-GB" sz="3600" dirty="0"/>
            </a:br>
            <a:r>
              <a:rPr lang="en-GB" sz="3600" dirty="0"/>
              <a:t>A quarter of the scooters are red. How many scooters are red?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4348433"/>
            <a:ext cx="2575999" cy="2232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Quarter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4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732982" y="1969296"/>
            <a:ext cx="2452616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share the total number between 4 parts to find a quarter.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862231" y="2321319"/>
            <a:ext cx="7653136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1 scooter is red.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4 shared fairly between 4 groups equals 1.</a:t>
            </a:r>
          </a:p>
        </p:txBody>
      </p:sp>
      <p:pic>
        <p:nvPicPr>
          <p:cNvPr id="7170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727072C0-29B9-4ECA-A4D3-4E9E9FAC1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256" y="2075487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1F840D00-4B22-43CA-B6BA-CF97D37D2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214" y="2092855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8B4AA115-025D-41AC-A727-6B93188E3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365" y="2107978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06D81FC9-A55F-40D4-82B9-4599D6ED7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875" y="2036844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418801D1-686D-48AE-B34A-237C43B8C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536" y="4508767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5E34451F-58A9-4786-BDC1-078AB6D13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253" y="4548025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F929EC69-4D5F-4157-88C7-0E31D9702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073" y="4433048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Kick Scooter Outline SVG Kick Scooter SVG Scooter Svg Kick | Etsy">
            <a:extLst>
              <a:ext uri="{FF2B5EF4-FFF2-40B4-BE49-F238E27FC236}">
                <a16:creationId xmlns:a16="http://schemas.microsoft.com/office/drawing/2014/main" id="{C9E4426C-65F5-48FE-A95E-63AD772CD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904" y="4456199"/>
            <a:ext cx="2521105" cy="20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12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Blank bar model - 4 parts to share between [Compatibility Mode] - Word">
            <a:extLst>
              <a:ext uri="{FF2B5EF4-FFF2-40B4-BE49-F238E27FC236}">
                <a16:creationId xmlns:a16="http://schemas.microsoft.com/office/drawing/2014/main" id="{FAD59CCD-2554-43B9-8441-447C883E04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3185598" y="1589598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16 children on the field. One quarter of the children run to the Summer House. How many children run to the Summer House?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3277159"/>
            <a:ext cx="2575999" cy="358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Quarter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4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  <a:p>
            <a:pPr algn="ctr"/>
            <a:endParaRPr lang="en-GB" sz="2400" dirty="0">
              <a:solidFill>
                <a:srgbClr val="660066"/>
              </a:solidFill>
            </a:endParaRPr>
          </a:p>
          <a:p>
            <a:pPr algn="ctr"/>
            <a:r>
              <a:rPr lang="en-GB" sz="2800" dirty="0">
                <a:solidFill>
                  <a:srgbClr val="660066"/>
                </a:solidFill>
              </a:rPr>
              <a:t>We can draw a circle in one part at a time.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620687" y="1550881"/>
            <a:ext cx="2609499" cy="187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count to 16 at the same time as we draw.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6976563" y="2269989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0070C0"/>
                </a:solidFill>
              </a:rPr>
              <a:t>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661351" y="2296734"/>
            <a:ext cx="8132319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4 children run to the Summer House.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16 shared fairly between 4 groups equals 4.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48C008-BBF7-4280-B11D-BE5DD49C4986}"/>
              </a:ext>
            </a:extLst>
          </p:cNvPr>
          <p:cNvSpPr/>
          <p:nvPr/>
        </p:nvSpPr>
        <p:spPr>
          <a:xfrm>
            <a:off x="3552425" y="45464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632B558-7246-4711-9DA7-CB2B9B673A56}"/>
              </a:ext>
            </a:extLst>
          </p:cNvPr>
          <p:cNvSpPr/>
          <p:nvPr/>
        </p:nvSpPr>
        <p:spPr>
          <a:xfrm>
            <a:off x="8098906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8901217" y="4557122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4294440" y="45464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F5956E-9AB0-4B12-B9B1-A1FF11EF330B}"/>
              </a:ext>
            </a:extLst>
          </p:cNvPr>
          <p:cNvSpPr/>
          <p:nvPr/>
        </p:nvSpPr>
        <p:spPr>
          <a:xfrm>
            <a:off x="8098906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06B046D-42C2-4098-BA92-C0E59CA46327}"/>
              </a:ext>
            </a:extLst>
          </p:cNvPr>
          <p:cNvSpPr/>
          <p:nvPr/>
        </p:nvSpPr>
        <p:spPr>
          <a:xfrm>
            <a:off x="3552425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5778106" y="45530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10247334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6995CF-F96C-463E-9A61-8585CC0CE067}"/>
              </a:ext>
            </a:extLst>
          </p:cNvPr>
          <p:cNvSpPr/>
          <p:nvPr/>
        </p:nvSpPr>
        <p:spPr>
          <a:xfrm>
            <a:off x="11110178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FAEB32-30F7-411A-B0CD-8084923B0F41}"/>
              </a:ext>
            </a:extLst>
          </p:cNvPr>
          <p:cNvSpPr/>
          <p:nvPr/>
        </p:nvSpPr>
        <p:spPr>
          <a:xfrm>
            <a:off x="6563697" y="455480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ED32B64-ADB4-4AD2-932E-AE75E692729A}"/>
              </a:ext>
            </a:extLst>
          </p:cNvPr>
          <p:cNvSpPr/>
          <p:nvPr/>
        </p:nvSpPr>
        <p:spPr>
          <a:xfrm>
            <a:off x="10247333" y="5349255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4ED046D-B31F-4EF9-9C2E-5BB99F90032C}"/>
              </a:ext>
            </a:extLst>
          </p:cNvPr>
          <p:cNvSpPr/>
          <p:nvPr/>
        </p:nvSpPr>
        <p:spPr>
          <a:xfrm>
            <a:off x="5761597" y="533824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574C7D-41F7-4875-997C-55D507D43FFC}"/>
              </a:ext>
            </a:extLst>
          </p:cNvPr>
          <p:cNvSpPr/>
          <p:nvPr/>
        </p:nvSpPr>
        <p:spPr>
          <a:xfrm>
            <a:off x="4354082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1C36727-6931-48EA-8A93-A5DBEF790C61}"/>
              </a:ext>
            </a:extLst>
          </p:cNvPr>
          <p:cNvSpPr/>
          <p:nvPr/>
        </p:nvSpPr>
        <p:spPr>
          <a:xfrm>
            <a:off x="6578332" y="533824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3F9B9A-0A26-4C11-B5CF-D4902F576FCF}"/>
              </a:ext>
            </a:extLst>
          </p:cNvPr>
          <p:cNvSpPr/>
          <p:nvPr/>
        </p:nvSpPr>
        <p:spPr>
          <a:xfrm>
            <a:off x="8901217" y="535838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6A23AF6-0098-4C52-A7B9-C073D8272D41}"/>
              </a:ext>
            </a:extLst>
          </p:cNvPr>
          <p:cNvSpPr/>
          <p:nvPr/>
        </p:nvSpPr>
        <p:spPr>
          <a:xfrm>
            <a:off x="11110177" y="535838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63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" grpId="0"/>
      <p:bldP spid="41" grpId="0" animBg="1"/>
      <p:bldP spid="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Blank bar model - 4 parts to share between [Compatibility Mode] - Word">
            <a:extLst>
              <a:ext uri="{FF2B5EF4-FFF2-40B4-BE49-F238E27FC236}">
                <a16:creationId xmlns:a16="http://schemas.microsoft.com/office/drawing/2014/main" id="{FAD59CCD-2554-43B9-8441-447C883E04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3185598" y="1589598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There are 24 cars in the car park. One quarter of the cars drive away. How many cars drive away?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FA1FAC3-359A-4612-9AB5-68C55D8224F0}"/>
              </a:ext>
            </a:extLst>
          </p:cNvPr>
          <p:cNvSpPr txBox="1">
            <a:spLocks/>
          </p:cNvSpPr>
          <p:nvPr/>
        </p:nvSpPr>
        <p:spPr>
          <a:xfrm>
            <a:off x="664627" y="3277159"/>
            <a:ext cx="2575999" cy="358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Quarter means </a:t>
            </a:r>
            <a:br>
              <a:rPr lang="en-GB" sz="2400" dirty="0">
                <a:solidFill>
                  <a:srgbClr val="660066"/>
                </a:solidFill>
              </a:rPr>
            </a:br>
            <a:r>
              <a:rPr lang="en-GB" sz="3600" b="1" dirty="0">
                <a:solidFill>
                  <a:srgbClr val="660066"/>
                </a:solidFill>
              </a:rPr>
              <a:t>4 parts </a:t>
            </a:r>
            <a:r>
              <a:rPr lang="en-GB" sz="2400" b="1" dirty="0">
                <a:solidFill>
                  <a:srgbClr val="660066"/>
                </a:solidFill>
              </a:rPr>
              <a:t>that are </a:t>
            </a:r>
            <a:r>
              <a:rPr lang="en-GB" sz="3600" b="1" dirty="0">
                <a:solidFill>
                  <a:srgbClr val="660066"/>
                </a:solidFill>
              </a:rPr>
              <a:t>exactly the same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  <a:p>
            <a:pPr algn="ctr"/>
            <a:endParaRPr lang="en-GB" sz="2400" dirty="0">
              <a:solidFill>
                <a:srgbClr val="660066"/>
              </a:solidFill>
            </a:endParaRPr>
          </a:p>
          <a:p>
            <a:pPr algn="ctr"/>
            <a:r>
              <a:rPr lang="en-GB" sz="2800" dirty="0">
                <a:solidFill>
                  <a:srgbClr val="660066"/>
                </a:solidFill>
              </a:rPr>
              <a:t>We can draw a circle in one part at a time.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B5126DC-D28C-4957-941A-2EF50B7AB18C}"/>
              </a:ext>
            </a:extLst>
          </p:cNvPr>
          <p:cNvSpPr txBox="1">
            <a:spLocks/>
          </p:cNvSpPr>
          <p:nvPr/>
        </p:nvSpPr>
        <p:spPr>
          <a:xfrm>
            <a:off x="620687" y="1550881"/>
            <a:ext cx="2609499" cy="187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660066"/>
                </a:solidFill>
              </a:rPr>
              <a:t>Whole means the</a:t>
            </a:r>
            <a:r>
              <a:rPr lang="en-GB" sz="3200" b="1" dirty="0">
                <a:solidFill>
                  <a:srgbClr val="660066"/>
                </a:solidFill>
              </a:rPr>
              <a:t> total number of objects</a:t>
            </a:r>
            <a:r>
              <a:rPr lang="en-GB" sz="2400" dirty="0">
                <a:solidFill>
                  <a:srgbClr val="660066"/>
                </a:solidFill>
              </a:rPr>
              <a:t>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51B7194-C45B-4F4A-9AB9-863AB930D5E7}"/>
              </a:ext>
            </a:extLst>
          </p:cNvPr>
          <p:cNvSpPr txBox="1">
            <a:spLocks/>
          </p:cNvSpPr>
          <p:nvPr/>
        </p:nvSpPr>
        <p:spPr>
          <a:xfrm>
            <a:off x="4392556" y="3262967"/>
            <a:ext cx="6467424" cy="1305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660066"/>
                </a:solidFill>
              </a:rPr>
              <a:t>We need to count to 24 at the same time as we draw.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6976563" y="2269989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0070C0"/>
                </a:solidFill>
              </a:rPr>
              <a:t>24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3662568" y="2245779"/>
            <a:ext cx="8132319" cy="1889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6 cars drive away.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I know because 24 shared fairly between 4 groups equals 6.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48C008-BBF7-4280-B11D-BE5DD49C4986}"/>
              </a:ext>
            </a:extLst>
          </p:cNvPr>
          <p:cNvSpPr/>
          <p:nvPr/>
        </p:nvSpPr>
        <p:spPr>
          <a:xfrm>
            <a:off x="3552425" y="454648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632B558-7246-4711-9DA7-CB2B9B673A56}"/>
              </a:ext>
            </a:extLst>
          </p:cNvPr>
          <p:cNvSpPr/>
          <p:nvPr/>
        </p:nvSpPr>
        <p:spPr>
          <a:xfrm>
            <a:off x="8098906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8901217" y="4557122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4294440" y="45464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F5956E-9AB0-4B12-B9B1-A1FF11EF330B}"/>
              </a:ext>
            </a:extLst>
          </p:cNvPr>
          <p:cNvSpPr/>
          <p:nvPr/>
        </p:nvSpPr>
        <p:spPr>
          <a:xfrm>
            <a:off x="8098906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06B046D-42C2-4098-BA92-C0E59CA46327}"/>
              </a:ext>
            </a:extLst>
          </p:cNvPr>
          <p:cNvSpPr/>
          <p:nvPr/>
        </p:nvSpPr>
        <p:spPr>
          <a:xfrm>
            <a:off x="3552425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5778106" y="45530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10247334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6995CF-F96C-463E-9A61-8585CC0CE067}"/>
              </a:ext>
            </a:extLst>
          </p:cNvPr>
          <p:cNvSpPr/>
          <p:nvPr/>
        </p:nvSpPr>
        <p:spPr>
          <a:xfrm>
            <a:off x="11110178" y="457084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FAEB32-30F7-411A-B0CD-8084923B0F41}"/>
              </a:ext>
            </a:extLst>
          </p:cNvPr>
          <p:cNvSpPr/>
          <p:nvPr/>
        </p:nvSpPr>
        <p:spPr>
          <a:xfrm>
            <a:off x="6563697" y="455480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ED32B64-ADB4-4AD2-932E-AE75E692729A}"/>
              </a:ext>
            </a:extLst>
          </p:cNvPr>
          <p:cNvSpPr/>
          <p:nvPr/>
        </p:nvSpPr>
        <p:spPr>
          <a:xfrm>
            <a:off x="10247333" y="5349255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4ED046D-B31F-4EF9-9C2E-5BB99F90032C}"/>
              </a:ext>
            </a:extLst>
          </p:cNvPr>
          <p:cNvSpPr/>
          <p:nvPr/>
        </p:nvSpPr>
        <p:spPr>
          <a:xfrm>
            <a:off x="5761597" y="533824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574C7D-41F7-4875-997C-55D507D43FFC}"/>
              </a:ext>
            </a:extLst>
          </p:cNvPr>
          <p:cNvSpPr/>
          <p:nvPr/>
        </p:nvSpPr>
        <p:spPr>
          <a:xfrm>
            <a:off x="4354082" y="535839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1C36727-6931-48EA-8A93-A5DBEF790C61}"/>
              </a:ext>
            </a:extLst>
          </p:cNvPr>
          <p:cNvSpPr/>
          <p:nvPr/>
        </p:nvSpPr>
        <p:spPr>
          <a:xfrm>
            <a:off x="6578332" y="533824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3F9B9A-0A26-4C11-B5CF-D4902F576FCF}"/>
              </a:ext>
            </a:extLst>
          </p:cNvPr>
          <p:cNvSpPr/>
          <p:nvPr/>
        </p:nvSpPr>
        <p:spPr>
          <a:xfrm>
            <a:off x="8901217" y="535838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6A23AF6-0098-4C52-A7B9-C073D8272D41}"/>
              </a:ext>
            </a:extLst>
          </p:cNvPr>
          <p:cNvSpPr/>
          <p:nvPr/>
        </p:nvSpPr>
        <p:spPr>
          <a:xfrm>
            <a:off x="11110177" y="535838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60FB293-B802-4298-9935-946D7CD692E0}"/>
              </a:ext>
            </a:extLst>
          </p:cNvPr>
          <p:cNvSpPr/>
          <p:nvPr/>
        </p:nvSpPr>
        <p:spPr>
          <a:xfrm>
            <a:off x="3544352" y="620017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E156515-29F1-4FD8-A1C1-775D68A92D7A}"/>
              </a:ext>
            </a:extLst>
          </p:cNvPr>
          <p:cNvSpPr/>
          <p:nvPr/>
        </p:nvSpPr>
        <p:spPr>
          <a:xfrm>
            <a:off x="5761596" y="615439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B3B2186-A36D-449E-8224-D0FEA8729DEE}"/>
              </a:ext>
            </a:extLst>
          </p:cNvPr>
          <p:cNvSpPr/>
          <p:nvPr/>
        </p:nvSpPr>
        <p:spPr>
          <a:xfrm>
            <a:off x="8098906" y="6172161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66E6D6A-19E7-4515-8C28-B6593D28B83B}"/>
              </a:ext>
            </a:extLst>
          </p:cNvPr>
          <p:cNvSpPr/>
          <p:nvPr/>
        </p:nvSpPr>
        <p:spPr>
          <a:xfrm>
            <a:off x="10247333" y="618845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83CD225-5625-4B6F-8787-239815A693F0}"/>
              </a:ext>
            </a:extLst>
          </p:cNvPr>
          <p:cNvSpPr/>
          <p:nvPr/>
        </p:nvSpPr>
        <p:spPr>
          <a:xfrm>
            <a:off x="4369760" y="620017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93A1EF1-D9A8-4D79-9BEC-DFE5DE950FE7}"/>
              </a:ext>
            </a:extLst>
          </p:cNvPr>
          <p:cNvSpPr/>
          <p:nvPr/>
        </p:nvSpPr>
        <p:spPr>
          <a:xfrm>
            <a:off x="6598053" y="6188458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236F536-928F-4964-B9A8-78A88B632C73}"/>
              </a:ext>
            </a:extLst>
          </p:cNvPr>
          <p:cNvSpPr/>
          <p:nvPr/>
        </p:nvSpPr>
        <p:spPr>
          <a:xfrm>
            <a:off x="8930370" y="6200176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C653F9C-6E0D-4AF0-A407-4A0583B5925D}"/>
              </a:ext>
            </a:extLst>
          </p:cNvPr>
          <p:cNvSpPr/>
          <p:nvPr/>
        </p:nvSpPr>
        <p:spPr>
          <a:xfrm>
            <a:off x="11117935" y="6172161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6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/>
      <p:bldP spid="32" grpId="0"/>
      <p:bldP spid="3" grpId="0"/>
      <p:bldP spid="41" grpId="0" animBg="1"/>
      <p:bldP spid="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Blank bar model - 4 parts to share between [Compatibility Mode] - Word">
            <a:extLst>
              <a:ext uri="{FF2B5EF4-FFF2-40B4-BE49-F238E27FC236}">
                <a16:creationId xmlns:a16="http://schemas.microsoft.com/office/drawing/2014/main" id="{E7DD35E0-DE64-46E4-9DF0-019E6B9274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t="27760" r="21645" b="10833"/>
          <a:stretch/>
        </p:blipFill>
        <p:spPr>
          <a:xfrm>
            <a:off x="1951269" y="1589598"/>
            <a:ext cx="9006402" cy="526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2" y="211463"/>
            <a:ext cx="11442976" cy="205852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Lee says… “I can find one quarter of 8 and 9.”</a:t>
            </a:r>
            <a:br>
              <a:rPr lang="en-GB" sz="3600" dirty="0"/>
            </a:br>
            <a:r>
              <a:rPr lang="en-GB" sz="3600" dirty="0"/>
              <a:t>Do you agree?</a:t>
            </a:r>
            <a:br>
              <a:rPr lang="en-GB" sz="3600" dirty="0"/>
            </a:br>
            <a:r>
              <a:rPr lang="en-GB" sz="3600" dirty="0"/>
              <a:t>Can you draw the circles to prove it?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A948EB-9F42-412C-9F07-5269A066D99B}"/>
              </a:ext>
            </a:extLst>
          </p:cNvPr>
          <p:cNvSpPr txBox="1"/>
          <p:nvPr/>
        </p:nvSpPr>
        <p:spPr>
          <a:xfrm>
            <a:off x="5648981" y="2602265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0070C0"/>
                </a:solidFill>
              </a:rPr>
              <a:t>8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48C008-BBF7-4280-B11D-BE5DD49C4986}"/>
              </a:ext>
            </a:extLst>
          </p:cNvPr>
          <p:cNvSpPr/>
          <p:nvPr/>
        </p:nvSpPr>
        <p:spPr>
          <a:xfrm>
            <a:off x="2496005" y="468193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632B558-7246-4711-9DA7-CB2B9B673A56}"/>
              </a:ext>
            </a:extLst>
          </p:cNvPr>
          <p:cNvSpPr/>
          <p:nvPr/>
        </p:nvSpPr>
        <p:spPr>
          <a:xfrm>
            <a:off x="6948392" y="4642281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6B8F25E-755E-476D-AC43-7526DD51DC26}"/>
              </a:ext>
            </a:extLst>
          </p:cNvPr>
          <p:cNvSpPr/>
          <p:nvPr/>
        </p:nvSpPr>
        <p:spPr>
          <a:xfrm>
            <a:off x="7777443" y="464039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E24CD9-1EE7-4080-8684-D1914A7F179C}"/>
              </a:ext>
            </a:extLst>
          </p:cNvPr>
          <p:cNvSpPr/>
          <p:nvPr/>
        </p:nvSpPr>
        <p:spPr>
          <a:xfrm>
            <a:off x="3318241" y="4697419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C1A804-837B-46D4-8006-E088B40A7C4D}"/>
              </a:ext>
            </a:extLst>
          </p:cNvPr>
          <p:cNvSpPr/>
          <p:nvPr/>
        </p:nvSpPr>
        <p:spPr>
          <a:xfrm>
            <a:off x="4615736" y="4642281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212F8F-E1C1-4AD2-8256-F9444698BAA1}"/>
              </a:ext>
            </a:extLst>
          </p:cNvPr>
          <p:cNvSpPr/>
          <p:nvPr/>
        </p:nvSpPr>
        <p:spPr>
          <a:xfrm>
            <a:off x="9057867" y="4672483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6995CF-F96C-463E-9A61-8585CC0CE067}"/>
              </a:ext>
            </a:extLst>
          </p:cNvPr>
          <p:cNvSpPr/>
          <p:nvPr/>
        </p:nvSpPr>
        <p:spPr>
          <a:xfrm>
            <a:off x="9949055" y="4681934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FAEB32-30F7-411A-B0CD-8084923B0F41}"/>
              </a:ext>
            </a:extLst>
          </p:cNvPr>
          <p:cNvSpPr/>
          <p:nvPr/>
        </p:nvSpPr>
        <p:spPr>
          <a:xfrm>
            <a:off x="5506924" y="4642280"/>
            <a:ext cx="446361" cy="446361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DD7A6D-7430-4198-8BF5-AE901C1EDD5B}"/>
              </a:ext>
            </a:extLst>
          </p:cNvPr>
          <p:cNvSpPr/>
          <p:nvPr/>
        </p:nvSpPr>
        <p:spPr>
          <a:xfrm>
            <a:off x="2512859" y="6060069"/>
            <a:ext cx="446361" cy="4463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745979-361D-4CAD-BA19-9D7628A55BC0}"/>
              </a:ext>
            </a:extLst>
          </p:cNvPr>
          <p:cNvSpPr txBox="1"/>
          <p:nvPr/>
        </p:nvSpPr>
        <p:spPr>
          <a:xfrm>
            <a:off x="6442820" y="2602265"/>
            <a:ext cx="1299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7030A0"/>
                </a:solidFill>
              </a:rPr>
              <a:t>9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464E7B-8D04-4162-9299-B52B516BFFC1}"/>
              </a:ext>
            </a:extLst>
          </p:cNvPr>
          <p:cNvSpPr/>
          <p:nvPr/>
        </p:nvSpPr>
        <p:spPr>
          <a:xfrm>
            <a:off x="2496005" y="5378885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908AAC9-AE18-44B9-AB7B-2B9C329E873A}"/>
              </a:ext>
            </a:extLst>
          </p:cNvPr>
          <p:cNvSpPr/>
          <p:nvPr/>
        </p:nvSpPr>
        <p:spPr>
          <a:xfrm>
            <a:off x="6948392" y="5339232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51F3223-6706-4EDD-B5D0-B42CC78B6688}"/>
              </a:ext>
            </a:extLst>
          </p:cNvPr>
          <p:cNvSpPr/>
          <p:nvPr/>
        </p:nvSpPr>
        <p:spPr>
          <a:xfrm>
            <a:off x="7777443" y="5337350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8173848-ECF3-4AAB-A842-9F8F7CB97625}"/>
              </a:ext>
            </a:extLst>
          </p:cNvPr>
          <p:cNvSpPr/>
          <p:nvPr/>
        </p:nvSpPr>
        <p:spPr>
          <a:xfrm>
            <a:off x="3318241" y="5394370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9DE5A8D-24F4-4FA0-A63D-55DDF31D0552}"/>
              </a:ext>
            </a:extLst>
          </p:cNvPr>
          <p:cNvSpPr/>
          <p:nvPr/>
        </p:nvSpPr>
        <p:spPr>
          <a:xfrm>
            <a:off x="4615736" y="5339232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B31558C-A867-47A1-BDC8-96EB13B9BBEB}"/>
              </a:ext>
            </a:extLst>
          </p:cNvPr>
          <p:cNvSpPr/>
          <p:nvPr/>
        </p:nvSpPr>
        <p:spPr>
          <a:xfrm>
            <a:off x="9057867" y="5369434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3BFE518-E529-4784-97B5-FFACC9019A84}"/>
              </a:ext>
            </a:extLst>
          </p:cNvPr>
          <p:cNvSpPr/>
          <p:nvPr/>
        </p:nvSpPr>
        <p:spPr>
          <a:xfrm>
            <a:off x="9949055" y="5378885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3C0706F-DEB7-483A-A789-904587FD8991}"/>
              </a:ext>
            </a:extLst>
          </p:cNvPr>
          <p:cNvSpPr/>
          <p:nvPr/>
        </p:nvSpPr>
        <p:spPr>
          <a:xfrm>
            <a:off x="5506924" y="5339231"/>
            <a:ext cx="446361" cy="44636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8" name="Picture 2" descr="Transparent Background Clipart Tick">
            <a:extLst>
              <a:ext uri="{FF2B5EF4-FFF2-40B4-BE49-F238E27FC236}">
                <a16:creationId xmlns:a16="http://schemas.microsoft.com/office/drawing/2014/main" id="{1C3F769A-C50A-4498-8E82-F5735FE43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911" y="3338281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Red Cross Clipart Not Not Ok Clipart Image Provided - EpiCentro ...">
            <a:extLst>
              <a:ext uri="{FF2B5EF4-FFF2-40B4-BE49-F238E27FC236}">
                <a16:creationId xmlns:a16="http://schemas.microsoft.com/office/drawing/2014/main" id="{26299DB6-3932-4E62-B954-0D4529208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321" y="3344403"/>
            <a:ext cx="1131585" cy="127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ED9599D1-9A09-46A0-A1E9-C8D25A2ED3D9}"/>
              </a:ext>
            </a:extLst>
          </p:cNvPr>
          <p:cNvSpPr txBox="1">
            <a:spLocks/>
          </p:cNvSpPr>
          <p:nvPr/>
        </p:nvSpPr>
        <p:spPr>
          <a:xfrm>
            <a:off x="1038418" y="1791340"/>
            <a:ext cx="10832103" cy="233375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tx1"/>
                </a:solidFill>
              </a:rPr>
              <a:t>I disagree with Lee. You can only find one quarter of 8. One quarter of 8 is 2. When you share 9 between 4 parts there is one left over.</a:t>
            </a:r>
          </a:p>
        </p:txBody>
      </p:sp>
    </p:spTree>
    <p:extLst>
      <p:ext uri="{BB962C8B-B14F-4D97-AF65-F5344CB8AC3E}">
        <p14:creationId xmlns:p14="http://schemas.microsoft.com/office/powerpoint/2010/main" val="297100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6" grpId="0" animBg="1"/>
      <p:bldP spid="6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21" grpId="0" animBg="1"/>
      <p:bldP spid="26" grpId="0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626</TotalTime>
  <Words>363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Crop</vt:lpstr>
      <vt:lpstr>Year 1- FRACTIONS</vt:lpstr>
      <vt:lpstr>I have 12 pears. I give a quarter of them to my friend. How many do I give to my friend?</vt:lpstr>
      <vt:lpstr>There are 8 rabbits in the field. One quarter of the rabbits hop away. How many rabbits hop away?</vt:lpstr>
      <vt:lpstr>There are 4 scooters in the playground. A quarter of the scooters are red. How many scooters are red?</vt:lpstr>
      <vt:lpstr>There are 16 children on the field. One quarter of the children run to the Summer House. How many children run to the Summer House?</vt:lpstr>
      <vt:lpstr>There are 24 cars in the car park. One quarter of the cars drive away. How many cars drive away?</vt:lpstr>
      <vt:lpstr>Lee says… “I can find one quarter of 8 and 9.” Do you agree? Can you draw the circles to prove 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58</cp:revision>
  <dcterms:created xsi:type="dcterms:W3CDTF">2020-03-20T11:22:32Z</dcterms:created>
  <dcterms:modified xsi:type="dcterms:W3CDTF">2020-05-11T13:51:28Z</dcterms:modified>
</cp:coreProperties>
</file>