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5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8442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1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4341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8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5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26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3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689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30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16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Statistics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5 – bar charts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59BCEE-537E-4A9F-AC25-497574705744}"/>
              </a:ext>
            </a:extLst>
          </p:cNvPr>
          <p:cNvSpPr txBox="1"/>
          <p:nvPr/>
        </p:nvSpPr>
        <p:spPr>
          <a:xfrm>
            <a:off x="1311965" y="636104"/>
            <a:ext cx="103366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Today we are going to look at another way to present data.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0D51BA-53EF-48E8-82E4-BD1659F2B2A2}"/>
              </a:ext>
            </a:extLst>
          </p:cNvPr>
          <p:cNvSpPr txBox="1"/>
          <p:nvPr/>
        </p:nvSpPr>
        <p:spPr>
          <a:xfrm>
            <a:off x="1311965" y="1517373"/>
            <a:ext cx="103366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So far we have looked at: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B6062E-A9DB-446F-A1DA-22A76F22D9C7}"/>
              </a:ext>
            </a:extLst>
          </p:cNvPr>
          <p:cNvSpPr txBox="1"/>
          <p:nvPr/>
        </p:nvSpPr>
        <p:spPr>
          <a:xfrm>
            <a:off x="1311965" y="2213976"/>
            <a:ext cx="103366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6639DF-70B1-4D98-AAD8-3EBAC698222B}"/>
              </a:ext>
            </a:extLst>
          </p:cNvPr>
          <p:cNvSpPr txBox="1"/>
          <p:nvPr/>
        </p:nvSpPr>
        <p:spPr>
          <a:xfrm>
            <a:off x="1311965" y="2725913"/>
            <a:ext cx="103366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Tally Charts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0AAC27-C96E-4493-ABE2-82B41590E33F}"/>
              </a:ext>
            </a:extLst>
          </p:cNvPr>
          <p:cNvSpPr txBox="1"/>
          <p:nvPr/>
        </p:nvSpPr>
        <p:spPr>
          <a:xfrm>
            <a:off x="1311965" y="3244334"/>
            <a:ext cx="103366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Pictograms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8C9C08-EF97-4AD3-8554-EF44141CE9AD}"/>
              </a:ext>
            </a:extLst>
          </p:cNvPr>
          <p:cNvSpPr txBox="1"/>
          <p:nvPr/>
        </p:nvSpPr>
        <p:spPr>
          <a:xfrm>
            <a:off x="1311965" y="4678017"/>
            <a:ext cx="1033669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Today we are going to look at bar charts. </a:t>
            </a:r>
          </a:p>
        </p:txBody>
      </p:sp>
    </p:spTree>
    <p:extLst>
      <p:ext uri="{BB962C8B-B14F-4D97-AF65-F5344CB8AC3E}">
        <p14:creationId xmlns:p14="http://schemas.microsoft.com/office/powerpoint/2010/main" val="268817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10E677-EB90-4C13-8634-3E03E73A3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04971"/>
              </p:ext>
            </p:extLst>
          </p:nvPr>
        </p:nvGraphicFramePr>
        <p:xfrm>
          <a:off x="3715026" y="1978622"/>
          <a:ext cx="5163930" cy="407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655">
                  <a:extLst>
                    <a:ext uri="{9D8B030D-6E8A-4147-A177-3AD203B41FA5}">
                      <a16:colId xmlns:a16="http://schemas.microsoft.com/office/drawing/2014/main" val="415122546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95723148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460899382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9304793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61972375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4391688"/>
                    </a:ext>
                  </a:extLst>
                </a:gridCol>
              </a:tblGrid>
              <a:tr h="5097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51568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44901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62420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65933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18939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99423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25550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9372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B1AABD-F389-4DD1-A914-8D56E5274C99}"/>
              </a:ext>
            </a:extLst>
          </p:cNvPr>
          <p:cNvSpPr txBox="1"/>
          <p:nvPr/>
        </p:nvSpPr>
        <p:spPr>
          <a:xfrm>
            <a:off x="810591" y="238539"/>
            <a:ext cx="464930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investigate the bar chart below.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BC0AD49-621B-40CA-AC55-BE3AA9D0CAA1}"/>
              </a:ext>
            </a:extLst>
          </p:cNvPr>
          <p:cNvCxnSpPr/>
          <p:nvPr/>
        </p:nvCxnSpPr>
        <p:spPr>
          <a:xfrm>
            <a:off x="4572000" y="2464904"/>
            <a:ext cx="0" cy="308775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A4BC1C6-A37F-43ED-9744-8B21F77FADAE}"/>
              </a:ext>
            </a:extLst>
          </p:cNvPr>
          <p:cNvCxnSpPr>
            <a:cxnSpLocks/>
          </p:cNvCxnSpPr>
          <p:nvPr/>
        </p:nvCxnSpPr>
        <p:spPr>
          <a:xfrm flipH="1">
            <a:off x="4572000" y="5552660"/>
            <a:ext cx="369073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5C1D880-502D-45A9-BD75-3F94EB785F7E}"/>
              </a:ext>
            </a:extLst>
          </p:cNvPr>
          <p:cNvSpPr txBox="1"/>
          <p:nvPr/>
        </p:nvSpPr>
        <p:spPr>
          <a:xfrm>
            <a:off x="3698461" y="1089150"/>
            <a:ext cx="5437808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bar chart to show the different colour cars that I saw in one day.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362DCD-4858-4559-8410-49270A0D0CA8}"/>
              </a:ext>
            </a:extLst>
          </p:cNvPr>
          <p:cNvSpPr txBox="1"/>
          <p:nvPr/>
        </p:nvSpPr>
        <p:spPr>
          <a:xfrm>
            <a:off x="1697927" y="3332345"/>
            <a:ext cx="166093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cars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D5A2A0-9F64-437D-94D2-4F8DDEF57FB2}"/>
              </a:ext>
            </a:extLst>
          </p:cNvPr>
          <p:cNvSpPr txBox="1"/>
          <p:nvPr/>
        </p:nvSpPr>
        <p:spPr>
          <a:xfrm>
            <a:off x="5819913" y="6168599"/>
            <a:ext cx="166093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Car colours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977CD1-A7CD-4FC0-858C-7BFBEB0A3EB8}"/>
              </a:ext>
            </a:extLst>
          </p:cNvPr>
          <p:cNvSpPr txBox="1"/>
          <p:nvPr/>
        </p:nvSpPr>
        <p:spPr>
          <a:xfrm>
            <a:off x="4695687" y="5638510"/>
            <a:ext cx="72887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1DFE41-5392-4558-A2A8-76E8AB1DC20D}"/>
              </a:ext>
            </a:extLst>
          </p:cNvPr>
          <p:cNvSpPr txBox="1"/>
          <p:nvPr/>
        </p:nvSpPr>
        <p:spPr>
          <a:xfrm>
            <a:off x="5497443" y="5665014"/>
            <a:ext cx="72887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Blue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BAB8A2-4D1C-4E4A-8A6F-4DA25415D330}"/>
              </a:ext>
            </a:extLst>
          </p:cNvPr>
          <p:cNvSpPr txBox="1"/>
          <p:nvPr/>
        </p:nvSpPr>
        <p:spPr>
          <a:xfrm>
            <a:off x="6404113" y="5638510"/>
            <a:ext cx="72887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Grey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90BC39-5C06-4AC6-82F9-F5E9910B7A6B}"/>
              </a:ext>
            </a:extLst>
          </p:cNvPr>
          <p:cNvSpPr txBox="1"/>
          <p:nvPr/>
        </p:nvSpPr>
        <p:spPr>
          <a:xfrm>
            <a:off x="7170529" y="5593275"/>
            <a:ext cx="94200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White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33BA4E-7ACC-4502-A815-350D076E91F7}"/>
              </a:ext>
            </a:extLst>
          </p:cNvPr>
          <p:cNvSpPr txBox="1"/>
          <p:nvPr/>
        </p:nvSpPr>
        <p:spPr>
          <a:xfrm>
            <a:off x="3664225" y="5295685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F068E0-973C-4285-8E5E-FE22E08E79DF}"/>
              </a:ext>
            </a:extLst>
          </p:cNvPr>
          <p:cNvSpPr txBox="1"/>
          <p:nvPr/>
        </p:nvSpPr>
        <p:spPr>
          <a:xfrm>
            <a:off x="3629991" y="4792100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6C6A12-ED53-4BBD-8516-9BF7C78987BC}"/>
              </a:ext>
            </a:extLst>
          </p:cNvPr>
          <p:cNvSpPr txBox="1"/>
          <p:nvPr/>
        </p:nvSpPr>
        <p:spPr>
          <a:xfrm>
            <a:off x="3650972" y="4299021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BE1BF9-FDE9-4F6A-88D2-002D31FCED26}"/>
              </a:ext>
            </a:extLst>
          </p:cNvPr>
          <p:cNvSpPr txBox="1"/>
          <p:nvPr/>
        </p:nvSpPr>
        <p:spPr>
          <a:xfrm>
            <a:off x="3629991" y="3777949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017953-A4F0-4B80-B345-E5341D65D08B}"/>
              </a:ext>
            </a:extLst>
          </p:cNvPr>
          <p:cNvSpPr txBox="1"/>
          <p:nvPr/>
        </p:nvSpPr>
        <p:spPr>
          <a:xfrm>
            <a:off x="3663121" y="3230435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C45461-404A-468A-8704-92B1584D3C5D}"/>
              </a:ext>
            </a:extLst>
          </p:cNvPr>
          <p:cNvSpPr txBox="1"/>
          <p:nvPr/>
        </p:nvSpPr>
        <p:spPr>
          <a:xfrm>
            <a:off x="3698460" y="2756462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BE303DF-7ADB-4D26-A8E5-7B7D214FFA68}"/>
              </a:ext>
            </a:extLst>
          </p:cNvPr>
          <p:cNvSpPr/>
          <p:nvPr/>
        </p:nvSpPr>
        <p:spPr>
          <a:xfrm>
            <a:off x="4571999" y="2987294"/>
            <a:ext cx="887892" cy="25653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66155B-B1E4-4A78-8516-140DB3C3014A}"/>
              </a:ext>
            </a:extLst>
          </p:cNvPr>
          <p:cNvSpPr/>
          <p:nvPr/>
        </p:nvSpPr>
        <p:spPr>
          <a:xfrm>
            <a:off x="5449955" y="4492487"/>
            <a:ext cx="887892" cy="103403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BDAC2B-3467-4159-876E-024D437EBA72}"/>
              </a:ext>
            </a:extLst>
          </p:cNvPr>
          <p:cNvSpPr/>
          <p:nvPr/>
        </p:nvSpPr>
        <p:spPr>
          <a:xfrm>
            <a:off x="6290919" y="3978676"/>
            <a:ext cx="887892" cy="15584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8F2FE7-B240-4947-8EF5-AEB279B3F22B}"/>
              </a:ext>
            </a:extLst>
          </p:cNvPr>
          <p:cNvSpPr/>
          <p:nvPr/>
        </p:nvSpPr>
        <p:spPr>
          <a:xfrm>
            <a:off x="7178811" y="5049075"/>
            <a:ext cx="887892" cy="49392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E803C7E-A136-42C3-9FF6-D4C6C673668B}"/>
              </a:ext>
            </a:extLst>
          </p:cNvPr>
          <p:cNvCxnSpPr/>
          <p:nvPr/>
        </p:nvCxnSpPr>
        <p:spPr>
          <a:xfrm flipV="1">
            <a:off x="5819913" y="490330"/>
            <a:ext cx="1660939" cy="410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9CA1DBA-8C23-4B18-B3D3-5DB6C1AD9456}"/>
              </a:ext>
            </a:extLst>
          </p:cNvPr>
          <p:cNvSpPr txBox="1"/>
          <p:nvPr/>
        </p:nvSpPr>
        <p:spPr>
          <a:xfrm>
            <a:off x="7480852" y="244980"/>
            <a:ext cx="41148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Our bar chart has a title. This shows what our bar chart is about.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4FC644-CC57-437B-B6D9-931B391E8621}"/>
              </a:ext>
            </a:extLst>
          </p:cNvPr>
          <p:cNvSpPr txBox="1"/>
          <p:nvPr/>
        </p:nvSpPr>
        <p:spPr>
          <a:xfrm>
            <a:off x="7938052" y="6096675"/>
            <a:ext cx="41148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We’ve labelled the bottom scale of our bar chart with the different colours. 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1670F88-1F0A-477C-B174-0FA36AA96AFD}"/>
              </a:ext>
            </a:extLst>
          </p:cNvPr>
          <p:cNvCxnSpPr>
            <a:cxnSpLocks/>
          </p:cNvCxnSpPr>
          <p:nvPr/>
        </p:nvCxnSpPr>
        <p:spPr>
          <a:xfrm flipH="1">
            <a:off x="7480852" y="5750740"/>
            <a:ext cx="1316388" cy="504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84BCE02-8C0C-4AFA-8D6C-5A640A95725A}"/>
              </a:ext>
            </a:extLst>
          </p:cNvPr>
          <p:cNvSpPr txBox="1"/>
          <p:nvPr/>
        </p:nvSpPr>
        <p:spPr>
          <a:xfrm>
            <a:off x="754818" y="4422767"/>
            <a:ext cx="2223056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We’ve labelled the left scale of the chart with the number. 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6F9841D-EFCA-4D0D-8F7E-EBD20F5AC96D}"/>
              </a:ext>
            </a:extLst>
          </p:cNvPr>
          <p:cNvCxnSpPr>
            <a:cxnSpLocks/>
          </p:cNvCxnSpPr>
          <p:nvPr/>
        </p:nvCxnSpPr>
        <p:spPr>
          <a:xfrm>
            <a:off x="1881797" y="3777949"/>
            <a:ext cx="447253" cy="534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8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10E677-EB90-4C13-8634-3E03E73A37E8}"/>
              </a:ext>
            </a:extLst>
          </p:cNvPr>
          <p:cNvGraphicFramePr>
            <a:graphicFrameLocks noGrp="1"/>
          </p:cNvGraphicFramePr>
          <p:nvPr/>
        </p:nvGraphicFramePr>
        <p:xfrm>
          <a:off x="3715026" y="1978622"/>
          <a:ext cx="5163930" cy="407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655">
                  <a:extLst>
                    <a:ext uri="{9D8B030D-6E8A-4147-A177-3AD203B41FA5}">
                      <a16:colId xmlns:a16="http://schemas.microsoft.com/office/drawing/2014/main" val="415122546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95723148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460899382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9304793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61972375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4391688"/>
                    </a:ext>
                  </a:extLst>
                </a:gridCol>
              </a:tblGrid>
              <a:tr h="5097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51568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44901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62420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65933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18939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99423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25550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9372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B1AABD-F389-4DD1-A914-8D56E5274C99}"/>
              </a:ext>
            </a:extLst>
          </p:cNvPr>
          <p:cNvSpPr txBox="1"/>
          <p:nvPr/>
        </p:nvSpPr>
        <p:spPr>
          <a:xfrm>
            <a:off x="810591" y="238539"/>
            <a:ext cx="464930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investigate the bar chart below.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BC0AD49-621B-40CA-AC55-BE3AA9D0CAA1}"/>
              </a:ext>
            </a:extLst>
          </p:cNvPr>
          <p:cNvCxnSpPr/>
          <p:nvPr/>
        </p:nvCxnSpPr>
        <p:spPr>
          <a:xfrm>
            <a:off x="4572000" y="2464904"/>
            <a:ext cx="0" cy="308775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A4BC1C6-A37F-43ED-9744-8B21F77FADAE}"/>
              </a:ext>
            </a:extLst>
          </p:cNvPr>
          <p:cNvCxnSpPr>
            <a:cxnSpLocks/>
          </p:cNvCxnSpPr>
          <p:nvPr/>
        </p:nvCxnSpPr>
        <p:spPr>
          <a:xfrm flipH="1">
            <a:off x="4572000" y="5552660"/>
            <a:ext cx="369073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5C1D880-502D-45A9-BD75-3F94EB785F7E}"/>
              </a:ext>
            </a:extLst>
          </p:cNvPr>
          <p:cNvSpPr txBox="1"/>
          <p:nvPr/>
        </p:nvSpPr>
        <p:spPr>
          <a:xfrm>
            <a:off x="3698461" y="1089150"/>
            <a:ext cx="5437808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bar chart to show the different colour cars that I saw in one day.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362DCD-4858-4559-8410-49270A0D0CA8}"/>
              </a:ext>
            </a:extLst>
          </p:cNvPr>
          <p:cNvSpPr txBox="1"/>
          <p:nvPr/>
        </p:nvSpPr>
        <p:spPr>
          <a:xfrm>
            <a:off x="1697927" y="3332345"/>
            <a:ext cx="166093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cars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D5A2A0-9F64-437D-94D2-4F8DDEF57FB2}"/>
              </a:ext>
            </a:extLst>
          </p:cNvPr>
          <p:cNvSpPr txBox="1"/>
          <p:nvPr/>
        </p:nvSpPr>
        <p:spPr>
          <a:xfrm>
            <a:off x="5819913" y="6168599"/>
            <a:ext cx="166093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Car colours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977CD1-A7CD-4FC0-858C-7BFBEB0A3EB8}"/>
              </a:ext>
            </a:extLst>
          </p:cNvPr>
          <p:cNvSpPr txBox="1"/>
          <p:nvPr/>
        </p:nvSpPr>
        <p:spPr>
          <a:xfrm>
            <a:off x="4695687" y="5638510"/>
            <a:ext cx="72887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1DFE41-5392-4558-A2A8-76E8AB1DC20D}"/>
              </a:ext>
            </a:extLst>
          </p:cNvPr>
          <p:cNvSpPr txBox="1"/>
          <p:nvPr/>
        </p:nvSpPr>
        <p:spPr>
          <a:xfrm>
            <a:off x="5497443" y="5665014"/>
            <a:ext cx="72887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Blue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BAB8A2-4D1C-4E4A-8A6F-4DA25415D330}"/>
              </a:ext>
            </a:extLst>
          </p:cNvPr>
          <p:cNvSpPr txBox="1"/>
          <p:nvPr/>
        </p:nvSpPr>
        <p:spPr>
          <a:xfrm>
            <a:off x="6404113" y="5638510"/>
            <a:ext cx="72887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Grey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90BC39-5C06-4AC6-82F9-F5E9910B7A6B}"/>
              </a:ext>
            </a:extLst>
          </p:cNvPr>
          <p:cNvSpPr txBox="1"/>
          <p:nvPr/>
        </p:nvSpPr>
        <p:spPr>
          <a:xfrm>
            <a:off x="7170529" y="5593275"/>
            <a:ext cx="94200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White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33BA4E-7ACC-4502-A815-350D076E91F7}"/>
              </a:ext>
            </a:extLst>
          </p:cNvPr>
          <p:cNvSpPr txBox="1"/>
          <p:nvPr/>
        </p:nvSpPr>
        <p:spPr>
          <a:xfrm>
            <a:off x="3664225" y="5295685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F068E0-973C-4285-8E5E-FE22E08E79DF}"/>
              </a:ext>
            </a:extLst>
          </p:cNvPr>
          <p:cNvSpPr txBox="1"/>
          <p:nvPr/>
        </p:nvSpPr>
        <p:spPr>
          <a:xfrm>
            <a:off x="3629991" y="4792100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6C6A12-ED53-4BBD-8516-9BF7C78987BC}"/>
              </a:ext>
            </a:extLst>
          </p:cNvPr>
          <p:cNvSpPr txBox="1"/>
          <p:nvPr/>
        </p:nvSpPr>
        <p:spPr>
          <a:xfrm>
            <a:off x="3650972" y="4299021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BE1BF9-FDE9-4F6A-88D2-002D31FCED26}"/>
              </a:ext>
            </a:extLst>
          </p:cNvPr>
          <p:cNvSpPr txBox="1"/>
          <p:nvPr/>
        </p:nvSpPr>
        <p:spPr>
          <a:xfrm>
            <a:off x="3629991" y="3777949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017953-A4F0-4B80-B345-E5341D65D08B}"/>
              </a:ext>
            </a:extLst>
          </p:cNvPr>
          <p:cNvSpPr txBox="1"/>
          <p:nvPr/>
        </p:nvSpPr>
        <p:spPr>
          <a:xfrm>
            <a:off x="3663121" y="3230435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C45461-404A-468A-8704-92B1584D3C5D}"/>
              </a:ext>
            </a:extLst>
          </p:cNvPr>
          <p:cNvSpPr txBox="1"/>
          <p:nvPr/>
        </p:nvSpPr>
        <p:spPr>
          <a:xfrm>
            <a:off x="3698460" y="2756462"/>
            <a:ext cx="94200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BE303DF-7ADB-4D26-A8E5-7B7D214FFA68}"/>
              </a:ext>
            </a:extLst>
          </p:cNvPr>
          <p:cNvSpPr/>
          <p:nvPr/>
        </p:nvSpPr>
        <p:spPr>
          <a:xfrm>
            <a:off x="4571999" y="2987294"/>
            <a:ext cx="887892" cy="25653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66155B-B1E4-4A78-8516-140DB3C3014A}"/>
              </a:ext>
            </a:extLst>
          </p:cNvPr>
          <p:cNvSpPr/>
          <p:nvPr/>
        </p:nvSpPr>
        <p:spPr>
          <a:xfrm>
            <a:off x="5449955" y="4492487"/>
            <a:ext cx="887892" cy="103403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BDAC2B-3467-4159-876E-024D437EBA72}"/>
              </a:ext>
            </a:extLst>
          </p:cNvPr>
          <p:cNvSpPr/>
          <p:nvPr/>
        </p:nvSpPr>
        <p:spPr>
          <a:xfrm>
            <a:off x="6290919" y="3978676"/>
            <a:ext cx="887892" cy="15584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8F2FE7-B240-4947-8EF5-AEB279B3F22B}"/>
              </a:ext>
            </a:extLst>
          </p:cNvPr>
          <p:cNvSpPr/>
          <p:nvPr/>
        </p:nvSpPr>
        <p:spPr>
          <a:xfrm>
            <a:off x="7178811" y="5049075"/>
            <a:ext cx="887892" cy="49392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4FC644-CC57-437B-B6D9-931B391E8621}"/>
              </a:ext>
            </a:extLst>
          </p:cNvPr>
          <p:cNvSpPr txBox="1"/>
          <p:nvPr/>
        </p:nvSpPr>
        <p:spPr>
          <a:xfrm>
            <a:off x="9655311" y="5245269"/>
            <a:ext cx="2343427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In each gap we have written the different coloured cars. 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1670F88-1F0A-477C-B174-0FA36AA96AFD}"/>
              </a:ext>
            </a:extLst>
          </p:cNvPr>
          <p:cNvCxnSpPr>
            <a:cxnSpLocks/>
          </p:cNvCxnSpPr>
          <p:nvPr/>
        </p:nvCxnSpPr>
        <p:spPr>
          <a:xfrm flipH="1">
            <a:off x="7998790" y="5738436"/>
            <a:ext cx="1583635" cy="37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3156A40-9D58-4754-9898-D40FD55BF0B2}"/>
              </a:ext>
            </a:extLst>
          </p:cNvPr>
          <p:cNvCxnSpPr>
            <a:cxnSpLocks/>
          </p:cNvCxnSpPr>
          <p:nvPr/>
        </p:nvCxnSpPr>
        <p:spPr>
          <a:xfrm>
            <a:off x="3011276" y="4757887"/>
            <a:ext cx="792376" cy="291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8BEF2349-C836-487F-9A33-DF29C4C5F583}"/>
              </a:ext>
            </a:extLst>
          </p:cNvPr>
          <p:cNvSpPr txBox="1"/>
          <p:nvPr/>
        </p:nvSpPr>
        <p:spPr>
          <a:xfrm>
            <a:off x="913300" y="4291085"/>
            <a:ext cx="1893951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On each line we have written the number. 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D4D80A3-0A51-4620-B1CF-70F5B25CE301}"/>
              </a:ext>
            </a:extLst>
          </p:cNvPr>
          <p:cNvCxnSpPr>
            <a:cxnSpLocks/>
          </p:cNvCxnSpPr>
          <p:nvPr/>
        </p:nvCxnSpPr>
        <p:spPr>
          <a:xfrm flipH="1">
            <a:off x="5371824" y="2365513"/>
            <a:ext cx="4210601" cy="1017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2077448-6BA0-405C-8F54-41CBBCB40B63}"/>
              </a:ext>
            </a:extLst>
          </p:cNvPr>
          <p:cNvSpPr txBox="1"/>
          <p:nvPr/>
        </p:nvSpPr>
        <p:spPr>
          <a:xfrm>
            <a:off x="9582425" y="2412738"/>
            <a:ext cx="2343427" cy="17543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Each bar shows how many of each colour. </a:t>
            </a:r>
          </a:p>
          <a:p>
            <a:pPr algn="ctr"/>
            <a:r>
              <a:rPr lang="en-GB" dirty="0"/>
              <a:t>The red bar goes all the way to 5. That means I saw 5 red cars. </a:t>
            </a:r>
          </a:p>
        </p:txBody>
      </p:sp>
    </p:spTree>
    <p:extLst>
      <p:ext uri="{BB962C8B-B14F-4D97-AF65-F5344CB8AC3E}">
        <p14:creationId xmlns:p14="http://schemas.microsoft.com/office/powerpoint/2010/main" val="340638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4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3B8A48-6F54-4086-B493-881CF91155FB}"/>
              </a:ext>
            </a:extLst>
          </p:cNvPr>
          <p:cNvSpPr txBox="1"/>
          <p:nvPr/>
        </p:nvSpPr>
        <p:spPr>
          <a:xfrm>
            <a:off x="810591" y="238539"/>
            <a:ext cx="1110311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try drawing a bar chart using the information in the table.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7122D93-299A-4979-BA4C-CD1F63C3D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40140"/>
              </p:ext>
            </p:extLst>
          </p:nvPr>
        </p:nvGraphicFramePr>
        <p:xfrm>
          <a:off x="958573" y="1024466"/>
          <a:ext cx="2420732" cy="318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366">
                  <a:extLst>
                    <a:ext uri="{9D8B030D-6E8A-4147-A177-3AD203B41FA5}">
                      <a16:colId xmlns:a16="http://schemas.microsoft.com/office/drawing/2014/main" val="154817760"/>
                    </a:ext>
                  </a:extLst>
                </a:gridCol>
                <a:gridCol w="1210366">
                  <a:extLst>
                    <a:ext uri="{9D8B030D-6E8A-4147-A177-3AD203B41FA5}">
                      <a16:colId xmlns:a16="http://schemas.microsoft.com/office/drawing/2014/main" val="2539813607"/>
                    </a:ext>
                  </a:extLst>
                </a:gridCol>
              </a:tblGrid>
              <a:tr h="50953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Jelly bean 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46398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105036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456792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9195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85217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Purple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48217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8A09FF-3810-4B8A-8694-610315BCE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75400"/>
              </p:ext>
            </p:extLst>
          </p:nvPr>
        </p:nvGraphicFramePr>
        <p:xfrm>
          <a:off x="5570330" y="1496206"/>
          <a:ext cx="5163930" cy="407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655">
                  <a:extLst>
                    <a:ext uri="{9D8B030D-6E8A-4147-A177-3AD203B41FA5}">
                      <a16:colId xmlns:a16="http://schemas.microsoft.com/office/drawing/2014/main" val="415122546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95723148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460899382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9304793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61972375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4391688"/>
                    </a:ext>
                  </a:extLst>
                </a:gridCol>
              </a:tblGrid>
              <a:tr h="5097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51568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44901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62420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65933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18939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99423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25550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937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B6D6BEE-1E32-4993-BC10-86F4F88AF0EE}"/>
              </a:ext>
            </a:extLst>
          </p:cNvPr>
          <p:cNvSpPr txBox="1"/>
          <p:nvPr/>
        </p:nvSpPr>
        <p:spPr>
          <a:xfrm>
            <a:off x="958573" y="4426226"/>
            <a:ext cx="203209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First write your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CAEE7C-C737-4E25-BAA0-9CA2586E407D}"/>
              </a:ext>
            </a:extLst>
          </p:cNvPr>
          <p:cNvSpPr txBox="1"/>
          <p:nvPr/>
        </p:nvSpPr>
        <p:spPr>
          <a:xfrm>
            <a:off x="5079952" y="809761"/>
            <a:ext cx="666147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bar chart to show the different colour jelly beans in a pack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1CEDF6-48EB-4903-B061-1568848888AB}"/>
              </a:ext>
            </a:extLst>
          </p:cNvPr>
          <p:cNvSpPr txBox="1"/>
          <p:nvPr/>
        </p:nvSpPr>
        <p:spPr>
          <a:xfrm>
            <a:off x="958573" y="4989690"/>
            <a:ext cx="293695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Now add your bottom scale.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0E87A4-B5DD-47A3-A539-AB64B60FEC17}"/>
              </a:ext>
            </a:extLst>
          </p:cNvPr>
          <p:cNvCxnSpPr/>
          <p:nvPr/>
        </p:nvCxnSpPr>
        <p:spPr>
          <a:xfrm>
            <a:off x="6362147" y="5065890"/>
            <a:ext cx="437211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2ACBA44-B02F-4934-B6A3-E81A22078E15}"/>
              </a:ext>
            </a:extLst>
          </p:cNvPr>
          <p:cNvSpPr txBox="1"/>
          <p:nvPr/>
        </p:nvSpPr>
        <p:spPr>
          <a:xfrm>
            <a:off x="6475193" y="5174356"/>
            <a:ext cx="72887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003A47-25CB-42DA-80B4-833E662C16ED}"/>
              </a:ext>
            </a:extLst>
          </p:cNvPr>
          <p:cNvSpPr txBox="1"/>
          <p:nvPr/>
        </p:nvSpPr>
        <p:spPr>
          <a:xfrm>
            <a:off x="7380056" y="5174356"/>
            <a:ext cx="72887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Yellow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D6E78D-5945-4720-B945-C94E81348716}"/>
              </a:ext>
            </a:extLst>
          </p:cNvPr>
          <p:cNvSpPr txBox="1"/>
          <p:nvPr/>
        </p:nvSpPr>
        <p:spPr>
          <a:xfrm>
            <a:off x="8192042" y="5189745"/>
            <a:ext cx="72887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Green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F944EF-C391-4097-8AD8-A73F28FFEBBB}"/>
              </a:ext>
            </a:extLst>
          </p:cNvPr>
          <p:cNvSpPr txBox="1"/>
          <p:nvPr/>
        </p:nvSpPr>
        <p:spPr>
          <a:xfrm>
            <a:off x="9057158" y="5168237"/>
            <a:ext cx="72887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Orange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F355A8-7999-4CE7-9683-848048C61374}"/>
              </a:ext>
            </a:extLst>
          </p:cNvPr>
          <p:cNvSpPr txBox="1"/>
          <p:nvPr/>
        </p:nvSpPr>
        <p:spPr>
          <a:xfrm>
            <a:off x="9953642" y="5175968"/>
            <a:ext cx="863734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Purple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DE4D23-93C9-4099-9D8D-6251E4D27CBC}"/>
              </a:ext>
            </a:extLst>
          </p:cNvPr>
          <p:cNvSpPr txBox="1"/>
          <p:nvPr/>
        </p:nvSpPr>
        <p:spPr>
          <a:xfrm>
            <a:off x="6982530" y="5697684"/>
            <a:ext cx="285631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Jelly bean colours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555003-B69A-4422-9D99-90F9DBD5C00D}"/>
              </a:ext>
            </a:extLst>
          </p:cNvPr>
          <p:cNvSpPr txBox="1"/>
          <p:nvPr/>
        </p:nvSpPr>
        <p:spPr>
          <a:xfrm>
            <a:off x="958573" y="5464202"/>
            <a:ext cx="24533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Now add your left scale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5FB20D8-AC02-454D-A156-00866887E6AB}"/>
              </a:ext>
            </a:extLst>
          </p:cNvPr>
          <p:cNvCxnSpPr>
            <a:cxnSpLocks/>
          </p:cNvCxnSpPr>
          <p:nvPr/>
        </p:nvCxnSpPr>
        <p:spPr>
          <a:xfrm flipV="1">
            <a:off x="6475193" y="1496206"/>
            <a:ext cx="0" cy="364800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569A745-20C1-4E59-BC3C-658C84021CE1}"/>
              </a:ext>
            </a:extLst>
          </p:cNvPr>
          <p:cNvSpPr txBox="1"/>
          <p:nvPr/>
        </p:nvSpPr>
        <p:spPr>
          <a:xfrm>
            <a:off x="5698996" y="4881224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CA0FB7-27EF-4B36-9357-F8A8908EA04D}"/>
              </a:ext>
            </a:extLst>
          </p:cNvPr>
          <p:cNvSpPr txBox="1"/>
          <p:nvPr/>
        </p:nvSpPr>
        <p:spPr>
          <a:xfrm>
            <a:off x="5709221" y="4327227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A0792A-E6B2-4BF3-8582-AEEAF8A6A7ED}"/>
              </a:ext>
            </a:extLst>
          </p:cNvPr>
          <p:cNvSpPr txBox="1"/>
          <p:nvPr/>
        </p:nvSpPr>
        <p:spPr>
          <a:xfrm>
            <a:off x="5693978" y="3813714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F9A994-2171-4639-888C-21589CEDDE56}"/>
              </a:ext>
            </a:extLst>
          </p:cNvPr>
          <p:cNvSpPr txBox="1"/>
          <p:nvPr/>
        </p:nvSpPr>
        <p:spPr>
          <a:xfrm>
            <a:off x="5693978" y="3300201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1D2EA5-E633-49AA-884D-B4EB7512140B}"/>
              </a:ext>
            </a:extLst>
          </p:cNvPr>
          <p:cNvSpPr txBox="1"/>
          <p:nvPr/>
        </p:nvSpPr>
        <p:spPr>
          <a:xfrm>
            <a:off x="5692918" y="2786688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21666E-E570-4513-8C5F-EBC61909B35E}"/>
              </a:ext>
            </a:extLst>
          </p:cNvPr>
          <p:cNvSpPr txBox="1"/>
          <p:nvPr/>
        </p:nvSpPr>
        <p:spPr>
          <a:xfrm>
            <a:off x="5692918" y="2294395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BB65FD-AE5E-498B-BC0F-C1613DD43863}"/>
              </a:ext>
            </a:extLst>
          </p:cNvPr>
          <p:cNvSpPr txBox="1"/>
          <p:nvPr/>
        </p:nvSpPr>
        <p:spPr>
          <a:xfrm>
            <a:off x="5684195" y="1760640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B3E7F6-BBD3-4CB0-A951-866950D18EB6}"/>
              </a:ext>
            </a:extLst>
          </p:cNvPr>
          <p:cNvSpPr txBox="1"/>
          <p:nvPr/>
        </p:nvSpPr>
        <p:spPr>
          <a:xfrm>
            <a:off x="926005" y="5951830"/>
            <a:ext cx="53956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Now add your bars using the information in the table.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8608F9-D057-4BAE-A175-45A154DB9B5D}"/>
              </a:ext>
            </a:extLst>
          </p:cNvPr>
          <p:cNvSpPr/>
          <p:nvPr/>
        </p:nvSpPr>
        <p:spPr>
          <a:xfrm>
            <a:off x="6506213" y="4044546"/>
            <a:ext cx="744114" cy="10139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8B4B55-CD1D-4EB1-9EE7-94ED4AB1DECD}"/>
              </a:ext>
            </a:extLst>
          </p:cNvPr>
          <p:cNvSpPr/>
          <p:nvPr/>
        </p:nvSpPr>
        <p:spPr>
          <a:xfrm>
            <a:off x="7364812" y="2518613"/>
            <a:ext cx="744114" cy="253188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AF32E3-47D2-468C-8E25-B73D1116B78E}"/>
              </a:ext>
            </a:extLst>
          </p:cNvPr>
          <p:cNvSpPr/>
          <p:nvPr/>
        </p:nvSpPr>
        <p:spPr>
          <a:xfrm>
            <a:off x="8223411" y="4557951"/>
            <a:ext cx="744114" cy="50053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0C53C06-C44F-47EE-AD89-7985C5AABA86}"/>
              </a:ext>
            </a:extLst>
          </p:cNvPr>
          <p:cNvSpPr/>
          <p:nvPr/>
        </p:nvSpPr>
        <p:spPr>
          <a:xfrm>
            <a:off x="9067381" y="2021305"/>
            <a:ext cx="744114" cy="304458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5A842AB-DD65-4E44-A6AF-23D7D236A455}"/>
              </a:ext>
            </a:extLst>
          </p:cNvPr>
          <p:cNvSpPr/>
          <p:nvPr/>
        </p:nvSpPr>
        <p:spPr>
          <a:xfrm>
            <a:off x="9895326" y="3562435"/>
            <a:ext cx="744114" cy="149801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CD21FDD-C10B-49EC-A8E6-639A320AA1F9}"/>
              </a:ext>
            </a:extLst>
          </p:cNvPr>
          <p:cNvSpPr txBox="1"/>
          <p:nvPr/>
        </p:nvSpPr>
        <p:spPr>
          <a:xfrm>
            <a:off x="4337760" y="2618341"/>
            <a:ext cx="1077838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jelly beans</a:t>
            </a:r>
          </a:p>
        </p:txBody>
      </p:sp>
    </p:spTree>
    <p:extLst>
      <p:ext uri="{BB962C8B-B14F-4D97-AF65-F5344CB8AC3E}">
        <p14:creationId xmlns:p14="http://schemas.microsoft.com/office/powerpoint/2010/main" val="65608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3B8A48-6F54-4086-B493-881CF91155FB}"/>
              </a:ext>
            </a:extLst>
          </p:cNvPr>
          <p:cNvSpPr txBox="1"/>
          <p:nvPr/>
        </p:nvSpPr>
        <p:spPr>
          <a:xfrm>
            <a:off x="810591" y="238539"/>
            <a:ext cx="1110311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try drawing a bar chart using the information in the table.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7122D93-299A-4979-BA4C-CD1F63C3D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89212"/>
              </p:ext>
            </p:extLst>
          </p:nvPr>
        </p:nvGraphicFramePr>
        <p:xfrm>
          <a:off x="958573" y="1024466"/>
          <a:ext cx="2420732" cy="305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366">
                  <a:extLst>
                    <a:ext uri="{9D8B030D-6E8A-4147-A177-3AD203B41FA5}">
                      <a16:colId xmlns:a16="http://schemas.microsoft.com/office/drawing/2014/main" val="154817760"/>
                    </a:ext>
                  </a:extLst>
                </a:gridCol>
                <a:gridCol w="1210366">
                  <a:extLst>
                    <a:ext uri="{9D8B030D-6E8A-4147-A177-3AD203B41FA5}">
                      <a16:colId xmlns:a16="http://schemas.microsoft.com/office/drawing/2014/main" val="2539813607"/>
                    </a:ext>
                  </a:extLst>
                </a:gridCol>
              </a:tblGrid>
              <a:tr h="50953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46398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Dog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105036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Cat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456792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Hamster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9195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Rabbit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85217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Parrot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48217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8A09FF-3810-4B8A-8694-610315BCE1F6}"/>
              </a:ext>
            </a:extLst>
          </p:cNvPr>
          <p:cNvGraphicFramePr>
            <a:graphicFrameLocks noGrp="1"/>
          </p:cNvGraphicFramePr>
          <p:nvPr/>
        </p:nvGraphicFramePr>
        <p:xfrm>
          <a:off x="5570330" y="1496206"/>
          <a:ext cx="5163930" cy="407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655">
                  <a:extLst>
                    <a:ext uri="{9D8B030D-6E8A-4147-A177-3AD203B41FA5}">
                      <a16:colId xmlns:a16="http://schemas.microsoft.com/office/drawing/2014/main" val="415122546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95723148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460899382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9304793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61972375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4391688"/>
                    </a:ext>
                  </a:extLst>
                </a:gridCol>
              </a:tblGrid>
              <a:tr h="5097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51568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44901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62420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65933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18939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99423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25550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937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B6D6BEE-1E32-4993-BC10-86F4F88AF0EE}"/>
              </a:ext>
            </a:extLst>
          </p:cNvPr>
          <p:cNvSpPr txBox="1"/>
          <p:nvPr/>
        </p:nvSpPr>
        <p:spPr>
          <a:xfrm>
            <a:off x="958573" y="4426226"/>
            <a:ext cx="203209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First write your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CAEE7C-C737-4E25-BAA0-9CA2586E407D}"/>
              </a:ext>
            </a:extLst>
          </p:cNvPr>
          <p:cNvSpPr txBox="1"/>
          <p:nvPr/>
        </p:nvSpPr>
        <p:spPr>
          <a:xfrm>
            <a:off x="5079952" y="809761"/>
            <a:ext cx="666147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bar chart to show the favourite animals in a class.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1CEDF6-48EB-4903-B061-1568848888AB}"/>
              </a:ext>
            </a:extLst>
          </p:cNvPr>
          <p:cNvSpPr txBox="1"/>
          <p:nvPr/>
        </p:nvSpPr>
        <p:spPr>
          <a:xfrm>
            <a:off x="958573" y="4989690"/>
            <a:ext cx="293695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Now add your bottom scale.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0E87A4-B5DD-47A3-A539-AB64B60FEC17}"/>
              </a:ext>
            </a:extLst>
          </p:cNvPr>
          <p:cNvCxnSpPr/>
          <p:nvPr/>
        </p:nvCxnSpPr>
        <p:spPr>
          <a:xfrm>
            <a:off x="6362147" y="5065890"/>
            <a:ext cx="437211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2ACBA44-B02F-4934-B6A3-E81A22078E15}"/>
              </a:ext>
            </a:extLst>
          </p:cNvPr>
          <p:cNvSpPr txBox="1"/>
          <p:nvPr/>
        </p:nvSpPr>
        <p:spPr>
          <a:xfrm>
            <a:off x="6475193" y="5174356"/>
            <a:ext cx="72887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Dog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003A47-25CB-42DA-80B4-833E662C16ED}"/>
              </a:ext>
            </a:extLst>
          </p:cNvPr>
          <p:cNvSpPr txBox="1"/>
          <p:nvPr/>
        </p:nvSpPr>
        <p:spPr>
          <a:xfrm>
            <a:off x="7380056" y="5174356"/>
            <a:ext cx="72887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Cat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D6E78D-5945-4720-B945-C94E81348716}"/>
              </a:ext>
            </a:extLst>
          </p:cNvPr>
          <p:cNvSpPr txBox="1"/>
          <p:nvPr/>
        </p:nvSpPr>
        <p:spPr>
          <a:xfrm>
            <a:off x="8192042" y="5189745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Hamster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F944EF-C391-4097-8AD8-A73F28FFEBBB}"/>
              </a:ext>
            </a:extLst>
          </p:cNvPr>
          <p:cNvSpPr txBox="1"/>
          <p:nvPr/>
        </p:nvSpPr>
        <p:spPr>
          <a:xfrm>
            <a:off x="9057158" y="5168237"/>
            <a:ext cx="72887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Rabbit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F355A8-7999-4CE7-9683-848048C61374}"/>
              </a:ext>
            </a:extLst>
          </p:cNvPr>
          <p:cNvSpPr txBox="1"/>
          <p:nvPr/>
        </p:nvSpPr>
        <p:spPr>
          <a:xfrm>
            <a:off x="9953642" y="5175968"/>
            <a:ext cx="863734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Parrot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DE4D23-93C9-4099-9D8D-6251E4D27CBC}"/>
              </a:ext>
            </a:extLst>
          </p:cNvPr>
          <p:cNvSpPr txBox="1"/>
          <p:nvPr/>
        </p:nvSpPr>
        <p:spPr>
          <a:xfrm>
            <a:off x="6982530" y="5697684"/>
            <a:ext cx="285631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Jelly bean colours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555003-B69A-4422-9D99-90F9DBD5C00D}"/>
              </a:ext>
            </a:extLst>
          </p:cNvPr>
          <p:cNvSpPr txBox="1"/>
          <p:nvPr/>
        </p:nvSpPr>
        <p:spPr>
          <a:xfrm>
            <a:off x="958573" y="5464202"/>
            <a:ext cx="24533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Now add your left scale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5FB20D8-AC02-454D-A156-00866887E6AB}"/>
              </a:ext>
            </a:extLst>
          </p:cNvPr>
          <p:cNvCxnSpPr>
            <a:cxnSpLocks/>
          </p:cNvCxnSpPr>
          <p:nvPr/>
        </p:nvCxnSpPr>
        <p:spPr>
          <a:xfrm flipV="1">
            <a:off x="6475193" y="1496206"/>
            <a:ext cx="0" cy="364800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569A745-20C1-4E59-BC3C-658C84021CE1}"/>
              </a:ext>
            </a:extLst>
          </p:cNvPr>
          <p:cNvSpPr txBox="1"/>
          <p:nvPr/>
        </p:nvSpPr>
        <p:spPr>
          <a:xfrm>
            <a:off x="5698996" y="4881224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CA0FB7-27EF-4B36-9357-F8A8908EA04D}"/>
              </a:ext>
            </a:extLst>
          </p:cNvPr>
          <p:cNvSpPr txBox="1"/>
          <p:nvPr/>
        </p:nvSpPr>
        <p:spPr>
          <a:xfrm>
            <a:off x="5709221" y="4327227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A0792A-E6B2-4BF3-8582-AEEAF8A6A7ED}"/>
              </a:ext>
            </a:extLst>
          </p:cNvPr>
          <p:cNvSpPr txBox="1"/>
          <p:nvPr/>
        </p:nvSpPr>
        <p:spPr>
          <a:xfrm>
            <a:off x="5693978" y="3813714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F9A994-2171-4639-888C-21589CEDDE56}"/>
              </a:ext>
            </a:extLst>
          </p:cNvPr>
          <p:cNvSpPr txBox="1"/>
          <p:nvPr/>
        </p:nvSpPr>
        <p:spPr>
          <a:xfrm>
            <a:off x="5693978" y="3300201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1D2EA5-E633-49AA-884D-B4EB7512140B}"/>
              </a:ext>
            </a:extLst>
          </p:cNvPr>
          <p:cNvSpPr txBox="1"/>
          <p:nvPr/>
        </p:nvSpPr>
        <p:spPr>
          <a:xfrm>
            <a:off x="5692918" y="2786688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21666E-E570-4513-8C5F-EBC61909B35E}"/>
              </a:ext>
            </a:extLst>
          </p:cNvPr>
          <p:cNvSpPr txBox="1"/>
          <p:nvPr/>
        </p:nvSpPr>
        <p:spPr>
          <a:xfrm>
            <a:off x="5692918" y="2294395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BB65FD-AE5E-498B-BC0F-C1613DD43863}"/>
              </a:ext>
            </a:extLst>
          </p:cNvPr>
          <p:cNvSpPr txBox="1"/>
          <p:nvPr/>
        </p:nvSpPr>
        <p:spPr>
          <a:xfrm>
            <a:off x="5684195" y="1760640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B3E7F6-BBD3-4CB0-A951-866950D18EB6}"/>
              </a:ext>
            </a:extLst>
          </p:cNvPr>
          <p:cNvSpPr txBox="1"/>
          <p:nvPr/>
        </p:nvSpPr>
        <p:spPr>
          <a:xfrm>
            <a:off x="926005" y="5951830"/>
            <a:ext cx="53956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Now add your bars using the information in the table.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8608F9-D057-4BAE-A175-45A154DB9B5D}"/>
              </a:ext>
            </a:extLst>
          </p:cNvPr>
          <p:cNvSpPr/>
          <p:nvPr/>
        </p:nvSpPr>
        <p:spPr>
          <a:xfrm>
            <a:off x="6506213" y="2526597"/>
            <a:ext cx="744114" cy="253188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8B4B55-CD1D-4EB1-9EE7-94ED4AB1DECD}"/>
              </a:ext>
            </a:extLst>
          </p:cNvPr>
          <p:cNvSpPr/>
          <p:nvPr/>
        </p:nvSpPr>
        <p:spPr>
          <a:xfrm>
            <a:off x="7364812" y="2518613"/>
            <a:ext cx="744114" cy="253188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AF32E3-47D2-468C-8E25-B73D1116B78E}"/>
              </a:ext>
            </a:extLst>
          </p:cNvPr>
          <p:cNvSpPr/>
          <p:nvPr/>
        </p:nvSpPr>
        <p:spPr>
          <a:xfrm>
            <a:off x="8223411" y="3562435"/>
            <a:ext cx="744114" cy="149605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0C53C06-C44F-47EE-AD89-7985C5AABA86}"/>
              </a:ext>
            </a:extLst>
          </p:cNvPr>
          <p:cNvSpPr/>
          <p:nvPr/>
        </p:nvSpPr>
        <p:spPr>
          <a:xfrm>
            <a:off x="9067381" y="3004459"/>
            <a:ext cx="744114" cy="20614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5A842AB-DD65-4E44-A6AF-23D7D236A455}"/>
              </a:ext>
            </a:extLst>
          </p:cNvPr>
          <p:cNvSpPr/>
          <p:nvPr/>
        </p:nvSpPr>
        <p:spPr>
          <a:xfrm>
            <a:off x="9895326" y="4014653"/>
            <a:ext cx="744114" cy="104579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FC1BCB-6D84-4C47-97D1-E18669E45239}"/>
              </a:ext>
            </a:extLst>
          </p:cNvPr>
          <p:cNvSpPr txBox="1"/>
          <p:nvPr/>
        </p:nvSpPr>
        <p:spPr>
          <a:xfrm>
            <a:off x="4337760" y="2618341"/>
            <a:ext cx="1077838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animals</a:t>
            </a:r>
          </a:p>
        </p:txBody>
      </p:sp>
    </p:spTree>
    <p:extLst>
      <p:ext uri="{BB962C8B-B14F-4D97-AF65-F5344CB8AC3E}">
        <p14:creationId xmlns:p14="http://schemas.microsoft.com/office/powerpoint/2010/main" val="377468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7122D93-299A-4979-BA4C-CD1F63C3D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201360"/>
              </p:ext>
            </p:extLst>
          </p:nvPr>
        </p:nvGraphicFramePr>
        <p:xfrm>
          <a:off x="958573" y="1024466"/>
          <a:ext cx="2420732" cy="305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366">
                  <a:extLst>
                    <a:ext uri="{9D8B030D-6E8A-4147-A177-3AD203B41FA5}">
                      <a16:colId xmlns:a16="http://schemas.microsoft.com/office/drawing/2014/main" val="154817760"/>
                    </a:ext>
                  </a:extLst>
                </a:gridCol>
                <a:gridCol w="1210366">
                  <a:extLst>
                    <a:ext uri="{9D8B030D-6E8A-4147-A177-3AD203B41FA5}">
                      <a16:colId xmlns:a16="http://schemas.microsoft.com/office/drawing/2014/main" val="2539813607"/>
                    </a:ext>
                  </a:extLst>
                </a:gridCol>
              </a:tblGrid>
              <a:tr h="50953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46398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105036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Purple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456792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9195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85217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en-GB" dirty="0"/>
                        <a:t>Pink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48217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8A09FF-3810-4B8A-8694-610315BCE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25848"/>
              </p:ext>
            </p:extLst>
          </p:nvPr>
        </p:nvGraphicFramePr>
        <p:xfrm>
          <a:off x="5526961" y="1066979"/>
          <a:ext cx="5163930" cy="453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655">
                  <a:extLst>
                    <a:ext uri="{9D8B030D-6E8A-4147-A177-3AD203B41FA5}">
                      <a16:colId xmlns:a16="http://schemas.microsoft.com/office/drawing/2014/main" val="415122546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95723148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460899382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9304793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61972375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4391688"/>
                    </a:ext>
                  </a:extLst>
                </a:gridCol>
              </a:tblGrid>
              <a:tr h="4535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719578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003594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51568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44901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62420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65933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18939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99423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25550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937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B6D6BEE-1E32-4993-BC10-86F4F88AF0EE}"/>
              </a:ext>
            </a:extLst>
          </p:cNvPr>
          <p:cNvSpPr txBox="1"/>
          <p:nvPr/>
        </p:nvSpPr>
        <p:spPr>
          <a:xfrm>
            <a:off x="958573" y="4426226"/>
            <a:ext cx="203209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First write your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CAEE7C-C737-4E25-BAA0-9CA2586E407D}"/>
              </a:ext>
            </a:extLst>
          </p:cNvPr>
          <p:cNvSpPr txBox="1"/>
          <p:nvPr/>
        </p:nvSpPr>
        <p:spPr>
          <a:xfrm>
            <a:off x="4892674" y="333292"/>
            <a:ext cx="666147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bar chart to show children’s favourite colours.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1CEDF6-48EB-4903-B061-1568848888AB}"/>
              </a:ext>
            </a:extLst>
          </p:cNvPr>
          <p:cNvSpPr txBox="1"/>
          <p:nvPr/>
        </p:nvSpPr>
        <p:spPr>
          <a:xfrm>
            <a:off x="958573" y="4989690"/>
            <a:ext cx="293695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Now add your bottom scale.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0E87A4-B5DD-47A3-A539-AB64B60FEC17}"/>
              </a:ext>
            </a:extLst>
          </p:cNvPr>
          <p:cNvCxnSpPr/>
          <p:nvPr/>
        </p:nvCxnSpPr>
        <p:spPr>
          <a:xfrm>
            <a:off x="6362147" y="5065890"/>
            <a:ext cx="437211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2ACBA44-B02F-4934-B6A3-E81A22078E15}"/>
              </a:ext>
            </a:extLst>
          </p:cNvPr>
          <p:cNvSpPr txBox="1"/>
          <p:nvPr/>
        </p:nvSpPr>
        <p:spPr>
          <a:xfrm>
            <a:off x="6475193" y="5174356"/>
            <a:ext cx="72887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Orange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003A47-25CB-42DA-80B4-833E662C16ED}"/>
              </a:ext>
            </a:extLst>
          </p:cNvPr>
          <p:cNvSpPr txBox="1"/>
          <p:nvPr/>
        </p:nvSpPr>
        <p:spPr>
          <a:xfrm>
            <a:off x="7380056" y="5174356"/>
            <a:ext cx="72887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Purple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D6E78D-5945-4720-B945-C94E81348716}"/>
              </a:ext>
            </a:extLst>
          </p:cNvPr>
          <p:cNvSpPr txBox="1"/>
          <p:nvPr/>
        </p:nvSpPr>
        <p:spPr>
          <a:xfrm>
            <a:off x="8192042" y="5189745"/>
            <a:ext cx="72887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Green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F944EF-C391-4097-8AD8-A73F28FFEBBB}"/>
              </a:ext>
            </a:extLst>
          </p:cNvPr>
          <p:cNvSpPr txBox="1"/>
          <p:nvPr/>
        </p:nvSpPr>
        <p:spPr>
          <a:xfrm>
            <a:off x="9057158" y="5168237"/>
            <a:ext cx="72887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Blue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F355A8-7999-4CE7-9683-848048C61374}"/>
              </a:ext>
            </a:extLst>
          </p:cNvPr>
          <p:cNvSpPr txBox="1"/>
          <p:nvPr/>
        </p:nvSpPr>
        <p:spPr>
          <a:xfrm>
            <a:off x="9953642" y="5175968"/>
            <a:ext cx="863734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Pink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DE4D23-93C9-4099-9D8D-6251E4D27CBC}"/>
              </a:ext>
            </a:extLst>
          </p:cNvPr>
          <p:cNvSpPr txBox="1"/>
          <p:nvPr/>
        </p:nvSpPr>
        <p:spPr>
          <a:xfrm>
            <a:off x="6982530" y="5697684"/>
            <a:ext cx="285631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Jelly bean colours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555003-B69A-4422-9D99-90F9DBD5C00D}"/>
              </a:ext>
            </a:extLst>
          </p:cNvPr>
          <p:cNvSpPr txBox="1"/>
          <p:nvPr/>
        </p:nvSpPr>
        <p:spPr>
          <a:xfrm>
            <a:off x="958573" y="5464202"/>
            <a:ext cx="24533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Now add your left scale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5FB20D8-AC02-454D-A156-00866887E6AB}"/>
              </a:ext>
            </a:extLst>
          </p:cNvPr>
          <p:cNvCxnSpPr>
            <a:cxnSpLocks/>
          </p:cNvCxnSpPr>
          <p:nvPr/>
        </p:nvCxnSpPr>
        <p:spPr>
          <a:xfrm flipV="1">
            <a:off x="6420239" y="1066980"/>
            <a:ext cx="17852" cy="398352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569A745-20C1-4E59-BC3C-658C84021CE1}"/>
              </a:ext>
            </a:extLst>
          </p:cNvPr>
          <p:cNvSpPr txBox="1"/>
          <p:nvPr/>
        </p:nvSpPr>
        <p:spPr>
          <a:xfrm>
            <a:off x="5698996" y="4881224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CA0FB7-27EF-4B36-9357-F8A8908EA04D}"/>
              </a:ext>
            </a:extLst>
          </p:cNvPr>
          <p:cNvSpPr txBox="1"/>
          <p:nvPr/>
        </p:nvSpPr>
        <p:spPr>
          <a:xfrm>
            <a:off x="5692918" y="4408933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A0792A-E6B2-4BF3-8582-AEEAF8A6A7ED}"/>
              </a:ext>
            </a:extLst>
          </p:cNvPr>
          <p:cNvSpPr txBox="1"/>
          <p:nvPr/>
        </p:nvSpPr>
        <p:spPr>
          <a:xfrm>
            <a:off x="5678418" y="3949755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F9A994-2171-4639-888C-21589CEDDE56}"/>
              </a:ext>
            </a:extLst>
          </p:cNvPr>
          <p:cNvSpPr txBox="1"/>
          <p:nvPr/>
        </p:nvSpPr>
        <p:spPr>
          <a:xfrm>
            <a:off x="5664357" y="3491692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1D2EA5-E633-49AA-884D-B4EB7512140B}"/>
              </a:ext>
            </a:extLst>
          </p:cNvPr>
          <p:cNvSpPr txBox="1"/>
          <p:nvPr/>
        </p:nvSpPr>
        <p:spPr>
          <a:xfrm>
            <a:off x="5678418" y="3075080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21666E-E570-4513-8C5F-EBC61909B35E}"/>
              </a:ext>
            </a:extLst>
          </p:cNvPr>
          <p:cNvSpPr txBox="1"/>
          <p:nvPr/>
        </p:nvSpPr>
        <p:spPr>
          <a:xfrm>
            <a:off x="5707243" y="2622128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BB65FD-AE5E-498B-BC0F-C1613DD43863}"/>
              </a:ext>
            </a:extLst>
          </p:cNvPr>
          <p:cNvSpPr txBox="1"/>
          <p:nvPr/>
        </p:nvSpPr>
        <p:spPr>
          <a:xfrm>
            <a:off x="5684894" y="2154859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B3E7F6-BBD3-4CB0-A951-866950D18EB6}"/>
              </a:ext>
            </a:extLst>
          </p:cNvPr>
          <p:cNvSpPr txBox="1"/>
          <p:nvPr/>
        </p:nvSpPr>
        <p:spPr>
          <a:xfrm>
            <a:off x="926005" y="5951830"/>
            <a:ext cx="53956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Now add your bars using the information in the table.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8608F9-D057-4BAE-A175-45A154DB9B5D}"/>
              </a:ext>
            </a:extLst>
          </p:cNvPr>
          <p:cNvSpPr/>
          <p:nvPr/>
        </p:nvSpPr>
        <p:spPr>
          <a:xfrm>
            <a:off x="6506213" y="4275379"/>
            <a:ext cx="744114" cy="7831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8B4B55-CD1D-4EB1-9EE7-94ED4AB1DECD}"/>
              </a:ext>
            </a:extLst>
          </p:cNvPr>
          <p:cNvSpPr/>
          <p:nvPr/>
        </p:nvSpPr>
        <p:spPr>
          <a:xfrm>
            <a:off x="7364812" y="1066979"/>
            <a:ext cx="744114" cy="39835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AF32E3-47D2-468C-8E25-B73D1116B78E}"/>
              </a:ext>
            </a:extLst>
          </p:cNvPr>
          <p:cNvSpPr/>
          <p:nvPr/>
        </p:nvSpPr>
        <p:spPr>
          <a:xfrm>
            <a:off x="8223411" y="3761866"/>
            <a:ext cx="744114" cy="12966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0C53C06-C44F-47EE-AD89-7985C5AABA86}"/>
              </a:ext>
            </a:extLst>
          </p:cNvPr>
          <p:cNvSpPr/>
          <p:nvPr/>
        </p:nvSpPr>
        <p:spPr>
          <a:xfrm>
            <a:off x="9067381" y="3289109"/>
            <a:ext cx="744114" cy="17767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5A842AB-DD65-4E44-A6AF-23D7D236A455}"/>
              </a:ext>
            </a:extLst>
          </p:cNvPr>
          <p:cNvSpPr/>
          <p:nvPr/>
        </p:nvSpPr>
        <p:spPr>
          <a:xfrm>
            <a:off x="9895326" y="2400311"/>
            <a:ext cx="744114" cy="26601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94F966-B728-492F-9C75-ECCEAE21944F}"/>
              </a:ext>
            </a:extLst>
          </p:cNvPr>
          <p:cNvSpPr txBox="1"/>
          <p:nvPr/>
        </p:nvSpPr>
        <p:spPr>
          <a:xfrm>
            <a:off x="5657877" y="1728726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AAFA9C-9D02-43A2-9489-5EA07F14ADE0}"/>
              </a:ext>
            </a:extLst>
          </p:cNvPr>
          <p:cNvSpPr txBox="1"/>
          <p:nvPr/>
        </p:nvSpPr>
        <p:spPr>
          <a:xfrm>
            <a:off x="5664357" y="1315716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F27B7B-1085-49C0-9A48-377AFEF87CE7}"/>
              </a:ext>
            </a:extLst>
          </p:cNvPr>
          <p:cNvSpPr txBox="1"/>
          <p:nvPr/>
        </p:nvSpPr>
        <p:spPr>
          <a:xfrm>
            <a:off x="4047249" y="2572784"/>
            <a:ext cx="1077838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children</a:t>
            </a:r>
          </a:p>
        </p:txBody>
      </p:sp>
    </p:spTree>
    <p:extLst>
      <p:ext uri="{BB962C8B-B14F-4D97-AF65-F5344CB8AC3E}">
        <p14:creationId xmlns:p14="http://schemas.microsoft.com/office/powerpoint/2010/main" val="5914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312</TotalTime>
  <Words>441</Words>
  <Application>Microsoft Office PowerPoint</Application>
  <PresentationFormat>Widescreen</PresentationFormat>
  <Paragraphs>140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2–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2– Statistics</dc:title>
  <dc:creator>Laura Whitehouse</dc:creator>
  <cp:lastModifiedBy>Laura Whitehouse</cp:lastModifiedBy>
  <cp:revision>20</cp:revision>
  <dcterms:created xsi:type="dcterms:W3CDTF">2020-04-24T09:45:13Z</dcterms:created>
  <dcterms:modified xsi:type="dcterms:W3CDTF">2020-04-29T15:07:33Z</dcterms:modified>
</cp:coreProperties>
</file>