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/>
              <a:t>Year 1– </a:t>
            </a:r>
            <a:r>
              <a:rPr lang="en-GB" sz="6000" dirty="0"/>
              <a:t>Multiplication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 dirty="0"/>
              <a:t>Lesson 6 – doubles   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971A225-EDD7-461B-9EB8-9667372D4560}"/>
              </a:ext>
            </a:extLst>
          </p:cNvPr>
          <p:cNvSpPr txBox="1"/>
          <p:nvPr/>
        </p:nvSpPr>
        <p:spPr>
          <a:xfrm>
            <a:off x="3546847" y="596348"/>
            <a:ext cx="53801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Double the number of circles. 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699DA64B-B04D-45B1-9039-5A224AD74582}"/>
              </a:ext>
            </a:extLst>
          </p:cNvPr>
          <p:cNvSpPr/>
          <p:nvPr/>
        </p:nvSpPr>
        <p:spPr>
          <a:xfrm>
            <a:off x="4788772" y="1689650"/>
            <a:ext cx="980660" cy="88789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7E9F8648-2420-472F-A551-5308229ED0EC}"/>
              </a:ext>
            </a:extLst>
          </p:cNvPr>
          <p:cNvSpPr/>
          <p:nvPr/>
        </p:nvSpPr>
        <p:spPr>
          <a:xfrm>
            <a:off x="6311719" y="1696274"/>
            <a:ext cx="980660" cy="88789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0C26930-622F-4E09-83EC-A438F5DA2EC5}"/>
              </a:ext>
            </a:extLst>
          </p:cNvPr>
          <p:cNvSpPr txBox="1"/>
          <p:nvPr/>
        </p:nvSpPr>
        <p:spPr>
          <a:xfrm>
            <a:off x="1042379" y="3086072"/>
            <a:ext cx="103809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What does the word </a:t>
            </a:r>
            <a:r>
              <a:rPr lang="en-GB" sz="3200" dirty="0">
                <a:solidFill>
                  <a:srgbClr val="FF0000"/>
                </a:solidFill>
              </a:rPr>
              <a:t>double</a:t>
            </a:r>
            <a:r>
              <a:rPr lang="en-GB" sz="3200" dirty="0"/>
              <a:t> mean?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D2F028A-C1CB-4C9F-BE7F-E045A6C3B156}"/>
              </a:ext>
            </a:extLst>
          </p:cNvPr>
          <p:cNvSpPr txBox="1"/>
          <p:nvPr/>
        </p:nvSpPr>
        <p:spPr>
          <a:xfrm>
            <a:off x="874642" y="3876156"/>
            <a:ext cx="111318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When we double we have </a:t>
            </a:r>
            <a:r>
              <a:rPr lang="en-GB" sz="3200" dirty="0">
                <a:solidFill>
                  <a:srgbClr val="FF0000"/>
                </a:solidFill>
              </a:rPr>
              <a:t>twice</a:t>
            </a:r>
            <a:r>
              <a:rPr lang="en-GB" sz="3200" dirty="0"/>
              <a:t> as much.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EA277F6-275B-4F52-80E8-43843AE484D9}"/>
              </a:ext>
            </a:extLst>
          </p:cNvPr>
          <p:cNvSpPr txBox="1"/>
          <p:nvPr/>
        </p:nvSpPr>
        <p:spPr>
          <a:xfrm>
            <a:off x="666962" y="4875962"/>
            <a:ext cx="111318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We have </a:t>
            </a:r>
            <a:r>
              <a:rPr lang="en-GB" sz="3200" dirty="0">
                <a:solidFill>
                  <a:srgbClr val="FF0000"/>
                </a:solidFill>
              </a:rPr>
              <a:t>two groups </a:t>
            </a:r>
            <a:r>
              <a:rPr lang="en-GB" sz="3200" dirty="0"/>
              <a:t>with the </a:t>
            </a:r>
            <a:r>
              <a:rPr lang="en-GB" sz="3200" dirty="0">
                <a:solidFill>
                  <a:srgbClr val="FF0000"/>
                </a:solidFill>
              </a:rPr>
              <a:t>same amount </a:t>
            </a:r>
            <a:r>
              <a:rPr lang="en-GB" sz="3200" dirty="0"/>
              <a:t>in each group. </a:t>
            </a:r>
          </a:p>
        </p:txBody>
      </p:sp>
    </p:spTree>
    <p:extLst>
      <p:ext uri="{BB962C8B-B14F-4D97-AF65-F5344CB8AC3E}">
        <p14:creationId xmlns:p14="http://schemas.microsoft.com/office/powerpoint/2010/main" val="887972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09346DF-1753-40D6-8378-A69FD889A97C}"/>
              </a:ext>
            </a:extLst>
          </p:cNvPr>
          <p:cNvSpPr txBox="1"/>
          <p:nvPr/>
        </p:nvSpPr>
        <p:spPr>
          <a:xfrm>
            <a:off x="3546847" y="596348"/>
            <a:ext cx="53801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Double the number of circles. 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1C78E74-1FEF-464E-B232-1C3002E8B9A4}"/>
              </a:ext>
            </a:extLst>
          </p:cNvPr>
          <p:cNvSpPr/>
          <p:nvPr/>
        </p:nvSpPr>
        <p:spPr>
          <a:xfrm>
            <a:off x="4788772" y="1689650"/>
            <a:ext cx="980660" cy="88789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FB96E89-07BA-4AEA-98B5-4CDEB3085DEC}"/>
              </a:ext>
            </a:extLst>
          </p:cNvPr>
          <p:cNvSpPr/>
          <p:nvPr/>
        </p:nvSpPr>
        <p:spPr>
          <a:xfrm>
            <a:off x="6311719" y="1696274"/>
            <a:ext cx="980660" cy="88789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4B3CFF3-7B90-4A9C-A9E3-E45DFAD78A64}"/>
              </a:ext>
            </a:extLst>
          </p:cNvPr>
          <p:cNvCxnSpPr/>
          <p:nvPr/>
        </p:nvCxnSpPr>
        <p:spPr>
          <a:xfrm>
            <a:off x="848139" y="2941983"/>
            <a:ext cx="111450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4250D814-EC01-42AB-A84F-8CADF9F8177F}"/>
              </a:ext>
            </a:extLst>
          </p:cNvPr>
          <p:cNvSpPr txBox="1"/>
          <p:nvPr/>
        </p:nvSpPr>
        <p:spPr>
          <a:xfrm>
            <a:off x="914399" y="2998257"/>
            <a:ext cx="110125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There are 2 circles. I want to double the 2 circles. 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71C86EB-BD77-4666-8879-0A00B34A50D5}"/>
              </a:ext>
            </a:extLst>
          </p:cNvPr>
          <p:cNvSpPr txBox="1"/>
          <p:nvPr/>
        </p:nvSpPr>
        <p:spPr>
          <a:xfrm>
            <a:off x="987285" y="3516195"/>
            <a:ext cx="110125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This means we have 2 groups with 2 circles In each group. 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441335A8-DDD9-4C63-AA92-41AEA0B9691A}"/>
              </a:ext>
            </a:extLst>
          </p:cNvPr>
          <p:cNvGrpSpPr/>
          <p:nvPr/>
        </p:nvGrpSpPr>
        <p:grpSpPr>
          <a:xfrm>
            <a:off x="1974574" y="4227456"/>
            <a:ext cx="3737113" cy="1881788"/>
            <a:chOff x="1541989" y="4230671"/>
            <a:chExt cx="3737113" cy="1881788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D11EE207-3EA7-4762-908E-73AA83A45A88}"/>
                </a:ext>
              </a:extLst>
            </p:cNvPr>
            <p:cNvSpPr/>
            <p:nvPr/>
          </p:nvSpPr>
          <p:spPr>
            <a:xfrm>
              <a:off x="2091955" y="4702844"/>
              <a:ext cx="980660" cy="88789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11651F09-9558-46BD-8AAC-DB14AA07D5B2}"/>
                </a:ext>
              </a:extLst>
            </p:cNvPr>
            <p:cNvSpPr/>
            <p:nvPr/>
          </p:nvSpPr>
          <p:spPr>
            <a:xfrm>
              <a:off x="3614902" y="4709468"/>
              <a:ext cx="980660" cy="88789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D848A19E-A135-48A9-B6C2-3F5CA97C8BFF}"/>
                </a:ext>
              </a:extLst>
            </p:cNvPr>
            <p:cNvSpPr/>
            <p:nvPr/>
          </p:nvSpPr>
          <p:spPr>
            <a:xfrm>
              <a:off x="1541989" y="4230671"/>
              <a:ext cx="3737113" cy="1881788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CA6DF67-BD58-47EF-9261-C514659EF13C}"/>
              </a:ext>
            </a:extLst>
          </p:cNvPr>
          <p:cNvGrpSpPr/>
          <p:nvPr/>
        </p:nvGrpSpPr>
        <p:grpSpPr>
          <a:xfrm>
            <a:off x="6912434" y="4202682"/>
            <a:ext cx="3737113" cy="1881788"/>
            <a:chOff x="1541989" y="4230671"/>
            <a:chExt cx="3737113" cy="1881788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A6113831-B44B-4F04-9914-4076C982025F}"/>
                </a:ext>
              </a:extLst>
            </p:cNvPr>
            <p:cNvSpPr/>
            <p:nvPr/>
          </p:nvSpPr>
          <p:spPr>
            <a:xfrm>
              <a:off x="2091955" y="4702844"/>
              <a:ext cx="980660" cy="88789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CA20EFAE-DCAE-4710-9AF0-CB06C04C3D63}"/>
                </a:ext>
              </a:extLst>
            </p:cNvPr>
            <p:cNvSpPr/>
            <p:nvPr/>
          </p:nvSpPr>
          <p:spPr>
            <a:xfrm>
              <a:off x="3614902" y="4709468"/>
              <a:ext cx="980660" cy="88789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75158F4C-099A-4BA1-8603-67D02C61B5ED}"/>
                </a:ext>
              </a:extLst>
            </p:cNvPr>
            <p:cNvSpPr/>
            <p:nvPr/>
          </p:nvSpPr>
          <p:spPr>
            <a:xfrm>
              <a:off x="1541989" y="4230671"/>
              <a:ext cx="3737113" cy="1881788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76222FFF-E4D9-41E2-BA64-56E4493B975D}"/>
              </a:ext>
            </a:extLst>
          </p:cNvPr>
          <p:cNvSpPr txBox="1"/>
          <p:nvPr/>
        </p:nvSpPr>
        <p:spPr>
          <a:xfrm>
            <a:off x="987285" y="6146069"/>
            <a:ext cx="110125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FF0000"/>
                </a:solidFill>
              </a:rPr>
              <a:t>Double 2 circles means there are 4 circles altogether. </a:t>
            </a:r>
          </a:p>
        </p:txBody>
      </p:sp>
    </p:spTree>
    <p:extLst>
      <p:ext uri="{BB962C8B-B14F-4D97-AF65-F5344CB8AC3E}">
        <p14:creationId xmlns:p14="http://schemas.microsoft.com/office/powerpoint/2010/main" val="3266348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09346DF-1753-40D6-8378-A69FD889A97C}"/>
              </a:ext>
            </a:extLst>
          </p:cNvPr>
          <p:cNvSpPr txBox="1"/>
          <p:nvPr/>
        </p:nvSpPr>
        <p:spPr>
          <a:xfrm>
            <a:off x="3546847" y="596348"/>
            <a:ext cx="53801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Double the number of circles. 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4B3CFF3-7B90-4A9C-A9E3-E45DFAD78A64}"/>
              </a:ext>
            </a:extLst>
          </p:cNvPr>
          <p:cNvCxnSpPr/>
          <p:nvPr/>
        </p:nvCxnSpPr>
        <p:spPr>
          <a:xfrm>
            <a:off x="848139" y="2305879"/>
            <a:ext cx="111450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4250D814-EC01-42AB-A84F-8CADF9F8177F}"/>
              </a:ext>
            </a:extLst>
          </p:cNvPr>
          <p:cNvSpPr txBox="1"/>
          <p:nvPr/>
        </p:nvSpPr>
        <p:spPr>
          <a:xfrm>
            <a:off x="980659" y="2450854"/>
            <a:ext cx="110125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There are 3 circles. I want to double the 3 circles. 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71C86EB-BD77-4666-8879-0A00B34A50D5}"/>
              </a:ext>
            </a:extLst>
          </p:cNvPr>
          <p:cNvSpPr txBox="1"/>
          <p:nvPr/>
        </p:nvSpPr>
        <p:spPr>
          <a:xfrm>
            <a:off x="987285" y="2945441"/>
            <a:ext cx="110125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This means we have 2 groups with 3 circles In each group.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6222FFF-E4D9-41E2-BA64-56E4493B975D}"/>
              </a:ext>
            </a:extLst>
          </p:cNvPr>
          <p:cNvSpPr txBox="1"/>
          <p:nvPr/>
        </p:nvSpPr>
        <p:spPr>
          <a:xfrm>
            <a:off x="987285" y="6146069"/>
            <a:ext cx="110125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FF0000"/>
                </a:solidFill>
              </a:rPr>
              <a:t>Double 3 circles means there are 6 circles altogether. 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0B2A10B0-45EF-449A-B775-49072F13AB3B}"/>
              </a:ext>
            </a:extLst>
          </p:cNvPr>
          <p:cNvGrpSpPr/>
          <p:nvPr/>
        </p:nvGrpSpPr>
        <p:grpSpPr>
          <a:xfrm>
            <a:off x="4712463" y="1538936"/>
            <a:ext cx="2239728" cy="584776"/>
            <a:chOff x="4712463" y="1538936"/>
            <a:chExt cx="2239728" cy="584776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31C78E74-1FEF-464E-B232-1C3002E8B9A4}"/>
                </a:ext>
              </a:extLst>
            </p:cNvPr>
            <p:cNvSpPr/>
            <p:nvPr/>
          </p:nvSpPr>
          <p:spPr>
            <a:xfrm>
              <a:off x="4712463" y="1538937"/>
              <a:ext cx="631367" cy="58477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3FB96E89-07BA-4AEA-98B5-4CDEB3085DEC}"/>
                </a:ext>
              </a:extLst>
            </p:cNvPr>
            <p:cNvSpPr/>
            <p:nvPr/>
          </p:nvSpPr>
          <p:spPr>
            <a:xfrm>
              <a:off x="5558344" y="1538936"/>
              <a:ext cx="600715" cy="58477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750E88D2-4D74-4643-9D92-0122B0D8BC70}"/>
                </a:ext>
              </a:extLst>
            </p:cNvPr>
            <p:cNvSpPr/>
            <p:nvPr/>
          </p:nvSpPr>
          <p:spPr>
            <a:xfrm>
              <a:off x="6351476" y="1538936"/>
              <a:ext cx="600715" cy="58477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C6CE036-0ED3-4248-9D1C-1F8D2FCE3ED5}"/>
              </a:ext>
            </a:extLst>
          </p:cNvPr>
          <p:cNvGrpSpPr/>
          <p:nvPr/>
        </p:nvGrpSpPr>
        <p:grpSpPr>
          <a:xfrm>
            <a:off x="6651833" y="3783630"/>
            <a:ext cx="3538331" cy="821634"/>
            <a:chOff x="1311965" y="3551583"/>
            <a:chExt cx="3538331" cy="821634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E0AC7DBC-5641-491D-AAB6-D5B5F243D0F3}"/>
                </a:ext>
              </a:extLst>
            </p:cNvPr>
            <p:cNvSpPr/>
            <p:nvPr/>
          </p:nvSpPr>
          <p:spPr>
            <a:xfrm>
              <a:off x="1311965" y="3551583"/>
              <a:ext cx="3538331" cy="82163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BF61BFBE-8B90-452C-A460-82048C789DB2}"/>
                </a:ext>
              </a:extLst>
            </p:cNvPr>
            <p:cNvGrpSpPr/>
            <p:nvPr/>
          </p:nvGrpSpPr>
          <p:grpSpPr>
            <a:xfrm>
              <a:off x="1961266" y="3697224"/>
              <a:ext cx="2239728" cy="584776"/>
              <a:chOff x="4712463" y="1538936"/>
              <a:chExt cx="2239728" cy="584776"/>
            </a:xfrm>
          </p:grpSpPr>
          <p:sp>
            <p:nvSpPr>
              <p:cNvPr id="23" name="Oval 22">
                <a:extLst>
                  <a:ext uri="{FF2B5EF4-FFF2-40B4-BE49-F238E27FC236}">
                    <a16:creationId xmlns:a16="http://schemas.microsoft.com/office/drawing/2014/main" id="{F3318831-2010-42B4-AD00-925337A056DA}"/>
                  </a:ext>
                </a:extLst>
              </p:cNvPr>
              <p:cNvSpPr/>
              <p:nvPr/>
            </p:nvSpPr>
            <p:spPr>
              <a:xfrm>
                <a:off x="4712463" y="1538937"/>
                <a:ext cx="631367" cy="58477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" name="Oval 23">
                <a:extLst>
                  <a:ext uri="{FF2B5EF4-FFF2-40B4-BE49-F238E27FC236}">
                    <a16:creationId xmlns:a16="http://schemas.microsoft.com/office/drawing/2014/main" id="{2145E3C9-B66C-4325-A247-DA8B3B0C8FEA}"/>
                  </a:ext>
                </a:extLst>
              </p:cNvPr>
              <p:cNvSpPr/>
              <p:nvPr/>
            </p:nvSpPr>
            <p:spPr>
              <a:xfrm>
                <a:off x="5558344" y="1538936"/>
                <a:ext cx="600715" cy="58477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5" name="Oval 24">
                <a:extLst>
                  <a:ext uri="{FF2B5EF4-FFF2-40B4-BE49-F238E27FC236}">
                    <a16:creationId xmlns:a16="http://schemas.microsoft.com/office/drawing/2014/main" id="{F9E1F303-1AED-47C9-9D25-DA2EA128B0FA}"/>
                  </a:ext>
                </a:extLst>
              </p:cNvPr>
              <p:cNvSpPr/>
              <p:nvPr/>
            </p:nvSpPr>
            <p:spPr>
              <a:xfrm>
                <a:off x="6351476" y="1538936"/>
                <a:ext cx="600715" cy="58477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5AFD3C86-D904-45A9-A88D-C4EA3CCA5386}"/>
              </a:ext>
            </a:extLst>
          </p:cNvPr>
          <p:cNvGrpSpPr/>
          <p:nvPr/>
        </p:nvGrpSpPr>
        <p:grpSpPr>
          <a:xfrm>
            <a:off x="2047590" y="3801983"/>
            <a:ext cx="3538331" cy="821634"/>
            <a:chOff x="1311965" y="3551583"/>
            <a:chExt cx="3538331" cy="821634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35D31984-6AAD-4B04-9EAB-8FBD2FF19072}"/>
                </a:ext>
              </a:extLst>
            </p:cNvPr>
            <p:cNvSpPr/>
            <p:nvPr/>
          </p:nvSpPr>
          <p:spPr>
            <a:xfrm>
              <a:off x="1311965" y="3551583"/>
              <a:ext cx="3538331" cy="82163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A836FACA-70DF-479F-8A6F-4ADDAE3D6AA0}"/>
                </a:ext>
              </a:extLst>
            </p:cNvPr>
            <p:cNvGrpSpPr/>
            <p:nvPr/>
          </p:nvGrpSpPr>
          <p:grpSpPr>
            <a:xfrm>
              <a:off x="1961266" y="3697224"/>
              <a:ext cx="2239728" cy="584776"/>
              <a:chOff x="4712463" y="1538936"/>
              <a:chExt cx="2239728" cy="584776"/>
            </a:xfrm>
          </p:grpSpPr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B874F47C-6294-42F1-A20D-436AB66769AA}"/>
                  </a:ext>
                </a:extLst>
              </p:cNvPr>
              <p:cNvSpPr/>
              <p:nvPr/>
            </p:nvSpPr>
            <p:spPr>
              <a:xfrm>
                <a:off x="4712463" y="1538937"/>
                <a:ext cx="631367" cy="58477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4CD4A4F8-D3F8-48C4-B356-D6B8A041A910}"/>
                  </a:ext>
                </a:extLst>
              </p:cNvPr>
              <p:cNvSpPr/>
              <p:nvPr/>
            </p:nvSpPr>
            <p:spPr>
              <a:xfrm>
                <a:off x="5558344" y="1538936"/>
                <a:ext cx="600715" cy="58477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1" name="Oval 30">
                <a:extLst>
                  <a:ext uri="{FF2B5EF4-FFF2-40B4-BE49-F238E27FC236}">
                    <a16:creationId xmlns:a16="http://schemas.microsoft.com/office/drawing/2014/main" id="{8934261A-A4DB-4EC4-B819-0F47C522CF83}"/>
                  </a:ext>
                </a:extLst>
              </p:cNvPr>
              <p:cNvSpPr/>
              <p:nvPr/>
            </p:nvSpPr>
            <p:spPr>
              <a:xfrm>
                <a:off x="6351476" y="1538936"/>
                <a:ext cx="600715" cy="58477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11935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09346DF-1753-40D6-8378-A69FD889A97C}"/>
              </a:ext>
            </a:extLst>
          </p:cNvPr>
          <p:cNvSpPr txBox="1"/>
          <p:nvPr/>
        </p:nvSpPr>
        <p:spPr>
          <a:xfrm>
            <a:off x="3546847" y="596348"/>
            <a:ext cx="53801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Double the number of circles. 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4B3CFF3-7B90-4A9C-A9E3-E45DFAD78A64}"/>
              </a:ext>
            </a:extLst>
          </p:cNvPr>
          <p:cNvCxnSpPr/>
          <p:nvPr/>
        </p:nvCxnSpPr>
        <p:spPr>
          <a:xfrm>
            <a:off x="848139" y="2305879"/>
            <a:ext cx="111450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4250D814-EC01-42AB-A84F-8CADF9F8177F}"/>
              </a:ext>
            </a:extLst>
          </p:cNvPr>
          <p:cNvSpPr txBox="1"/>
          <p:nvPr/>
        </p:nvSpPr>
        <p:spPr>
          <a:xfrm>
            <a:off x="980659" y="2450854"/>
            <a:ext cx="110125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There are 4 circles. I want to double the  circles. 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71C86EB-BD77-4666-8879-0A00B34A50D5}"/>
              </a:ext>
            </a:extLst>
          </p:cNvPr>
          <p:cNvSpPr txBox="1"/>
          <p:nvPr/>
        </p:nvSpPr>
        <p:spPr>
          <a:xfrm>
            <a:off x="987285" y="2945441"/>
            <a:ext cx="110125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This means we have 2 groups with 4 circles In each group.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6222FFF-E4D9-41E2-BA64-56E4493B975D}"/>
              </a:ext>
            </a:extLst>
          </p:cNvPr>
          <p:cNvSpPr txBox="1"/>
          <p:nvPr/>
        </p:nvSpPr>
        <p:spPr>
          <a:xfrm>
            <a:off x="987285" y="6146069"/>
            <a:ext cx="110125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FF0000"/>
                </a:solidFill>
              </a:rPr>
              <a:t>Double 4 circles means there are 8 circles altogether. 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6FDA255-4F99-4E04-BE41-B922D9AF5C83}"/>
              </a:ext>
            </a:extLst>
          </p:cNvPr>
          <p:cNvGrpSpPr/>
          <p:nvPr/>
        </p:nvGrpSpPr>
        <p:grpSpPr>
          <a:xfrm>
            <a:off x="4712463" y="1528296"/>
            <a:ext cx="3032860" cy="595416"/>
            <a:chOff x="4712463" y="1528296"/>
            <a:chExt cx="3032860" cy="595416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0B2A10B0-45EF-449A-B775-49072F13AB3B}"/>
                </a:ext>
              </a:extLst>
            </p:cNvPr>
            <p:cNvGrpSpPr/>
            <p:nvPr/>
          </p:nvGrpSpPr>
          <p:grpSpPr>
            <a:xfrm>
              <a:off x="4712463" y="1538936"/>
              <a:ext cx="2239728" cy="584776"/>
              <a:chOff x="4712463" y="1538936"/>
              <a:chExt cx="2239728" cy="584776"/>
            </a:xfrm>
          </p:grpSpPr>
          <p:sp>
            <p:nvSpPr>
              <p:cNvPr id="4" name="Oval 3">
                <a:extLst>
                  <a:ext uri="{FF2B5EF4-FFF2-40B4-BE49-F238E27FC236}">
                    <a16:creationId xmlns:a16="http://schemas.microsoft.com/office/drawing/2014/main" id="{31C78E74-1FEF-464E-B232-1C3002E8B9A4}"/>
                  </a:ext>
                </a:extLst>
              </p:cNvPr>
              <p:cNvSpPr/>
              <p:nvPr/>
            </p:nvSpPr>
            <p:spPr>
              <a:xfrm>
                <a:off x="4712463" y="1538937"/>
                <a:ext cx="631367" cy="58477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" name="Oval 4">
                <a:extLst>
                  <a:ext uri="{FF2B5EF4-FFF2-40B4-BE49-F238E27FC236}">
                    <a16:creationId xmlns:a16="http://schemas.microsoft.com/office/drawing/2014/main" id="{3FB96E89-07BA-4AEA-98B5-4CDEB3085DEC}"/>
                  </a:ext>
                </a:extLst>
              </p:cNvPr>
              <p:cNvSpPr/>
              <p:nvPr/>
            </p:nvSpPr>
            <p:spPr>
              <a:xfrm>
                <a:off x="5558344" y="1538936"/>
                <a:ext cx="600715" cy="58477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1" name="Oval 20">
                <a:extLst>
                  <a:ext uri="{FF2B5EF4-FFF2-40B4-BE49-F238E27FC236}">
                    <a16:creationId xmlns:a16="http://schemas.microsoft.com/office/drawing/2014/main" id="{750E88D2-4D74-4643-9D92-0122B0D8BC70}"/>
                  </a:ext>
                </a:extLst>
              </p:cNvPr>
              <p:cNvSpPr/>
              <p:nvPr/>
            </p:nvSpPr>
            <p:spPr>
              <a:xfrm>
                <a:off x="6351476" y="1538936"/>
                <a:ext cx="600715" cy="58477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E3915C1A-F683-47E8-83F0-4928618D9768}"/>
                </a:ext>
              </a:extLst>
            </p:cNvPr>
            <p:cNvSpPr/>
            <p:nvPr/>
          </p:nvSpPr>
          <p:spPr>
            <a:xfrm>
              <a:off x="7144608" y="1528296"/>
              <a:ext cx="600715" cy="58477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EED95D1-5FD5-470C-9201-9B1F55845CBC}"/>
              </a:ext>
            </a:extLst>
          </p:cNvPr>
          <p:cNvGrpSpPr/>
          <p:nvPr/>
        </p:nvGrpSpPr>
        <p:grpSpPr>
          <a:xfrm>
            <a:off x="1381428" y="3716932"/>
            <a:ext cx="3962402" cy="880792"/>
            <a:chOff x="980659" y="3624947"/>
            <a:chExt cx="3962402" cy="880792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B96EF784-2F26-4313-BCE1-1930FF9CEFA3}"/>
                </a:ext>
              </a:extLst>
            </p:cNvPr>
            <p:cNvSpPr/>
            <p:nvPr/>
          </p:nvSpPr>
          <p:spPr>
            <a:xfrm>
              <a:off x="980659" y="3624947"/>
              <a:ext cx="3962402" cy="88079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B1F4E404-FC7E-4D53-8F58-7C319CEB3CF3}"/>
                </a:ext>
              </a:extLst>
            </p:cNvPr>
            <p:cNvGrpSpPr/>
            <p:nvPr/>
          </p:nvGrpSpPr>
          <p:grpSpPr>
            <a:xfrm>
              <a:off x="1445430" y="3767635"/>
              <a:ext cx="3032860" cy="595416"/>
              <a:chOff x="4712463" y="1528296"/>
              <a:chExt cx="3032860" cy="595416"/>
            </a:xfrm>
          </p:grpSpPr>
          <p:grpSp>
            <p:nvGrpSpPr>
              <p:cNvPr id="34" name="Group 33">
                <a:extLst>
                  <a:ext uri="{FF2B5EF4-FFF2-40B4-BE49-F238E27FC236}">
                    <a16:creationId xmlns:a16="http://schemas.microsoft.com/office/drawing/2014/main" id="{16780A23-33AF-496C-BFD8-06079CEAA819}"/>
                  </a:ext>
                </a:extLst>
              </p:cNvPr>
              <p:cNvGrpSpPr/>
              <p:nvPr/>
            </p:nvGrpSpPr>
            <p:grpSpPr>
              <a:xfrm>
                <a:off x="4712463" y="1538936"/>
                <a:ext cx="2239728" cy="584776"/>
                <a:chOff x="4712463" y="1538936"/>
                <a:chExt cx="2239728" cy="584776"/>
              </a:xfrm>
            </p:grpSpPr>
            <p:sp>
              <p:nvSpPr>
                <p:cNvPr id="36" name="Oval 35">
                  <a:extLst>
                    <a:ext uri="{FF2B5EF4-FFF2-40B4-BE49-F238E27FC236}">
                      <a16:creationId xmlns:a16="http://schemas.microsoft.com/office/drawing/2014/main" id="{76520461-3CCE-45CB-B08D-0CE8AF921018}"/>
                    </a:ext>
                  </a:extLst>
                </p:cNvPr>
                <p:cNvSpPr/>
                <p:nvPr/>
              </p:nvSpPr>
              <p:spPr>
                <a:xfrm>
                  <a:off x="4712463" y="1538937"/>
                  <a:ext cx="631367" cy="58477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7" name="Oval 36">
                  <a:extLst>
                    <a:ext uri="{FF2B5EF4-FFF2-40B4-BE49-F238E27FC236}">
                      <a16:creationId xmlns:a16="http://schemas.microsoft.com/office/drawing/2014/main" id="{DB0E8AEB-9CDC-46D9-A81A-994F98959D16}"/>
                    </a:ext>
                  </a:extLst>
                </p:cNvPr>
                <p:cNvSpPr/>
                <p:nvPr/>
              </p:nvSpPr>
              <p:spPr>
                <a:xfrm>
                  <a:off x="5558344" y="1538936"/>
                  <a:ext cx="600715" cy="58477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8" name="Oval 37">
                  <a:extLst>
                    <a:ext uri="{FF2B5EF4-FFF2-40B4-BE49-F238E27FC236}">
                      <a16:creationId xmlns:a16="http://schemas.microsoft.com/office/drawing/2014/main" id="{301728E2-10D2-469F-866A-DAC30FD0E85E}"/>
                    </a:ext>
                  </a:extLst>
                </p:cNvPr>
                <p:cNvSpPr/>
                <p:nvPr/>
              </p:nvSpPr>
              <p:spPr>
                <a:xfrm>
                  <a:off x="6351476" y="1538936"/>
                  <a:ext cx="600715" cy="58477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6A8F83FE-B6DA-4C3D-B0D2-7163421B2408}"/>
                  </a:ext>
                </a:extLst>
              </p:cNvPr>
              <p:cNvSpPr/>
              <p:nvPr/>
            </p:nvSpPr>
            <p:spPr>
              <a:xfrm>
                <a:off x="7144608" y="1528296"/>
                <a:ext cx="600715" cy="58477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1B536BE4-4FB5-4034-A6E1-4C93B6BED045}"/>
              </a:ext>
            </a:extLst>
          </p:cNvPr>
          <p:cNvGrpSpPr/>
          <p:nvPr/>
        </p:nvGrpSpPr>
        <p:grpSpPr>
          <a:xfrm>
            <a:off x="6453808" y="3672057"/>
            <a:ext cx="3962402" cy="880792"/>
            <a:chOff x="980659" y="3624947"/>
            <a:chExt cx="3962402" cy="880792"/>
          </a:xfrm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3619E088-3A8C-4E3D-A501-6FF4BEC40BB4}"/>
                </a:ext>
              </a:extLst>
            </p:cNvPr>
            <p:cNvSpPr/>
            <p:nvPr/>
          </p:nvSpPr>
          <p:spPr>
            <a:xfrm>
              <a:off x="980659" y="3624947"/>
              <a:ext cx="3962402" cy="88079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39A9FF4D-B345-431D-9DC9-F1C9F7978CF0}"/>
                </a:ext>
              </a:extLst>
            </p:cNvPr>
            <p:cNvGrpSpPr/>
            <p:nvPr/>
          </p:nvGrpSpPr>
          <p:grpSpPr>
            <a:xfrm>
              <a:off x="1445430" y="3767635"/>
              <a:ext cx="3032860" cy="595416"/>
              <a:chOff x="4712463" y="1528296"/>
              <a:chExt cx="3032860" cy="595416"/>
            </a:xfrm>
          </p:grpSpPr>
          <p:grpSp>
            <p:nvGrpSpPr>
              <p:cNvPr id="42" name="Group 41">
                <a:extLst>
                  <a:ext uri="{FF2B5EF4-FFF2-40B4-BE49-F238E27FC236}">
                    <a16:creationId xmlns:a16="http://schemas.microsoft.com/office/drawing/2014/main" id="{A650A221-83D3-4566-8670-3235C5903FDB}"/>
                  </a:ext>
                </a:extLst>
              </p:cNvPr>
              <p:cNvGrpSpPr/>
              <p:nvPr/>
            </p:nvGrpSpPr>
            <p:grpSpPr>
              <a:xfrm>
                <a:off x="4712463" y="1538936"/>
                <a:ext cx="2239728" cy="584776"/>
                <a:chOff x="4712463" y="1538936"/>
                <a:chExt cx="2239728" cy="584776"/>
              </a:xfrm>
            </p:grpSpPr>
            <p:sp>
              <p:nvSpPr>
                <p:cNvPr id="44" name="Oval 43">
                  <a:extLst>
                    <a:ext uri="{FF2B5EF4-FFF2-40B4-BE49-F238E27FC236}">
                      <a16:creationId xmlns:a16="http://schemas.microsoft.com/office/drawing/2014/main" id="{63392117-1E41-4396-BAD4-1680D319817E}"/>
                    </a:ext>
                  </a:extLst>
                </p:cNvPr>
                <p:cNvSpPr/>
                <p:nvPr/>
              </p:nvSpPr>
              <p:spPr>
                <a:xfrm>
                  <a:off x="4712463" y="1538937"/>
                  <a:ext cx="631367" cy="58477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5" name="Oval 44">
                  <a:extLst>
                    <a:ext uri="{FF2B5EF4-FFF2-40B4-BE49-F238E27FC236}">
                      <a16:creationId xmlns:a16="http://schemas.microsoft.com/office/drawing/2014/main" id="{6F497845-7FFF-4821-B1D6-D79C005C0522}"/>
                    </a:ext>
                  </a:extLst>
                </p:cNvPr>
                <p:cNvSpPr/>
                <p:nvPr/>
              </p:nvSpPr>
              <p:spPr>
                <a:xfrm>
                  <a:off x="5558344" y="1538936"/>
                  <a:ext cx="600715" cy="58477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6" name="Oval 45">
                  <a:extLst>
                    <a:ext uri="{FF2B5EF4-FFF2-40B4-BE49-F238E27FC236}">
                      <a16:creationId xmlns:a16="http://schemas.microsoft.com/office/drawing/2014/main" id="{FF0F62EA-7570-4ABB-B63C-4A5081AF3C8C}"/>
                    </a:ext>
                  </a:extLst>
                </p:cNvPr>
                <p:cNvSpPr/>
                <p:nvPr/>
              </p:nvSpPr>
              <p:spPr>
                <a:xfrm>
                  <a:off x="6351476" y="1538936"/>
                  <a:ext cx="600715" cy="58477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43" name="Oval 42">
                <a:extLst>
                  <a:ext uri="{FF2B5EF4-FFF2-40B4-BE49-F238E27FC236}">
                    <a16:creationId xmlns:a16="http://schemas.microsoft.com/office/drawing/2014/main" id="{AAC40696-66DD-4216-9463-32586A7C06AF}"/>
                  </a:ext>
                </a:extLst>
              </p:cNvPr>
              <p:cNvSpPr/>
              <p:nvPr/>
            </p:nvSpPr>
            <p:spPr>
              <a:xfrm>
                <a:off x="7144608" y="1528296"/>
                <a:ext cx="600715" cy="58477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836187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09346DF-1753-40D6-8378-A69FD889A97C}"/>
              </a:ext>
            </a:extLst>
          </p:cNvPr>
          <p:cNvSpPr txBox="1"/>
          <p:nvPr/>
        </p:nvSpPr>
        <p:spPr>
          <a:xfrm>
            <a:off x="3546847" y="596348"/>
            <a:ext cx="51042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Double the number of dogs. 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4B3CFF3-7B90-4A9C-A9E3-E45DFAD78A64}"/>
              </a:ext>
            </a:extLst>
          </p:cNvPr>
          <p:cNvCxnSpPr/>
          <p:nvPr/>
        </p:nvCxnSpPr>
        <p:spPr>
          <a:xfrm>
            <a:off x="848139" y="2305879"/>
            <a:ext cx="111450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4250D814-EC01-42AB-A84F-8CADF9F8177F}"/>
              </a:ext>
            </a:extLst>
          </p:cNvPr>
          <p:cNvSpPr txBox="1"/>
          <p:nvPr/>
        </p:nvSpPr>
        <p:spPr>
          <a:xfrm>
            <a:off x="980659" y="2450854"/>
            <a:ext cx="110125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There are 4 dogs. I want to double the number of dogs. 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71C86EB-BD77-4666-8879-0A00B34A50D5}"/>
              </a:ext>
            </a:extLst>
          </p:cNvPr>
          <p:cNvSpPr txBox="1"/>
          <p:nvPr/>
        </p:nvSpPr>
        <p:spPr>
          <a:xfrm>
            <a:off x="987285" y="2945441"/>
            <a:ext cx="110125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This means we have 2 groups with 5 dogs In each group.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6222FFF-E4D9-41E2-BA64-56E4493B975D}"/>
              </a:ext>
            </a:extLst>
          </p:cNvPr>
          <p:cNvSpPr txBox="1"/>
          <p:nvPr/>
        </p:nvSpPr>
        <p:spPr>
          <a:xfrm>
            <a:off x="987285" y="6146069"/>
            <a:ext cx="110125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FF0000"/>
                </a:solidFill>
              </a:rPr>
              <a:t>Double 4 circles means there are 8 circles altogether. 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49427071-2A43-4719-9FA2-1EF466EF84F1}"/>
              </a:ext>
            </a:extLst>
          </p:cNvPr>
          <p:cNvGrpSpPr/>
          <p:nvPr/>
        </p:nvGrpSpPr>
        <p:grpSpPr>
          <a:xfrm>
            <a:off x="3432203" y="1091490"/>
            <a:ext cx="5290061" cy="953805"/>
            <a:chOff x="3432203" y="1091490"/>
            <a:chExt cx="5290061" cy="953805"/>
          </a:xfrm>
        </p:grpSpPr>
        <p:pic>
          <p:nvPicPr>
            <p:cNvPr id="13" name="Graphic 12" descr="Dog">
              <a:extLst>
                <a:ext uri="{FF2B5EF4-FFF2-40B4-BE49-F238E27FC236}">
                  <a16:creationId xmlns:a16="http://schemas.microsoft.com/office/drawing/2014/main" id="{39B335BD-F321-41D9-A840-FF15F859181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432203" y="1127825"/>
              <a:ext cx="914400" cy="914400"/>
            </a:xfrm>
            <a:prstGeom prst="rect">
              <a:avLst/>
            </a:prstGeom>
          </p:spPr>
        </p:pic>
        <p:pic>
          <p:nvPicPr>
            <p:cNvPr id="31" name="Graphic 30" descr="Dog">
              <a:extLst>
                <a:ext uri="{FF2B5EF4-FFF2-40B4-BE49-F238E27FC236}">
                  <a16:creationId xmlns:a16="http://schemas.microsoft.com/office/drawing/2014/main" id="{9F7E2070-6DB6-4DB2-9743-D201182B896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578701" y="1130895"/>
              <a:ext cx="914400" cy="914400"/>
            </a:xfrm>
            <a:prstGeom prst="rect">
              <a:avLst/>
            </a:prstGeom>
          </p:spPr>
        </p:pic>
        <p:pic>
          <p:nvPicPr>
            <p:cNvPr id="47" name="Graphic 46" descr="Dog">
              <a:extLst>
                <a:ext uri="{FF2B5EF4-FFF2-40B4-BE49-F238E27FC236}">
                  <a16:creationId xmlns:a16="http://schemas.microsoft.com/office/drawing/2014/main" id="{C29339AC-FBF3-4D21-A20B-0A4B25D1391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755961" y="1118760"/>
              <a:ext cx="914400" cy="914400"/>
            </a:xfrm>
            <a:prstGeom prst="rect">
              <a:avLst/>
            </a:prstGeom>
          </p:spPr>
        </p:pic>
        <p:pic>
          <p:nvPicPr>
            <p:cNvPr id="48" name="Graphic 47" descr="Dog">
              <a:extLst>
                <a:ext uri="{FF2B5EF4-FFF2-40B4-BE49-F238E27FC236}">
                  <a16:creationId xmlns:a16="http://schemas.microsoft.com/office/drawing/2014/main" id="{4C2E1296-AF61-48E6-A91C-2050EA8A42F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6776010" y="1098669"/>
              <a:ext cx="914400" cy="914400"/>
            </a:xfrm>
            <a:prstGeom prst="rect">
              <a:avLst/>
            </a:prstGeom>
          </p:spPr>
        </p:pic>
        <p:pic>
          <p:nvPicPr>
            <p:cNvPr id="49" name="Graphic 48" descr="Dog">
              <a:extLst>
                <a:ext uri="{FF2B5EF4-FFF2-40B4-BE49-F238E27FC236}">
                  <a16:creationId xmlns:a16="http://schemas.microsoft.com/office/drawing/2014/main" id="{D0896569-F154-4EAF-84C7-D6C316CAF2D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7807864" y="1091490"/>
              <a:ext cx="914400" cy="914400"/>
            </a:xfrm>
            <a:prstGeom prst="rect">
              <a:avLst/>
            </a:prstGeom>
          </p:spPr>
        </p:pic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841D5F30-86F1-402B-944C-CF56994C7CD8}"/>
              </a:ext>
            </a:extLst>
          </p:cNvPr>
          <p:cNvSpPr/>
          <p:nvPr/>
        </p:nvSpPr>
        <p:spPr>
          <a:xfrm>
            <a:off x="1199397" y="3776870"/>
            <a:ext cx="4293704" cy="77525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F1D0EB98-60FF-4020-B624-39F17763A82C}"/>
              </a:ext>
            </a:extLst>
          </p:cNvPr>
          <p:cNvSpPr/>
          <p:nvPr/>
        </p:nvSpPr>
        <p:spPr>
          <a:xfrm>
            <a:off x="6575412" y="3754042"/>
            <a:ext cx="4293704" cy="77525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7E481568-31AE-4C0A-8267-F09064152D23}"/>
              </a:ext>
            </a:extLst>
          </p:cNvPr>
          <p:cNvGrpSpPr/>
          <p:nvPr/>
        </p:nvGrpSpPr>
        <p:grpSpPr>
          <a:xfrm>
            <a:off x="1589042" y="3754042"/>
            <a:ext cx="3686322" cy="810413"/>
            <a:chOff x="3432203" y="1091490"/>
            <a:chExt cx="5290061" cy="953805"/>
          </a:xfrm>
        </p:grpSpPr>
        <p:pic>
          <p:nvPicPr>
            <p:cNvPr id="52" name="Graphic 51" descr="Dog">
              <a:extLst>
                <a:ext uri="{FF2B5EF4-FFF2-40B4-BE49-F238E27FC236}">
                  <a16:creationId xmlns:a16="http://schemas.microsoft.com/office/drawing/2014/main" id="{8E7DB8BA-333B-485D-9ABC-E00C782E42E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432203" y="1127825"/>
              <a:ext cx="914400" cy="914400"/>
            </a:xfrm>
            <a:prstGeom prst="rect">
              <a:avLst/>
            </a:prstGeom>
          </p:spPr>
        </p:pic>
        <p:pic>
          <p:nvPicPr>
            <p:cNvPr id="53" name="Graphic 52" descr="Dog">
              <a:extLst>
                <a:ext uri="{FF2B5EF4-FFF2-40B4-BE49-F238E27FC236}">
                  <a16:creationId xmlns:a16="http://schemas.microsoft.com/office/drawing/2014/main" id="{A73F8DC9-586D-428F-ABFD-77384A12BC3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578701" y="1130895"/>
              <a:ext cx="914400" cy="914400"/>
            </a:xfrm>
            <a:prstGeom prst="rect">
              <a:avLst/>
            </a:prstGeom>
          </p:spPr>
        </p:pic>
        <p:pic>
          <p:nvPicPr>
            <p:cNvPr id="54" name="Graphic 53" descr="Dog">
              <a:extLst>
                <a:ext uri="{FF2B5EF4-FFF2-40B4-BE49-F238E27FC236}">
                  <a16:creationId xmlns:a16="http://schemas.microsoft.com/office/drawing/2014/main" id="{B6629E57-AD34-49CE-95F6-A745B60FC69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755961" y="1118760"/>
              <a:ext cx="914400" cy="914400"/>
            </a:xfrm>
            <a:prstGeom prst="rect">
              <a:avLst/>
            </a:prstGeom>
          </p:spPr>
        </p:pic>
        <p:pic>
          <p:nvPicPr>
            <p:cNvPr id="55" name="Graphic 54" descr="Dog">
              <a:extLst>
                <a:ext uri="{FF2B5EF4-FFF2-40B4-BE49-F238E27FC236}">
                  <a16:creationId xmlns:a16="http://schemas.microsoft.com/office/drawing/2014/main" id="{679AD730-90C2-4423-A527-2AF5907CF0C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6776010" y="1098669"/>
              <a:ext cx="914400" cy="914400"/>
            </a:xfrm>
            <a:prstGeom prst="rect">
              <a:avLst/>
            </a:prstGeom>
          </p:spPr>
        </p:pic>
        <p:pic>
          <p:nvPicPr>
            <p:cNvPr id="56" name="Graphic 55" descr="Dog">
              <a:extLst>
                <a:ext uri="{FF2B5EF4-FFF2-40B4-BE49-F238E27FC236}">
                  <a16:creationId xmlns:a16="http://schemas.microsoft.com/office/drawing/2014/main" id="{C7EF2BE7-E310-48A5-9523-42968FB94DF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7807864" y="1091490"/>
              <a:ext cx="914400" cy="914400"/>
            </a:xfrm>
            <a:prstGeom prst="rect">
              <a:avLst/>
            </a:prstGeom>
          </p:spPr>
        </p:pic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4121EA53-E4B7-416B-8131-B61D8BD8BAC6}"/>
              </a:ext>
            </a:extLst>
          </p:cNvPr>
          <p:cNvGrpSpPr/>
          <p:nvPr/>
        </p:nvGrpSpPr>
        <p:grpSpPr>
          <a:xfrm>
            <a:off x="6916638" y="3736460"/>
            <a:ext cx="3686322" cy="810413"/>
            <a:chOff x="3432203" y="1091490"/>
            <a:chExt cx="5290061" cy="953805"/>
          </a:xfrm>
        </p:grpSpPr>
        <p:pic>
          <p:nvPicPr>
            <p:cNvPr id="58" name="Graphic 57" descr="Dog">
              <a:extLst>
                <a:ext uri="{FF2B5EF4-FFF2-40B4-BE49-F238E27FC236}">
                  <a16:creationId xmlns:a16="http://schemas.microsoft.com/office/drawing/2014/main" id="{277C74E4-EC75-4643-93FC-EDFAB377C96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432203" y="1127825"/>
              <a:ext cx="914400" cy="914400"/>
            </a:xfrm>
            <a:prstGeom prst="rect">
              <a:avLst/>
            </a:prstGeom>
          </p:spPr>
        </p:pic>
        <p:pic>
          <p:nvPicPr>
            <p:cNvPr id="59" name="Graphic 58" descr="Dog">
              <a:extLst>
                <a:ext uri="{FF2B5EF4-FFF2-40B4-BE49-F238E27FC236}">
                  <a16:creationId xmlns:a16="http://schemas.microsoft.com/office/drawing/2014/main" id="{D2E97297-0BBB-41DB-AF23-644F632F30C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578701" y="1130895"/>
              <a:ext cx="914400" cy="914400"/>
            </a:xfrm>
            <a:prstGeom prst="rect">
              <a:avLst/>
            </a:prstGeom>
          </p:spPr>
        </p:pic>
        <p:pic>
          <p:nvPicPr>
            <p:cNvPr id="60" name="Graphic 59" descr="Dog">
              <a:extLst>
                <a:ext uri="{FF2B5EF4-FFF2-40B4-BE49-F238E27FC236}">
                  <a16:creationId xmlns:a16="http://schemas.microsoft.com/office/drawing/2014/main" id="{3D83EBBF-793C-4E56-B418-B70402276CD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755961" y="1118760"/>
              <a:ext cx="914400" cy="914400"/>
            </a:xfrm>
            <a:prstGeom prst="rect">
              <a:avLst/>
            </a:prstGeom>
          </p:spPr>
        </p:pic>
        <p:pic>
          <p:nvPicPr>
            <p:cNvPr id="61" name="Graphic 60" descr="Dog">
              <a:extLst>
                <a:ext uri="{FF2B5EF4-FFF2-40B4-BE49-F238E27FC236}">
                  <a16:creationId xmlns:a16="http://schemas.microsoft.com/office/drawing/2014/main" id="{B5F65135-6EB4-49A3-9546-337463E3D7D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6776010" y="1098669"/>
              <a:ext cx="914400" cy="914400"/>
            </a:xfrm>
            <a:prstGeom prst="rect">
              <a:avLst/>
            </a:prstGeom>
          </p:spPr>
        </p:pic>
        <p:pic>
          <p:nvPicPr>
            <p:cNvPr id="62" name="Graphic 61" descr="Dog">
              <a:extLst>
                <a:ext uri="{FF2B5EF4-FFF2-40B4-BE49-F238E27FC236}">
                  <a16:creationId xmlns:a16="http://schemas.microsoft.com/office/drawing/2014/main" id="{670461F9-4F57-4BB4-A6E7-A97C4B8DF0B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7807864" y="1091490"/>
              <a:ext cx="914400" cy="914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06339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20" grpId="0"/>
      <p:bldP spid="14" grpId="0" animBg="1"/>
      <p:bldP spid="5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971A225-EDD7-461B-9EB8-9667372D4560}"/>
              </a:ext>
            </a:extLst>
          </p:cNvPr>
          <p:cNvSpPr txBox="1"/>
          <p:nvPr/>
        </p:nvSpPr>
        <p:spPr>
          <a:xfrm>
            <a:off x="5394723" y="649357"/>
            <a:ext cx="20916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200" dirty="0"/>
              <a:t>Remember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0C26930-622F-4E09-83EC-A438F5DA2EC5}"/>
              </a:ext>
            </a:extLst>
          </p:cNvPr>
          <p:cNvSpPr txBox="1"/>
          <p:nvPr/>
        </p:nvSpPr>
        <p:spPr>
          <a:xfrm>
            <a:off x="1148397" y="1397263"/>
            <a:ext cx="103809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What does the word </a:t>
            </a:r>
            <a:r>
              <a:rPr lang="en-GB" sz="3200" dirty="0">
                <a:solidFill>
                  <a:srgbClr val="FF0000"/>
                </a:solidFill>
              </a:rPr>
              <a:t>double</a:t>
            </a:r>
            <a:r>
              <a:rPr lang="en-GB" sz="3200" dirty="0"/>
              <a:t> mean?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D2F028A-C1CB-4C9F-BE7F-E045A6C3B156}"/>
              </a:ext>
            </a:extLst>
          </p:cNvPr>
          <p:cNvSpPr txBox="1"/>
          <p:nvPr/>
        </p:nvSpPr>
        <p:spPr>
          <a:xfrm>
            <a:off x="772980" y="2551837"/>
            <a:ext cx="111318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FF0000"/>
                </a:solidFill>
              </a:rPr>
              <a:t>Double</a:t>
            </a:r>
            <a:r>
              <a:rPr lang="en-GB" sz="3200" dirty="0"/>
              <a:t> means we have twice as much.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EA277F6-275B-4F52-80E8-43843AE484D9}"/>
              </a:ext>
            </a:extLst>
          </p:cNvPr>
          <p:cNvSpPr txBox="1"/>
          <p:nvPr/>
        </p:nvSpPr>
        <p:spPr>
          <a:xfrm>
            <a:off x="772979" y="3721389"/>
            <a:ext cx="111318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We have </a:t>
            </a:r>
            <a:r>
              <a:rPr lang="en-GB" sz="3200" dirty="0">
                <a:solidFill>
                  <a:srgbClr val="FF0000"/>
                </a:solidFill>
              </a:rPr>
              <a:t>two groups </a:t>
            </a:r>
            <a:r>
              <a:rPr lang="en-GB" sz="3200" dirty="0"/>
              <a:t>with the </a:t>
            </a:r>
            <a:r>
              <a:rPr lang="en-GB" sz="3200" dirty="0">
                <a:solidFill>
                  <a:srgbClr val="FF0000"/>
                </a:solidFill>
              </a:rPr>
              <a:t>same amount </a:t>
            </a:r>
            <a:r>
              <a:rPr lang="en-GB" sz="3200" dirty="0"/>
              <a:t>in each group. </a:t>
            </a:r>
          </a:p>
        </p:txBody>
      </p:sp>
    </p:spTree>
    <p:extLst>
      <p:ext uri="{BB962C8B-B14F-4D97-AF65-F5344CB8AC3E}">
        <p14:creationId xmlns:p14="http://schemas.microsoft.com/office/powerpoint/2010/main" val="4242249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372</TotalTime>
  <Words>238</Words>
  <Application>Microsoft Office PowerPoint</Application>
  <PresentationFormat>Widescreen</PresentationFormat>
  <Paragraphs>26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Franklin Gothic Book</vt:lpstr>
      <vt:lpstr>Crop</vt:lpstr>
      <vt:lpstr>Year 1– Multiplication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Laura Whitehouse</cp:lastModifiedBy>
  <cp:revision>32</cp:revision>
  <dcterms:created xsi:type="dcterms:W3CDTF">2020-03-20T11:22:32Z</dcterms:created>
  <dcterms:modified xsi:type="dcterms:W3CDTF">2020-04-07T17:58:15Z</dcterms:modified>
</cp:coreProperties>
</file>