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1"/>
  </p:notesMasterIdLst>
  <p:sldIdLst>
    <p:sldId id="270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30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B43D3-FF77-423B-A87D-E79B5C7FA369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3A4FF-7945-4083-86FF-4681E406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9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EB3AE-8E34-4534-922B-E380FB565A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26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-Title and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684940" y="2139696"/>
            <a:ext cx="2459060" cy="4718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31F2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3900"/>
            <a:ext cx="6560369" cy="4211432"/>
          </a:xfrm>
        </p:spPr>
        <p:txBody>
          <a:bodyPr>
            <a:normAutofit/>
          </a:bodyPr>
          <a:lstStyle>
            <a:lvl1pPr>
              <a:spcAft>
                <a:spcPts val="450"/>
              </a:spcAft>
              <a:defRPr sz="2700">
                <a:solidFill>
                  <a:srgbClr val="231F20"/>
                </a:solidFill>
              </a:defRPr>
            </a:lvl1pPr>
            <a:lvl2pPr>
              <a:spcAft>
                <a:spcPts val="450"/>
              </a:spcAft>
              <a:defRPr sz="2400">
                <a:solidFill>
                  <a:srgbClr val="231F20"/>
                </a:solidFill>
              </a:defRPr>
            </a:lvl2pPr>
            <a:lvl3pPr>
              <a:spcAft>
                <a:spcPts val="450"/>
              </a:spcAft>
              <a:defRPr sz="2100">
                <a:solidFill>
                  <a:srgbClr val="231F20"/>
                </a:solidFill>
              </a:defRPr>
            </a:lvl3pPr>
            <a:lvl4pPr>
              <a:spcAft>
                <a:spcPts val="450"/>
              </a:spcAft>
              <a:defRPr sz="1800">
                <a:solidFill>
                  <a:srgbClr val="231F20"/>
                </a:solidFill>
              </a:defRPr>
            </a:lvl4pPr>
            <a:lvl5pPr>
              <a:spcAft>
                <a:spcPts val="450"/>
              </a:spcAft>
              <a:defRPr sz="1800">
                <a:solidFill>
                  <a:srgbClr val="231F2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17021" y="6414407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14407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149" y="6414407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D08052-46D4-4451-BCD3-D01F8058D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9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5ABB33-0D06-4A2C-9676-9987A3F4EC38}" type="datetimeFigureOut">
              <a:rPr lang="en-GB" smtClean="0"/>
              <a:t>01/05/2020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7B3137-3103-4143-A4C0-92A10D637452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38C6D3-67C4-4C33-8A0B-7DACA0B3D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Tuesday 12</a:t>
            </a:r>
            <a:r>
              <a:rPr lang="en-GB" baseline="30000" dirty="0"/>
              <a:t>th</a:t>
            </a:r>
            <a:r>
              <a:rPr lang="en-GB" dirty="0"/>
              <a:t> May 2020</a:t>
            </a:r>
          </a:p>
          <a:p>
            <a:endParaRPr lang="en-GB" dirty="0"/>
          </a:p>
          <a:p>
            <a:r>
              <a:rPr lang="en-GB" dirty="0"/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361531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/>
              <a:t>A noun is a word used to identify a person, thing or a place.</a:t>
            </a:r>
          </a:p>
          <a:p>
            <a:pPr>
              <a:buFont typeface="Wingdings" pitchFamily="2" charset="2"/>
              <a:buChar char="v"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Noun examples: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Chair 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Table 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Kitchen 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Flower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Apple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Recap – what is a noun?</a:t>
            </a:r>
          </a:p>
        </p:txBody>
      </p:sp>
    </p:spTree>
    <p:extLst>
      <p:ext uri="{BB962C8B-B14F-4D97-AF65-F5344CB8AC3E}">
        <p14:creationId xmlns:p14="http://schemas.microsoft.com/office/powerpoint/2010/main" val="33315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Singular noun = refers only to one</a:t>
            </a:r>
          </a:p>
          <a:p>
            <a:pPr marL="109728" indent="0">
              <a:buNone/>
            </a:pPr>
            <a:r>
              <a:rPr lang="en-GB" dirty="0"/>
              <a:t>e.g.  one table</a:t>
            </a:r>
          </a:p>
          <a:p>
            <a:pPr marL="109728" indent="0">
              <a:buNone/>
            </a:pPr>
            <a:r>
              <a:rPr lang="en-GB" dirty="0"/>
              <a:t>	one girl </a:t>
            </a:r>
          </a:p>
          <a:p>
            <a:pPr marL="109728" indent="0">
              <a:buNone/>
            </a:pPr>
            <a:r>
              <a:rPr lang="en-GB" dirty="0"/>
              <a:t>	one doctor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Plural nouns = refers to more than one </a:t>
            </a:r>
          </a:p>
          <a:p>
            <a:pPr marL="109728" indent="0">
              <a:buNone/>
            </a:pPr>
            <a:r>
              <a:rPr lang="en-GB" dirty="0"/>
              <a:t>e.g. two table</a:t>
            </a:r>
            <a:r>
              <a:rPr lang="en-GB" u="sng" dirty="0"/>
              <a:t>s</a:t>
            </a:r>
          </a:p>
          <a:p>
            <a:pPr marL="109728" indent="0">
              <a:buNone/>
            </a:pPr>
            <a:r>
              <a:rPr lang="en-GB" dirty="0"/>
              <a:t>       lots of girls</a:t>
            </a:r>
          </a:p>
          <a:p>
            <a:pPr marL="109728" indent="0">
              <a:buNone/>
            </a:pPr>
            <a:r>
              <a:rPr lang="en-GB" dirty="0"/>
              <a:t>       the doctors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Singular and Plural</a:t>
            </a:r>
          </a:p>
        </p:txBody>
      </p:sp>
    </p:spTree>
    <p:extLst>
      <p:ext uri="{BB962C8B-B14F-4D97-AF65-F5344CB8AC3E}">
        <p14:creationId xmlns:p14="http://schemas.microsoft.com/office/powerpoint/2010/main" val="258226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/>
              <a:t>Rule number one:</a:t>
            </a:r>
          </a:p>
          <a:p>
            <a:pPr marL="109728" indent="0" algn="ctr">
              <a:buNone/>
            </a:pPr>
            <a:r>
              <a:rPr lang="en-GB" dirty="0"/>
              <a:t>Add an ‘s’</a:t>
            </a:r>
          </a:p>
          <a:p>
            <a:pPr marL="109728" indent="0" algn="ctr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This is the most common and straight forward rule to make a word plural. </a:t>
            </a:r>
          </a:p>
          <a:p>
            <a:pPr marL="109728" indent="0">
              <a:buNone/>
            </a:pPr>
            <a:r>
              <a:rPr lang="en-GB" dirty="0"/>
              <a:t>e.g.  bike             bikes </a:t>
            </a:r>
          </a:p>
          <a:p>
            <a:pPr marL="109728" indent="0">
              <a:buNone/>
            </a:pPr>
            <a:r>
              <a:rPr lang="en-GB" dirty="0"/>
              <a:t>	kitchen            kitchens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Rules to spell plurals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411760" y="3886145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209" y="4253803"/>
            <a:ext cx="11461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110D54-3987-42A1-A20A-6487980D167A}"/>
              </a:ext>
            </a:extLst>
          </p:cNvPr>
          <p:cNvSpPr txBox="1"/>
          <p:nvPr/>
        </p:nvSpPr>
        <p:spPr>
          <a:xfrm>
            <a:off x="1074439" y="5301208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write the plural of:                cat?</a:t>
            </a:r>
          </a:p>
          <a:p>
            <a:r>
              <a:rPr lang="en-GB" dirty="0"/>
              <a:t>                                                         dog?</a:t>
            </a:r>
          </a:p>
          <a:p>
            <a:r>
              <a:rPr lang="en-GB" dirty="0"/>
              <a:t>                                                         cup?</a:t>
            </a:r>
          </a:p>
          <a:p>
            <a:r>
              <a:rPr lang="en-GB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237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Recap – vowels and consonants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583223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Vowels          A     E     I     O     U</a:t>
            </a:r>
          </a:p>
          <a:p>
            <a:endParaRPr lang="pt-BR" sz="2800" dirty="0"/>
          </a:p>
          <a:p>
            <a:r>
              <a:rPr lang="pt-BR" sz="2800" dirty="0"/>
              <a:t>Consonants           B  C  D  F  G  H  J  K  L  M  </a:t>
            </a:r>
          </a:p>
          <a:p>
            <a:r>
              <a:rPr lang="pt-BR" sz="2800" dirty="0"/>
              <a:t>			N  P  Q  R  S  T  V  W  X  Y  Z</a:t>
            </a:r>
          </a:p>
          <a:p>
            <a:endParaRPr lang="en-GB" sz="2800" dirty="0"/>
          </a:p>
        </p:txBody>
      </p:sp>
      <p:sp>
        <p:nvSpPr>
          <p:cNvPr id="5" name="Right Arrow 4"/>
          <p:cNvSpPr/>
          <p:nvPr/>
        </p:nvSpPr>
        <p:spPr>
          <a:xfrm>
            <a:off x="1979712" y="1772816"/>
            <a:ext cx="936104" cy="207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82" y="2532775"/>
            <a:ext cx="10001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12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GB" dirty="0"/>
              <a:t>Rule number two:</a:t>
            </a:r>
          </a:p>
          <a:p>
            <a:pPr marL="109728" indent="0">
              <a:buNone/>
            </a:pPr>
            <a:r>
              <a:rPr lang="en-GB" dirty="0"/>
              <a:t>If there is a consonant before the y, change the y to </a:t>
            </a:r>
            <a:r>
              <a:rPr lang="en-GB" dirty="0" err="1"/>
              <a:t>i</a:t>
            </a:r>
            <a:r>
              <a:rPr lang="en-GB" dirty="0"/>
              <a:t> before adding es.</a:t>
            </a:r>
          </a:p>
          <a:p>
            <a:pPr marL="109728" indent="0">
              <a:buNone/>
            </a:pPr>
            <a:endParaRPr lang="en-GB" dirty="0"/>
          </a:p>
          <a:p>
            <a:pPr marL="109728" indent="0" algn="ctr">
              <a:buNone/>
            </a:pPr>
            <a:r>
              <a:rPr lang="en-GB" dirty="0"/>
              <a:t>e.g. lad</a:t>
            </a:r>
            <a:r>
              <a:rPr lang="en-GB" u="sng" dirty="0"/>
              <a:t>y</a:t>
            </a:r>
            <a:r>
              <a:rPr lang="en-GB" dirty="0"/>
              <a:t>       lad</a:t>
            </a:r>
            <a:r>
              <a:rPr lang="en-GB" u="sng" dirty="0"/>
              <a:t>ies </a:t>
            </a:r>
          </a:p>
          <a:p>
            <a:pPr marL="109728" indent="0" algn="ctr">
              <a:buNone/>
            </a:pPr>
            <a:r>
              <a:rPr lang="en-GB" dirty="0"/>
              <a:t>bab</a:t>
            </a:r>
            <a:r>
              <a:rPr lang="en-GB" u="sng" dirty="0"/>
              <a:t>y</a:t>
            </a:r>
            <a:r>
              <a:rPr lang="en-GB" dirty="0"/>
              <a:t>        bab</a:t>
            </a:r>
            <a:r>
              <a:rPr lang="en-GB" u="sng" dirty="0"/>
              <a:t>ies </a:t>
            </a:r>
          </a:p>
          <a:p>
            <a:pPr marL="109728" indent="0" algn="ctr">
              <a:buNone/>
            </a:pPr>
            <a:endParaRPr lang="en-GB" u="sng" dirty="0"/>
          </a:p>
          <a:p>
            <a:pPr marL="109728" indent="0" algn="ctr">
              <a:buNone/>
            </a:pPr>
            <a:endParaRPr lang="en-GB" u="sng" dirty="0"/>
          </a:p>
          <a:p>
            <a:pPr marL="109728" indent="0">
              <a:buNone/>
            </a:pPr>
            <a:r>
              <a:rPr lang="en-GB" dirty="0"/>
              <a:t>If there is a vowel before the y, just add s. </a:t>
            </a:r>
          </a:p>
          <a:p>
            <a:pPr marL="109728" indent="0" algn="ctr">
              <a:buNone/>
            </a:pPr>
            <a:r>
              <a:rPr lang="en-GB" dirty="0"/>
              <a:t>e.g. toy        toys </a:t>
            </a:r>
          </a:p>
          <a:p>
            <a:pPr marL="109728" indent="0" algn="ctr">
              <a:buNone/>
            </a:pPr>
            <a:r>
              <a:rPr lang="en-GB" dirty="0"/>
              <a:t>day        days </a:t>
            </a:r>
          </a:p>
          <a:p>
            <a:pPr marL="109728" indent="0">
              <a:buNone/>
            </a:pPr>
            <a:r>
              <a:rPr lang="en-GB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Words ending in ‘y’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569192" y="2901143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49" y="3236961"/>
            <a:ext cx="5730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626535"/>
            <a:ext cx="5730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456" y="5018743"/>
            <a:ext cx="5730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D49FEA-EFB0-49EF-8EB9-AD812509938A}"/>
              </a:ext>
            </a:extLst>
          </p:cNvPr>
          <p:cNvSpPr txBox="1"/>
          <p:nvPr/>
        </p:nvSpPr>
        <p:spPr>
          <a:xfrm>
            <a:off x="1763688" y="5600196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write the plural of:               story?</a:t>
            </a:r>
          </a:p>
          <a:p>
            <a:r>
              <a:rPr lang="en-GB" dirty="0"/>
              <a:t>                                                         lorry?</a:t>
            </a:r>
          </a:p>
          <a:p>
            <a:r>
              <a:rPr lang="en-GB" dirty="0"/>
              <a:t>                                                          boy?</a:t>
            </a:r>
          </a:p>
          <a:p>
            <a:r>
              <a:rPr lang="en-GB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5413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66018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Rule number 3: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For words ending in x, ch, sh or s add es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 algn="ctr">
              <a:buNone/>
            </a:pPr>
            <a:r>
              <a:rPr lang="en-GB" dirty="0"/>
              <a:t>e.g.  church        church</a:t>
            </a:r>
            <a:r>
              <a:rPr lang="en-GB" u="sng" dirty="0"/>
              <a:t>es</a:t>
            </a:r>
            <a:r>
              <a:rPr lang="en-GB" dirty="0"/>
              <a:t> </a:t>
            </a:r>
          </a:p>
          <a:p>
            <a:pPr marL="109728" indent="0">
              <a:buNone/>
            </a:pPr>
            <a:r>
              <a:rPr lang="en-GB" dirty="0"/>
              <a:t>			fox            fox</a:t>
            </a:r>
            <a:r>
              <a:rPr lang="en-GB" u="sng" dirty="0"/>
              <a:t>es</a:t>
            </a:r>
            <a:r>
              <a:rPr lang="en-GB" dirty="0"/>
              <a:t> </a:t>
            </a:r>
          </a:p>
          <a:p>
            <a:pPr marL="109728" indent="0">
              <a:buNone/>
            </a:pPr>
            <a:r>
              <a:rPr lang="en-GB" dirty="0"/>
              <a:t>			bush          bush</a:t>
            </a:r>
            <a:r>
              <a:rPr lang="en-GB" u="sng" dirty="0"/>
              <a:t>es</a:t>
            </a:r>
            <a:r>
              <a:rPr lang="en-GB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42617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Words ending in x, sh, or ch or s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438328" y="4075113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446" y="4451014"/>
            <a:ext cx="639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118" y="4891315"/>
            <a:ext cx="639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8455C0-6900-4E79-8CE7-DAED49210B06}"/>
              </a:ext>
            </a:extLst>
          </p:cNvPr>
          <p:cNvSpPr txBox="1"/>
          <p:nvPr/>
        </p:nvSpPr>
        <p:spPr>
          <a:xfrm>
            <a:off x="1835696" y="5657671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write the plural of:               bench?</a:t>
            </a:r>
          </a:p>
          <a:p>
            <a:r>
              <a:rPr lang="en-GB" dirty="0"/>
              <a:t>                                                         box?</a:t>
            </a:r>
          </a:p>
          <a:p>
            <a:r>
              <a:rPr lang="en-GB" dirty="0"/>
              <a:t>                                                        eyelash?</a:t>
            </a:r>
          </a:p>
          <a:p>
            <a:r>
              <a:rPr lang="en-GB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925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other patterns for plurals and even some words that </a:t>
            </a:r>
            <a:br>
              <a:rPr lang="en-GB" dirty="0"/>
            </a:br>
            <a:r>
              <a:rPr lang="en-GB" dirty="0"/>
              <a:t>don’t fit the pattern at all.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In Year 2, these are the 2 main rules we need to know</a:t>
            </a:r>
          </a:p>
        </p:txBody>
      </p:sp>
    </p:spTree>
    <p:extLst>
      <p:ext uri="{BB962C8B-B14F-4D97-AF65-F5344CB8AC3E}">
        <p14:creationId xmlns:p14="http://schemas.microsoft.com/office/powerpoint/2010/main" val="391543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r>
              <a:rPr lang="en-US">
                <a:solidFill>
                  <a:srgbClr val="FFFFFF">
                    <a:lumMod val="65000"/>
                  </a:srgb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dirty="0">
                <a:solidFill>
                  <a:srgbClr val="FFFFFF">
                    <a:lumMod val="65000"/>
                  </a:srgbClr>
                </a:solidFill>
                <a:latin typeface="Calibri" panose="020F0502020204030204"/>
              </a:rPr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CD08052-46D4-4451-BCD3-D01F8058DAE8}" type="slidenum">
              <a:rPr lang="en-US">
                <a:solidFill>
                  <a:srgbClr val="FFFFFF"/>
                </a:solidFill>
                <a:latin typeface="Calibri" panose="020F0502020204030204"/>
              </a:rPr>
              <a:pPr defTabSz="685800"/>
              <a:t>9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AE3F06C-AC51-4537-ACC9-6E948B8DDC1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9512" y="5486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Use the sheet for today to complete this activity. Your sheet should look like this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0076B5-9FD6-4EFA-A4B6-0A98C6D346B3}"/>
              </a:ext>
            </a:extLst>
          </p:cNvPr>
          <p:cNvSpPr txBox="1"/>
          <p:nvPr/>
        </p:nvSpPr>
        <p:spPr>
          <a:xfrm>
            <a:off x="5596758" y="1916832"/>
            <a:ext cx="32333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 1: Write the singular or plural noun for the animals using the rules we have practised today.</a:t>
            </a:r>
          </a:p>
          <a:p>
            <a:endParaRPr lang="en-GB" dirty="0"/>
          </a:p>
          <a:p>
            <a:r>
              <a:rPr lang="en-GB" dirty="0"/>
              <a:t>Task 2: Now use some of your newly created plural words to write sentences about the animals you saw on a trip to the zoo. You can also include any of your other favourite zoo animals but remember say there was ‘more than one’.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6D7E0C-F08A-4A3E-A455-34A00C6C2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503" y="1822992"/>
            <a:ext cx="2943497" cy="44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86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359</Words>
  <Application>Microsoft Office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Recap – what is a noun?</vt:lpstr>
      <vt:lpstr>Singular and Plural</vt:lpstr>
      <vt:lpstr>Rules to spell plurals</vt:lpstr>
      <vt:lpstr>Recap – vowels and consonants</vt:lpstr>
      <vt:lpstr>Words ending in ‘y’</vt:lpstr>
      <vt:lpstr>Words ending in x, sh, or ch or s </vt:lpstr>
      <vt:lpstr>There are other patterns for plurals and even some words that  don’t fit the pattern at all.  In Year 2, these are the 2 main rules we need to know</vt:lpstr>
      <vt:lpstr>Use the sheet for today to complete this activity. Your sheet should look like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Module</dc:title>
  <dc:creator>Rebecca Maynard (Curriculum)</dc:creator>
  <cp:lastModifiedBy>Jay Lacey</cp:lastModifiedBy>
  <cp:revision>16</cp:revision>
  <dcterms:created xsi:type="dcterms:W3CDTF">2012-12-07T13:28:58Z</dcterms:created>
  <dcterms:modified xsi:type="dcterms:W3CDTF">2020-05-01T13:57:30Z</dcterms:modified>
</cp:coreProperties>
</file>