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58" y="2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3D30D1BC-55DF-4F27-8AEE-743BD62E73F5}" type="datetimeFigureOut">
              <a:rPr lang="en-GB" smtClean="0"/>
              <a:t>20/05/2020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C458CCE-7418-4ACD-A948-99DBA4C59555}" type="slidenum">
              <a:rPr lang="en-GB" smtClean="0"/>
              <a:t>‹#›</a:t>
            </a:fld>
            <a:endParaRPr lang="en-GB"/>
          </a:p>
        </p:txBody>
      </p:sp>
    </p:spTree>
    <p:extLst>
      <p:ext uri="{BB962C8B-B14F-4D97-AF65-F5344CB8AC3E}">
        <p14:creationId xmlns:p14="http://schemas.microsoft.com/office/powerpoint/2010/main" val="14213167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30D1BC-55DF-4F27-8AEE-743BD62E73F5}" type="datetimeFigureOut">
              <a:rPr lang="en-GB" smtClean="0"/>
              <a:t>20/05/2020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458CCE-7418-4ACD-A948-99DBA4C59555}" type="slidenum">
              <a:rPr lang="en-GB" smtClean="0"/>
              <a:t>‹#›</a:t>
            </a:fld>
            <a:endParaRPr lang="en-GB"/>
          </a:p>
        </p:txBody>
      </p:sp>
    </p:spTree>
    <p:extLst>
      <p:ext uri="{BB962C8B-B14F-4D97-AF65-F5344CB8AC3E}">
        <p14:creationId xmlns:p14="http://schemas.microsoft.com/office/powerpoint/2010/main" val="780075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30D1BC-55DF-4F27-8AEE-743BD62E73F5}" type="datetimeFigureOut">
              <a:rPr lang="en-GB" smtClean="0"/>
              <a:t>20/05/2020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458CCE-7418-4ACD-A948-99DBA4C59555}" type="slidenum">
              <a:rPr lang="en-GB" smtClean="0"/>
              <a:t>‹#›</a:t>
            </a:fld>
            <a:endParaRPr lang="en-GB"/>
          </a:p>
        </p:txBody>
      </p:sp>
    </p:spTree>
    <p:extLst>
      <p:ext uri="{BB962C8B-B14F-4D97-AF65-F5344CB8AC3E}">
        <p14:creationId xmlns:p14="http://schemas.microsoft.com/office/powerpoint/2010/main" val="3809279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D30D1BC-55DF-4F27-8AEE-743BD62E73F5}" type="datetimeFigureOut">
              <a:rPr lang="en-GB" smtClean="0"/>
              <a:t>20/05/2020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C458CCE-7418-4ACD-A948-99DBA4C59555}" type="slidenum">
              <a:rPr lang="en-GB" smtClean="0"/>
              <a:t>‹#›</a:t>
            </a:fld>
            <a:endParaRPr lang="en-GB"/>
          </a:p>
        </p:txBody>
      </p:sp>
    </p:spTree>
    <p:extLst>
      <p:ext uri="{BB962C8B-B14F-4D97-AF65-F5344CB8AC3E}">
        <p14:creationId xmlns:p14="http://schemas.microsoft.com/office/powerpoint/2010/main" val="2762370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3D30D1BC-55DF-4F27-8AEE-743BD62E73F5}" type="datetimeFigureOut">
              <a:rPr lang="en-GB" smtClean="0"/>
              <a:t>20/05/2020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C458CCE-7418-4ACD-A948-99DBA4C59555}" type="slidenum">
              <a:rPr lang="en-GB" smtClean="0"/>
              <a:t>‹#›</a:t>
            </a:fld>
            <a:endParaRPr lang="en-GB"/>
          </a:p>
        </p:txBody>
      </p:sp>
    </p:spTree>
    <p:extLst>
      <p:ext uri="{BB962C8B-B14F-4D97-AF65-F5344CB8AC3E}">
        <p14:creationId xmlns:p14="http://schemas.microsoft.com/office/powerpoint/2010/main" val="79560127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3D30D1BC-55DF-4F27-8AEE-743BD62E73F5}" type="datetimeFigureOut">
              <a:rPr lang="en-GB" smtClean="0"/>
              <a:t>20/05/2020</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7C458CCE-7418-4ACD-A948-99DBA4C59555}" type="slidenum">
              <a:rPr lang="en-GB" smtClean="0"/>
              <a:t>‹#›</a:t>
            </a:fld>
            <a:endParaRPr lang="en-GB"/>
          </a:p>
        </p:txBody>
      </p:sp>
    </p:spTree>
    <p:extLst>
      <p:ext uri="{BB962C8B-B14F-4D97-AF65-F5344CB8AC3E}">
        <p14:creationId xmlns:p14="http://schemas.microsoft.com/office/powerpoint/2010/main" val="2294973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3D30D1BC-55DF-4F27-8AEE-743BD62E73F5}" type="datetimeFigureOut">
              <a:rPr lang="en-GB" smtClean="0"/>
              <a:t>20/05/2020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C458CCE-7418-4ACD-A948-99DBA4C59555}" type="slidenum">
              <a:rPr lang="en-GB" smtClean="0"/>
              <a:t>‹#›</a:t>
            </a:fld>
            <a:endParaRPr lang="en-GB"/>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272934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D30D1BC-55DF-4F27-8AEE-743BD62E73F5}" type="datetimeFigureOut">
              <a:rPr lang="en-GB" smtClean="0"/>
              <a:t>20/05/2020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C458CCE-7418-4ACD-A948-99DBA4C59555}" type="slidenum">
              <a:rPr lang="en-GB" smtClean="0"/>
              <a:t>‹#›</a:t>
            </a:fld>
            <a:endParaRPr lang="en-GB"/>
          </a:p>
        </p:txBody>
      </p:sp>
    </p:spTree>
    <p:extLst>
      <p:ext uri="{BB962C8B-B14F-4D97-AF65-F5344CB8AC3E}">
        <p14:creationId xmlns:p14="http://schemas.microsoft.com/office/powerpoint/2010/main" val="3570885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30D1BC-55DF-4F27-8AEE-743BD62E73F5}" type="datetimeFigureOut">
              <a:rPr lang="en-GB" smtClean="0"/>
              <a:t>20/05/2020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C458CCE-7418-4ACD-A948-99DBA4C59555}" type="slidenum">
              <a:rPr lang="en-GB" smtClean="0"/>
              <a:t>‹#›</a:t>
            </a:fld>
            <a:endParaRPr lang="en-GB"/>
          </a:p>
        </p:txBody>
      </p:sp>
    </p:spTree>
    <p:extLst>
      <p:ext uri="{BB962C8B-B14F-4D97-AF65-F5344CB8AC3E}">
        <p14:creationId xmlns:p14="http://schemas.microsoft.com/office/powerpoint/2010/main" val="4202157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3D30D1BC-55DF-4F27-8AEE-743BD62E73F5}" type="datetimeFigureOut">
              <a:rPr lang="en-GB" smtClean="0"/>
              <a:t>20/05/2020</a:t>
            </a:fld>
            <a:endParaRPr lang="en-GB"/>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GB"/>
          </a:p>
        </p:txBody>
      </p:sp>
      <p:sp>
        <p:nvSpPr>
          <p:cNvPr id="11" name="Slide Number Placeholder 10"/>
          <p:cNvSpPr>
            <a:spLocks noGrp="1"/>
          </p:cNvSpPr>
          <p:nvPr>
            <p:ph type="sldNum" sz="quarter" idx="12"/>
          </p:nvPr>
        </p:nvSpPr>
        <p:spPr/>
        <p:txBody>
          <a:bodyPr/>
          <a:lstStyle/>
          <a:p>
            <a:fld id="{7C458CCE-7418-4ACD-A948-99DBA4C59555}" type="slidenum">
              <a:rPr lang="en-GB" smtClean="0"/>
              <a:t>‹#›</a:t>
            </a:fld>
            <a:endParaRPr lang="en-GB"/>
          </a:p>
        </p:txBody>
      </p:sp>
    </p:spTree>
    <p:extLst>
      <p:ext uri="{BB962C8B-B14F-4D97-AF65-F5344CB8AC3E}">
        <p14:creationId xmlns:p14="http://schemas.microsoft.com/office/powerpoint/2010/main" val="3584633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3D30D1BC-55DF-4F27-8AEE-743BD62E73F5}" type="datetimeFigureOut">
              <a:rPr lang="en-GB" smtClean="0"/>
              <a:t>20/05/2020</a:t>
            </a:fld>
            <a:endParaRPr lang="en-GB"/>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GB"/>
          </a:p>
        </p:txBody>
      </p:sp>
      <p:sp>
        <p:nvSpPr>
          <p:cNvPr id="10" name="Slide Number Placeholder 9"/>
          <p:cNvSpPr>
            <a:spLocks noGrp="1"/>
          </p:cNvSpPr>
          <p:nvPr>
            <p:ph type="sldNum" sz="quarter" idx="12"/>
          </p:nvPr>
        </p:nvSpPr>
        <p:spPr/>
        <p:txBody>
          <a:bodyPr/>
          <a:lstStyle/>
          <a:p>
            <a:fld id="{7C458CCE-7418-4ACD-A948-99DBA4C59555}" type="slidenum">
              <a:rPr lang="en-GB" smtClean="0"/>
              <a:t>‹#›</a:t>
            </a:fld>
            <a:endParaRPr lang="en-GB"/>
          </a:p>
        </p:txBody>
      </p:sp>
    </p:spTree>
    <p:extLst>
      <p:ext uri="{BB962C8B-B14F-4D97-AF65-F5344CB8AC3E}">
        <p14:creationId xmlns:p14="http://schemas.microsoft.com/office/powerpoint/2010/main" val="2350606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3D30D1BC-55DF-4F27-8AEE-743BD62E73F5}" type="datetimeFigureOut">
              <a:rPr lang="en-GB" smtClean="0"/>
              <a:t>20/05/2020</a:t>
            </a:fld>
            <a:endParaRPr lang="en-GB"/>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GB"/>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7C458CCE-7418-4ACD-A948-99DBA4C59555}" type="slidenum">
              <a:rPr lang="en-GB" smtClean="0"/>
              <a:t>‹#›</a:t>
            </a:fld>
            <a:endParaRPr lang="en-GB"/>
          </a:p>
        </p:txBody>
      </p:sp>
    </p:spTree>
    <p:extLst>
      <p:ext uri="{BB962C8B-B14F-4D97-AF65-F5344CB8AC3E}">
        <p14:creationId xmlns:p14="http://schemas.microsoft.com/office/powerpoint/2010/main" val="3831950934"/>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wdyo4ykh2WA" TargetMode="External"/><Relationship Id="rId2" Type="http://schemas.openxmlformats.org/officeDocument/2006/relationships/slideLayout" Target="../slideLayouts/slideLayout1.xml"/><Relationship Id="rId1" Type="http://schemas.openxmlformats.org/officeDocument/2006/relationships/video" Target="https://www.youtube.com/embed/wdyo4ykh2WA" TargetMode="Externa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501EFD3-EA7A-440A-A5FE-0835F52B3E2E}"/>
              </a:ext>
            </a:extLst>
          </p:cNvPr>
          <p:cNvSpPr txBox="1"/>
          <p:nvPr/>
        </p:nvSpPr>
        <p:spPr>
          <a:xfrm>
            <a:off x="752475" y="110550"/>
            <a:ext cx="10829925" cy="584775"/>
          </a:xfrm>
          <a:prstGeom prst="rect">
            <a:avLst/>
          </a:prstGeom>
          <a:noFill/>
        </p:spPr>
        <p:txBody>
          <a:bodyPr wrap="square" rtlCol="0">
            <a:spAutoFit/>
          </a:bodyPr>
          <a:lstStyle/>
          <a:p>
            <a:pPr algn="ctr"/>
            <a:r>
              <a:rPr lang="en-GB" sz="3200" dirty="0">
                <a:solidFill>
                  <a:schemeClr val="bg1"/>
                </a:solidFill>
                <a:latin typeface="Comic Sans MS" panose="030F0702030302020204" pitchFamily="66" charset="0"/>
              </a:rPr>
              <a:t>Year 1 Lesson 3 – Comparing two settings.</a:t>
            </a:r>
          </a:p>
        </p:txBody>
      </p:sp>
      <p:sp>
        <p:nvSpPr>
          <p:cNvPr id="6" name="Rectangle 5">
            <a:extLst>
              <a:ext uri="{FF2B5EF4-FFF2-40B4-BE49-F238E27FC236}">
                <a16:creationId xmlns:a16="http://schemas.microsoft.com/office/drawing/2014/main" id="{F9381E1F-C81C-4096-80A4-B61BD96FB95F}"/>
              </a:ext>
            </a:extLst>
          </p:cNvPr>
          <p:cNvSpPr/>
          <p:nvPr/>
        </p:nvSpPr>
        <p:spPr>
          <a:xfrm>
            <a:off x="5074104" y="1145143"/>
            <a:ext cx="4967963" cy="369332"/>
          </a:xfrm>
          <a:prstGeom prst="rect">
            <a:avLst/>
          </a:prstGeom>
        </p:spPr>
        <p:txBody>
          <a:bodyPr wrap="none">
            <a:spAutoFit/>
          </a:bodyPr>
          <a:lstStyle/>
          <a:p>
            <a:r>
              <a:rPr lang="en-GB" dirty="0">
                <a:hlinkClick r:id="rId3"/>
              </a:rPr>
              <a:t>https://www.youtube.com/watch?v=wdyo4ykh2WA</a:t>
            </a:r>
            <a:endParaRPr lang="en-GB" dirty="0"/>
          </a:p>
        </p:txBody>
      </p:sp>
      <p:pic>
        <p:nvPicPr>
          <p:cNvPr id="7" name="Online Media 6" title="Elmer - The Patchwork Elephant | Children&amp;#39;s Book">
            <a:hlinkClick r:id="" action="ppaction://media"/>
            <a:extLst>
              <a:ext uri="{FF2B5EF4-FFF2-40B4-BE49-F238E27FC236}">
                <a16:creationId xmlns:a16="http://schemas.microsoft.com/office/drawing/2014/main" id="{2CB416D2-68F6-4D83-88D3-10F2CF11D562}"/>
              </a:ext>
            </a:extLst>
          </p:cNvPr>
          <p:cNvPicPr>
            <a:picLocks noRot="1" noChangeAspect="1"/>
          </p:cNvPicPr>
          <p:nvPr>
            <a:videoFile r:link="rId1"/>
          </p:nvPr>
        </p:nvPicPr>
        <p:blipFill>
          <a:blip r:embed="rId4"/>
          <a:stretch>
            <a:fillRect/>
          </a:stretch>
        </p:blipFill>
        <p:spPr>
          <a:xfrm>
            <a:off x="4518553" y="1792843"/>
            <a:ext cx="6079067" cy="3419475"/>
          </a:xfrm>
          <a:prstGeom prst="rect">
            <a:avLst/>
          </a:prstGeom>
        </p:spPr>
      </p:pic>
      <p:sp>
        <p:nvSpPr>
          <p:cNvPr id="8" name="Rectangle: Rounded Corners 7">
            <a:extLst>
              <a:ext uri="{FF2B5EF4-FFF2-40B4-BE49-F238E27FC236}">
                <a16:creationId xmlns:a16="http://schemas.microsoft.com/office/drawing/2014/main" id="{D7941818-235C-42E3-BC80-91DE572DCA0F}"/>
              </a:ext>
            </a:extLst>
          </p:cNvPr>
          <p:cNvSpPr/>
          <p:nvPr/>
        </p:nvSpPr>
        <p:spPr>
          <a:xfrm>
            <a:off x="317707" y="612813"/>
            <a:ext cx="3664451" cy="5779533"/>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rgbClr val="FF0000"/>
                </a:solidFill>
                <a:latin typeface="Comic Sans MS" panose="030F0702030302020204" pitchFamily="66" charset="0"/>
              </a:rPr>
              <a:t>Listen to the story once more. Questions to discuss: </a:t>
            </a:r>
          </a:p>
          <a:p>
            <a:pPr marL="342900" indent="-342900" algn="ctr">
              <a:buFont typeface="Arial" panose="020B0604020202020204" pitchFamily="34" charset="0"/>
              <a:buChar char="•"/>
            </a:pPr>
            <a:r>
              <a:rPr lang="en-GB" sz="2400" dirty="0">
                <a:solidFill>
                  <a:srgbClr val="FF0000"/>
                </a:solidFill>
                <a:latin typeface="Comic Sans MS" panose="030F0702030302020204" pitchFamily="66" charset="0"/>
              </a:rPr>
              <a:t>Do you think there are elephants like Elmer in a real jungle? </a:t>
            </a:r>
          </a:p>
          <a:p>
            <a:pPr marL="342900" indent="-342900" algn="ctr">
              <a:buFont typeface="Arial" panose="020B0604020202020204" pitchFamily="34" charset="0"/>
              <a:buChar char="•"/>
            </a:pPr>
            <a:r>
              <a:rPr lang="en-GB" sz="2400" dirty="0">
                <a:solidFill>
                  <a:srgbClr val="FF0000"/>
                </a:solidFill>
                <a:latin typeface="Comic Sans MS" panose="030F0702030302020204" pitchFamily="66" charset="0"/>
              </a:rPr>
              <a:t>How might a real jungle be different to the one in the story?</a:t>
            </a:r>
          </a:p>
          <a:p>
            <a:pPr marL="342900" indent="-342900" algn="ctr">
              <a:buFont typeface="Arial" panose="020B0604020202020204" pitchFamily="34" charset="0"/>
              <a:buChar char="•"/>
            </a:pPr>
            <a:r>
              <a:rPr lang="en-GB" sz="2400" dirty="0">
                <a:solidFill>
                  <a:srgbClr val="FF0000"/>
                </a:solidFill>
                <a:latin typeface="Comic Sans MS" panose="030F0702030302020204" pitchFamily="66" charset="0"/>
              </a:rPr>
              <a:t>How might a real jungle be the same as the one in the story?</a:t>
            </a:r>
          </a:p>
        </p:txBody>
      </p:sp>
    </p:spTree>
    <p:extLst>
      <p:ext uri="{BB962C8B-B14F-4D97-AF65-F5344CB8AC3E}">
        <p14:creationId xmlns:p14="http://schemas.microsoft.com/office/powerpoint/2010/main" val="1669119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501EFD3-EA7A-440A-A5FE-0835F52B3E2E}"/>
              </a:ext>
            </a:extLst>
          </p:cNvPr>
          <p:cNvSpPr txBox="1"/>
          <p:nvPr/>
        </p:nvSpPr>
        <p:spPr>
          <a:xfrm>
            <a:off x="752475" y="110550"/>
            <a:ext cx="10829925" cy="584775"/>
          </a:xfrm>
          <a:prstGeom prst="rect">
            <a:avLst/>
          </a:prstGeom>
          <a:noFill/>
        </p:spPr>
        <p:txBody>
          <a:bodyPr wrap="square" rtlCol="0">
            <a:spAutoFit/>
          </a:bodyPr>
          <a:lstStyle/>
          <a:p>
            <a:pPr algn="ctr"/>
            <a:r>
              <a:rPr lang="en-GB" sz="3200" dirty="0">
                <a:solidFill>
                  <a:schemeClr val="bg1"/>
                </a:solidFill>
                <a:latin typeface="Comic Sans MS" panose="030F0702030302020204" pitchFamily="66" charset="0"/>
              </a:rPr>
              <a:t>Comparing two settings.</a:t>
            </a:r>
          </a:p>
        </p:txBody>
      </p:sp>
      <p:pic>
        <p:nvPicPr>
          <p:cNvPr id="1026" name="Picture 2" descr="Elephant Hills Jungle Lake Safari - Thailand Tours from Kuoni Travel">
            <a:extLst>
              <a:ext uri="{FF2B5EF4-FFF2-40B4-BE49-F238E27FC236}">
                <a16:creationId xmlns:a16="http://schemas.microsoft.com/office/drawing/2014/main" id="{B89D8EB3-AF23-4768-B09C-7F1ADB3A4E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450" y="2816298"/>
            <a:ext cx="5582812" cy="360938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Elmer – celebrating difference for 25 years – in pictures ...">
            <a:extLst>
              <a:ext uri="{FF2B5EF4-FFF2-40B4-BE49-F238E27FC236}">
                <a16:creationId xmlns:a16="http://schemas.microsoft.com/office/drawing/2014/main" id="{8B5B3AA0-1CB4-4CA9-81B5-497E2A34C5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2900174"/>
            <a:ext cx="5791200" cy="3441627"/>
          </a:xfrm>
          <a:prstGeom prst="rect">
            <a:avLst/>
          </a:prstGeom>
          <a:noFill/>
          <a:extLst>
            <a:ext uri="{909E8E84-426E-40DD-AFC4-6F175D3DCCD1}">
              <a14:hiddenFill xmlns:a14="http://schemas.microsoft.com/office/drawing/2010/main">
                <a:solidFill>
                  <a:srgbClr val="FFFFFF"/>
                </a:solidFill>
              </a14:hiddenFill>
            </a:ext>
          </a:extLst>
        </p:spPr>
      </p:pic>
      <p:sp>
        <p:nvSpPr>
          <p:cNvPr id="22" name="Rectangle: Rounded Corners 21">
            <a:extLst>
              <a:ext uri="{FF2B5EF4-FFF2-40B4-BE49-F238E27FC236}">
                <a16:creationId xmlns:a16="http://schemas.microsoft.com/office/drawing/2014/main" id="{6FF75C9F-1536-4183-8F91-93B5337561A7}"/>
              </a:ext>
            </a:extLst>
          </p:cNvPr>
          <p:cNvSpPr/>
          <p:nvPr/>
        </p:nvSpPr>
        <p:spPr>
          <a:xfrm>
            <a:off x="1914525" y="885825"/>
            <a:ext cx="8362950" cy="138487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Look at the two settings below. Use the language of comparison to compare and discuss the two settings. How are they the same? How are they different? Use the sentence openers: </a:t>
            </a:r>
          </a:p>
          <a:p>
            <a:pPr algn="ctr"/>
            <a:r>
              <a:rPr lang="en-GB" dirty="0"/>
              <a:t>They are the same because… </a:t>
            </a:r>
          </a:p>
          <a:p>
            <a:pPr algn="ctr"/>
            <a:r>
              <a:rPr lang="en-GB" dirty="0"/>
              <a:t>They are different because…</a:t>
            </a:r>
          </a:p>
        </p:txBody>
      </p:sp>
    </p:spTree>
    <p:extLst>
      <p:ext uri="{BB962C8B-B14F-4D97-AF65-F5344CB8AC3E}">
        <p14:creationId xmlns:p14="http://schemas.microsoft.com/office/powerpoint/2010/main" val="3432576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9" name="Rectangle: Rounded Corners 8">
            <a:extLst>
              <a:ext uri="{FF2B5EF4-FFF2-40B4-BE49-F238E27FC236}">
                <a16:creationId xmlns:a16="http://schemas.microsoft.com/office/drawing/2014/main" id="{B739F8E4-938A-4977-9831-A5FE41C7053F}"/>
              </a:ext>
            </a:extLst>
          </p:cNvPr>
          <p:cNvSpPr/>
          <p:nvPr/>
        </p:nvSpPr>
        <p:spPr>
          <a:xfrm>
            <a:off x="8934450" y="2396549"/>
            <a:ext cx="2905125" cy="233737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Activity – Use the sheet to compare the two settings. </a:t>
            </a:r>
          </a:p>
          <a:p>
            <a:pPr algn="ctr"/>
            <a:r>
              <a:rPr lang="en-GB" dirty="0"/>
              <a:t>Use the sentence openers: They are the same because… </a:t>
            </a:r>
          </a:p>
          <a:p>
            <a:pPr algn="ctr"/>
            <a:r>
              <a:rPr lang="en-GB" dirty="0"/>
              <a:t>They are different because…</a:t>
            </a:r>
          </a:p>
        </p:txBody>
      </p:sp>
      <p:pic>
        <p:nvPicPr>
          <p:cNvPr id="6" name="Picture 5">
            <a:extLst>
              <a:ext uri="{FF2B5EF4-FFF2-40B4-BE49-F238E27FC236}">
                <a16:creationId xmlns:a16="http://schemas.microsoft.com/office/drawing/2014/main" id="{4BBEB073-97FD-406A-8B20-AF5967110CA2}"/>
              </a:ext>
            </a:extLst>
          </p:cNvPr>
          <p:cNvPicPr>
            <a:picLocks noChangeAspect="1"/>
          </p:cNvPicPr>
          <p:nvPr/>
        </p:nvPicPr>
        <p:blipFill rotWithShape="1">
          <a:blip r:embed="rId2"/>
          <a:srcRect l="34062" t="21667" r="35156" b="4723"/>
          <a:stretch/>
        </p:blipFill>
        <p:spPr>
          <a:xfrm>
            <a:off x="3790950" y="212984"/>
            <a:ext cx="4781549" cy="6432032"/>
          </a:xfrm>
          <a:prstGeom prst="rect">
            <a:avLst/>
          </a:prstGeom>
        </p:spPr>
      </p:pic>
      <p:sp>
        <p:nvSpPr>
          <p:cNvPr id="7" name="TextBox 6">
            <a:extLst>
              <a:ext uri="{FF2B5EF4-FFF2-40B4-BE49-F238E27FC236}">
                <a16:creationId xmlns:a16="http://schemas.microsoft.com/office/drawing/2014/main" id="{6EBC7146-1A26-4537-A4C2-2C9CE2198329}"/>
              </a:ext>
            </a:extLst>
          </p:cNvPr>
          <p:cNvSpPr txBox="1"/>
          <p:nvPr/>
        </p:nvSpPr>
        <p:spPr>
          <a:xfrm>
            <a:off x="352425" y="2148601"/>
            <a:ext cx="3381375" cy="2585323"/>
          </a:xfrm>
          <a:prstGeom prst="rect">
            <a:avLst/>
          </a:prstGeom>
          <a:noFill/>
        </p:spPr>
        <p:txBody>
          <a:bodyPr wrap="square" rtlCol="0">
            <a:spAutoFit/>
          </a:bodyPr>
          <a:lstStyle/>
          <a:p>
            <a:r>
              <a:rPr lang="en-GB" dirty="0">
                <a:solidFill>
                  <a:schemeClr val="bg1"/>
                </a:solidFill>
              </a:rPr>
              <a:t>Example: </a:t>
            </a:r>
          </a:p>
          <a:p>
            <a:endParaRPr lang="en-GB" dirty="0">
              <a:solidFill>
                <a:schemeClr val="bg1"/>
              </a:solidFill>
            </a:endParaRPr>
          </a:p>
          <a:p>
            <a:r>
              <a:rPr lang="en-GB" dirty="0">
                <a:solidFill>
                  <a:schemeClr val="bg1"/>
                </a:solidFill>
              </a:rPr>
              <a:t>They are the same because they are both set in the jungle. </a:t>
            </a:r>
          </a:p>
          <a:p>
            <a:endParaRPr lang="en-GB" dirty="0">
              <a:solidFill>
                <a:schemeClr val="bg1"/>
              </a:solidFill>
            </a:endParaRPr>
          </a:p>
          <a:p>
            <a:r>
              <a:rPr lang="en-GB" dirty="0">
                <a:solidFill>
                  <a:schemeClr val="bg1"/>
                </a:solidFill>
              </a:rPr>
              <a:t>They are different because the first setting only has grey elephants but the second has patchwork elephants.</a:t>
            </a:r>
          </a:p>
        </p:txBody>
      </p:sp>
    </p:spTree>
    <p:extLst>
      <p:ext uri="{BB962C8B-B14F-4D97-AF65-F5344CB8AC3E}">
        <p14:creationId xmlns:p14="http://schemas.microsoft.com/office/powerpoint/2010/main" val="1546231062"/>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Parcel</Template>
  <TotalTime>53</TotalTime>
  <Words>186</Words>
  <Application>Microsoft Office PowerPoint</Application>
  <PresentationFormat>Widescreen</PresentationFormat>
  <Paragraphs>18</Paragraphs>
  <Slides>3</Slides>
  <Notes>0</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Comic Sans MS</vt:lpstr>
      <vt:lpstr>Gill Sans MT</vt:lpstr>
      <vt:lpstr>Parcel</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Cresswell</dc:creator>
  <cp:lastModifiedBy>Hannah Cresswell</cp:lastModifiedBy>
  <cp:revision>6</cp:revision>
  <dcterms:created xsi:type="dcterms:W3CDTF">2020-05-20T09:05:25Z</dcterms:created>
  <dcterms:modified xsi:type="dcterms:W3CDTF">2020-05-20T09:58:51Z</dcterms:modified>
</cp:coreProperties>
</file>