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57" r:id="rId3"/>
    <p:sldId id="263" r:id="rId4"/>
    <p:sldId id="261"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Cresswell" initials="HC" lastIdx="1" clrIdx="0">
    <p:extLst>
      <p:ext uri="{19B8F6BF-5375-455C-9EA6-DF929625EA0E}">
        <p15:presenceInfo xmlns:p15="http://schemas.microsoft.com/office/powerpoint/2012/main" userId="S-1-5-21-350061025-2395645628-3419119869-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2EFDD-7847-4234-B3B0-A036FADDD25C}" type="datetimeFigureOut">
              <a:rPr lang="en-GB" smtClean="0"/>
              <a:t>13/05/2020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7CC6B-3F57-40AA-86FC-5BD521EE9E6F}" type="slidenum">
              <a:rPr lang="en-GB" smtClean="0"/>
              <a:t>‹#›</a:t>
            </a:fld>
            <a:endParaRPr lang="en-GB"/>
          </a:p>
        </p:txBody>
      </p:sp>
    </p:spTree>
    <p:extLst>
      <p:ext uri="{BB962C8B-B14F-4D97-AF65-F5344CB8AC3E}">
        <p14:creationId xmlns:p14="http://schemas.microsoft.com/office/powerpoint/2010/main" val="290557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13/05/2020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8573977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5452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327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13/05/2020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688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13/05/2020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7165835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11CCFD1-E2FF-4DCD-B753-FA6F94800A3E}" type="datetimeFigureOut">
              <a:rPr lang="en-GB" smtClean="0"/>
              <a:t>13/05/2020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13698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13/05/2020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307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CCFD1-E2FF-4DCD-B753-FA6F94800A3E}" type="datetimeFigureOut">
              <a:rPr lang="en-GB" smtClean="0"/>
              <a:t>13/05/2020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38343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CCFD1-E2FF-4DCD-B753-FA6F94800A3E}" type="datetimeFigureOut">
              <a:rPr lang="en-GB" smtClean="0"/>
              <a:t>13/05/2020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7931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1CCFD1-E2FF-4DCD-B753-FA6F94800A3E}" type="datetimeFigureOut">
              <a:rPr lang="en-GB" smtClean="0"/>
              <a:t>13/05/2020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406229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11CCFD1-E2FF-4DCD-B753-FA6F94800A3E}" type="datetimeFigureOut">
              <a:rPr lang="en-GB" smtClean="0"/>
              <a:t>13/05/2020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09188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11CCFD1-E2FF-4DCD-B753-FA6F94800A3E}" type="datetimeFigureOut">
              <a:rPr lang="en-GB" smtClean="0"/>
              <a:t>13/05/2020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0D9ED1-09C6-4A95-859D-AE0F9DDDFCC3}" type="slidenum">
              <a:rPr lang="en-GB" smtClean="0"/>
              <a:t>‹#›</a:t>
            </a:fld>
            <a:endParaRPr lang="en-GB"/>
          </a:p>
        </p:txBody>
      </p:sp>
    </p:spTree>
    <p:extLst>
      <p:ext uri="{BB962C8B-B14F-4D97-AF65-F5344CB8AC3E}">
        <p14:creationId xmlns:p14="http://schemas.microsoft.com/office/powerpoint/2010/main" val="30775632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SyiG1AaTVFk" TargetMode="External"/><Relationship Id="rId2" Type="http://schemas.openxmlformats.org/officeDocument/2006/relationships/slideLayout" Target="../slideLayouts/slideLayout2.xml"/><Relationship Id="rId1" Type="http://schemas.openxmlformats.org/officeDocument/2006/relationships/video" Target="https://www.youtube.com/embed/SyiG1AaTVFk"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0C25-9428-4FD8-AD66-15438CC9173A}"/>
              </a:ext>
            </a:extLst>
          </p:cNvPr>
          <p:cNvSpPr>
            <a:spLocks noGrp="1"/>
          </p:cNvSpPr>
          <p:nvPr>
            <p:ph type="ctrTitle"/>
          </p:nvPr>
        </p:nvSpPr>
        <p:spPr>
          <a:xfrm>
            <a:off x="1860981" y="217916"/>
            <a:ext cx="8470037" cy="1239894"/>
          </a:xfrm>
        </p:spPr>
        <p:txBody>
          <a:bodyPr>
            <a:normAutofit/>
          </a:bodyPr>
          <a:lstStyle/>
          <a:p>
            <a:r>
              <a:rPr lang="en-GB" sz="3200" dirty="0">
                <a:latin typeface="Cambria" panose="02040503050406030204" pitchFamily="18" charset="0"/>
                <a:ea typeface="Cambria" panose="02040503050406030204" pitchFamily="18" charset="0"/>
              </a:rPr>
              <a:t>Year 1 Phonics – set 3 sound ‘oi’</a:t>
            </a:r>
          </a:p>
        </p:txBody>
      </p:sp>
      <p:sp>
        <p:nvSpPr>
          <p:cNvPr id="3" name="Subtitle 2">
            <a:extLst>
              <a:ext uri="{FF2B5EF4-FFF2-40B4-BE49-F238E27FC236}">
                <a16:creationId xmlns:a16="http://schemas.microsoft.com/office/drawing/2014/main" id="{345F690D-4C7B-4837-BE56-C10C09E69305}"/>
              </a:ext>
            </a:extLst>
          </p:cNvPr>
          <p:cNvSpPr>
            <a:spLocks noGrp="1"/>
          </p:cNvSpPr>
          <p:nvPr>
            <p:ph type="subTitle" idx="1"/>
          </p:nvPr>
        </p:nvSpPr>
        <p:spPr>
          <a:xfrm>
            <a:off x="2695193" y="1696613"/>
            <a:ext cx="6801612" cy="1239894"/>
          </a:xfrm>
        </p:spPr>
        <p:txBody>
          <a:bodyPr>
            <a:normAutofit/>
          </a:bodyPr>
          <a:lstStyle/>
          <a:p>
            <a:r>
              <a:rPr lang="en-GB" sz="3200" dirty="0">
                <a:solidFill>
                  <a:schemeClr val="bg1"/>
                </a:solidFill>
              </a:rPr>
              <a:t>Our sound of the day…</a:t>
            </a:r>
          </a:p>
        </p:txBody>
      </p:sp>
      <p:sp>
        <p:nvSpPr>
          <p:cNvPr id="7" name="Rectangle: Rounded Corners 6">
            <a:extLst>
              <a:ext uri="{FF2B5EF4-FFF2-40B4-BE49-F238E27FC236}">
                <a16:creationId xmlns:a16="http://schemas.microsoft.com/office/drawing/2014/main" id="{B53D884D-9F4C-4332-B1B9-E4200C14791C}"/>
              </a:ext>
            </a:extLst>
          </p:cNvPr>
          <p:cNvSpPr/>
          <p:nvPr/>
        </p:nvSpPr>
        <p:spPr>
          <a:xfrm>
            <a:off x="8948692" y="4325047"/>
            <a:ext cx="3178206" cy="237033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FF0000"/>
                </a:solidFill>
                <a:latin typeface="Comic Sans MS" panose="030F0702030302020204" pitchFamily="66" charset="0"/>
              </a:rPr>
              <a:t>aw </a:t>
            </a:r>
          </a:p>
          <a:p>
            <a:pPr algn="ctr"/>
            <a:endParaRPr lang="en-GB" sz="3600" dirty="0">
              <a:solidFill>
                <a:srgbClr val="FF0000"/>
              </a:solidFill>
              <a:latin typeface="Comic Sans MS" panose="030F0702030302020204" pitchFamily="66" charset="0"/>
            </a:endParaRPr>
          </a:p>
          <a:p>
            <a:pPr algn="ctr"/>
            <a:r>
              <a:rPr lang="en-GB" sz="3600" dirty="0">
                <a:solidFill>
                  <a:srgbClr val="FF0000"/>
                </a:solidFill>
                <a:latin typeface="Comic Sans MS" panose="030F0702030302020204" pitchFamily="66" charset="0"/>
              </a:rPr>
              <a:t>yawn at dawn</a:t>
            </a:r>
          </a:p>
        </p:txBody>
      </p:sp>
      <p:pic>
        <p:nvPicPr>
          <p:cNvPr id="10" name="Picture 2" descr="Read Write Inc.: Fred the Frog - Toy (Single): Amazon.co.uk: Ruth ...">
            <a:extLst>
              <a:ext uri="{FF2B5EF4-FFF2-40B4-BE49-F238E27FC236}">
                <a16:creationId xmlns:a16="http://schemas.microsoft.com/office/drawing/2014/main" id="{C962FCAE-5001-45F9-8EED-6992D4659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1410" y="183129"/>
            <a:ext cx="1860590" cy="124287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ad Write Inc.: Fred the Frog - Toy (Single): Amazon.co.uk: Ruth ...">
            <a:extLst>
              <a:ext uri="{FF2B5EF4-FFF2-40B4-BE49-F238E27FC236}">
                <a16:creationId xmlns:a16="http://schemas.microsoft.com/office/drawing/2014/main" id="{8F8A9BC8-BD5D-45D3-A7F2-47C4CF57CC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1356"/>
            <a:ext cx="1833304" cy="122464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Read Write Inc. - Year 2 Homework Website">
            <a:extLst>
              <a:ext uri="{FF2B5EF4-FFF2-40B4-BE49-F238E27FC236}">
                <a16:creationId xmlns:a16="http://schemas.microsoft.com/office/drawing/2014/main" id="{55E7E486-0DCD-4301-BAA4-BDB412923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4625" y="2372821"/>
            <a:ext cx="5355767" cy="4229097"/>
          </a:xfrm>
          <a:prstGeom prst="rect">
            <a:avLst/>
          </a:prstGeom>
          <a:noFill/>
          <a:extLst>
            <a:ext uri="{909E8E84-426E-40DD-AFC4-6F175D3DCCD1}">
              <a14:hiddenFill xmlns:a14="http://schemas.microsoft.com/office/drawing/2010/main">
                <a:solidFill>
                  <a:srgbClr val="FFFFFF"/>
                </a:solidFill>
              </a14:hiddenFill>
            </a:ext>
          </a:extLst>
        </p:spPr>
      </p:pic>
      <p:sp>
        <p:nvSpPr>
          <p:cNvPr id="15" name="Oval 14">
            <a:extLst>
              <a:ext uri="{FF2B5EF4-FFF2-40B4-BE49-F238E27FC236}">
                <a16:creationId xmlns:a16="http://schemas.microsoft.com/office/drawing/2014/main" id="{40DA9DCA-97DC-472C-86E8-07F731AFD28F}"/>
              </a:ext>
            </a:extLst>
          </p:cNvPr>
          <p:cNvSpPr/>
          <p:nvPr/>
        </p:nvSpPr>
        <p:spPr>
          <a:xfrm>
            <a:off x="7265801" y="3272977"/>
            <a:ext cx="1402666" cy="12970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0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787B1AE-B12D-43F0-A5A6-0A7B0E585E95}"/>
              </a:ext>
            </a:extLst>
          </p:cNvPr>
          <p:cNvSpPr txBox="1"/>
          <p:nvPr/>
        </p:nvSpPr>
        <p:spPr>
          <a:xfrm>
            <a:off x="435006" y="656948"/>
            <a:ext cx="7031114" cy="1815882"/>
          </a:xfrm>
          <a:prstGeom prst="rect">
            <a:avLst/>
          </a:prstGeom>
          <a:noFill/>
        </p:spPr>
        <p:txBody>
          <a:bodyPr wrap="square" rtlCol="0">
            <a:spAutoFit/>
          </a:bodyPr>
          <a:lstStyle/>
          <a:p>
            <a:r>
              <a:rPr lang="en-GB" sz="2800" dirty="0"/>
              <a:t>Follow the video for the first part of the phonics lesson. </a:t>
            </a:r>
          </a:p>
          <a:p>
            <a:endParaRPr lang="en-GB" sz="2800" dirty="0"/>
          </a:p>
          <a:p>
            <a:r>
              <a:rPr lang="en-GB" sz="2800" dirty="0"/>
              <a:t>Remember to use your Fred fingers!</a:t>
            </a:r>
          </a:p>
        </p:txBody>
      </p:sp>
      <p:sp>
        <p:nvSpPr>
          <p:cNvPr id="2" name="Rectangle 1">
            <a:extLst>
              <a:ext uri="{FF2B5EF4-FFF2-40B4-BE49-F238E27FC236}">
                <a16:creationId xmlns:a16="http://schemas.microsoft.com/office/drawing/2014/main" id="{CAADA5A6-8912-457E-8AAB-19289F20881A}"/>
              </a:ext>
            </a:extLst>
          </p:cNvPr>
          <p:cNvSpPr/>
          <p:nvPr/>
        </p:nvSpPr>
        <p:spPr>
          <a:xfrm>
            <a:off x="6632021" y="1930439"/>
            <a:ext cx="4822730" cy="369332"/>
          </a:xfrm>
          <a:prstGeom prst="rect">
            <a:avLst/>
          </a:prstGeom>
        </p:spPr>
        <p:txBody>
          <a:bodyPr wrap="none">
            <a:spAutoFit/>
          </a:bodyPr>
          <a:lstStyle/>
          <a:p>
            <a:r>
              <a:rPr lang="en-GB" dirty="0">
                <a:solidFill>
                  <a:srgbClr val="FF0000"/>
                </a:solidFill>
                <a:hlinkClick r:id="rId3">
                  <a:extLst>
                    <a:ext uri="{A12FA001-AC4F-418D-AE19-62706E023703}">
                      <ahyp:hlinkClr xmlns:ahyp="http://schemas.microsoft.com/office/drawing/2018/hyperlinkcolor" val="tx"/>
                    </a:ext>
                  </a:extLst>
                </a:hlinkClick>
              </a:rPr>
              <a:t>https://www.youtube.com/watch?v=SyiG1AaTVFk</a:t>
            </a:r>
            <a:endParaRPr lang="en-GB" dirty="0">
              <a:solidFill>
                <a:srgbClr val="FF0000"/>
              </a:solidFill>
            </a:endParaRPr>
          </a:p>
        </p:txBody>
      </p:sp>
      <p:pic>
        <p:nvPicPr>
          <p:cNvPr id="3" name="Online Media 2" title="Phonics set 3 - aw sound">
            <a:hlinkClick r:id="" action="ppaction://media"/>
            <a:extLst>
              <a:ext uri="{FF2B5EF4-FFF2-40B4-BE49-F238E27FC236}">
                <a16:creationId xmlns:a16="http://schemas.microsoft.com/office/drawing/2014/main" id="{F38A23C5-2A0D-40E7-8D8B-A40EF78A44F0}"/>
              </a:ext>
            </a:extLst>
          </p:cNvPr>
          <p:cNvPicPr>
            <a:picLocks noRot="1" noChangeAspect="1"/>
          </p:cNvPicPr>
          <p:nvPr>
            <a:videoFile r:link="rId1"/>
          </p:nvPr>
        </p:nvPicPr>
        <p:blipFill>
          <a:blip r:embed="rId4"/>
          <a:stretch>
            <a:fillRect/>
          </a:stretch>
        </p:blipFill>
        <p:spPr>
          <a:xfrm>
            <a:off x="2456156" y="2900267"/>
            <a:ext cx="6119674" cy="3442317"/>
          </a:xfrm>
          <a:prstGeom prst="rect">
            <a:avLst/>
          </a:prstGeom>
        </p:spPr>
      </p:pic>
    </p:spTree>
    <p:extLst>
      <p:ext uri="{BB962C8B-B14F-4D97-AF65-F5344CB8AC3E}">
        <p14:creationId xmlns:p14="http://schemas.microsoft.com/office/powerpoint/2010/main" val="239182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54703-3469-4718-9637-04B0C2DA0C4E}"/>
              </a:ext>
            </a:extLst>
          </p:cNvPr>
          <p:cNvSpPr>
            <a:spLocks noGrp="1"/>
          </p:cNvSpPr>
          <p:nvPr>
            <p:ph idx="1"/>
          </p:nvPr>
        </p:nvSpPr>
        <p:spPr>
          <a:xfrm>
            <a:off x="1516760" y="1456944"/>
            <a:ext cx="9665589" cy="4419981"/>
          </a:xfrm>
        </p:spPr>
        <p:txBody>
          <a:bodyPr>
            <a:normAutofit fontScale="92500" lnSpcReduction="20000"/>
          </a:bodyPr>
          <a:lstStyle/>
          <a:p>
            <a:pPr>
              <a:lnSpc>
                <a:spcPct val="150000"/>
              </a:lnSpc>
            </a:pPr>
            <a:r>
              <a:rPr lang="en-GB" sz="7200" dirty="0"/>
              <a:t>yawn            law</a:t>
            </a:r>
          </a:p>
          <a:p>
            <a:pPr>
              <a:lnSpc>
                <a:spcPct val="150000"/>
              </a:lnSpc>
            </a:pPr>
            <a:r>
              <a:rPr lang="en-GB" sz="7200" dirty="0"/>
              <a:t>dawn            draw</a:t>
            </a:r>
          </a:p>
          <a:p>
            <a:pPr>
              <a:lnSpc>
                <a:spcPct val="150000"/>
              </a:lnSpc>
            </a:pPr>
            <a:r>
              <a:rPr lang="en-GB" sz="7200" dirty="0"/>
              <a:t>paw              straw</a:t>
            </a:r>
          </a:p>
          <a:p>
            <a:pPr marL="0" indent="0">
              <a:buNone/>
            </a:pPr>
            <a:endParaRPr lang="en-GB" sz="7200" dirty="0"/>
          </a:p>
        </p:txBody>
      </p:sp>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cxnSp>
        <p:nvCxnSpPr>
          <p:cNvPr id="6" name="Straight Connector 5">
            <a:extLst>
              <a:ext uri="{FF2B5EF4-FFF2-40B4-BE49-F238E27FC236}">
                <a16:creationId xmlns:a16="http://schemas.microsoft.com/office/drawing/2014/main" id="{F8810E4D-8A14-44E7-8D80-67E93C97B7C8}"/>
              </a:ext>
            </a:extLst>
          </p:cNvPr>
          <p:cNvCxnSpPr/>
          <p:nvPr/>
        </p:nvCxnSpPr>
        <p:spPr>
          <a:xfrm>
            <a:off x="2456800" y="2764055"/>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9772E9A-C8AC-4354-B27B-E2F30D355ED0}"/>
              </a:ext>
            </a:extLst>
          </p:cNvPr>
          <p:cNvCxnSpPr/>
          <p:nvPr/>
        </p:nvCxnSpPr>
        <p:spPr>
          <a:xfrm>
            <a:off x="2536097" y="4120253"/>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57555F-31DE-4F5B-878C-AEF78639FA19}"/>
              </a:ext>
            </a:extLst>
          </p:cNvPr>
          <p:cNvCxnSpPr>
            <a:cxnSpLocks/>
          </p:cNvCxnSpPr>
          <p:nvPr/>
        </p:nvCxnSpPr>
        <p:spPr>
          <a:xfrm flipV="1">
            <a:off x="2595302" y="5726834"/>
            <a:ext cx="519763" cy="638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DFAB3D-45E0-4293-8998-BBC2C2F3EEA2}"/>
              </a:ext>
            </a:extLst>
          </p:cNvPr>
          <p:cNvCxnSpPr/>
          <p:nvPr/>
        </p:nvCxnSpPr>
        <p:spPr>
          <a:xfrm>
            <a:off x="6844319" y="2689010"/>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44633923-1AE3-4B6A-BD25-0AED05BC6375}"/>
              </a:ext>
            </a:extLst>
          </p:cNvPr>
          <p:cNvCxnSpPr>
            <a:cxnSpLocks/>
          </p:cNvCxnSpPr>
          <p:nvPr/>
        </p:nvCxnSpPr>
        <p:spPr>
          <a:xfrm>
            <a:off x="7466131" y="4103990"/>
            <a:ext cx="57896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5F7FA5BA-4E4A-467C-A579-22E879431603}"/>
              </a:ext>
            </a:extLst>
          </p:cNvPr>
          <p:cNvSpPr/>
          <p:nvPr/>
        </p:nvSpPr>
        <p:spPr>
          <a:xfrm>
            <a:off x="2004364" y="273857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A0D689C6-8433-4434-B791-6C3715FAE2D0}"/>
              </a:ext>
            </a:extLst>
          </p:cNvPr>
          <p:cNvSpPr/>
          <p:nvPr/>
        </p:nvSpPr>
        <p:spPr>
          <a:xfrm>
            <a:off x="3332453" y="268901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74BC137E-287D-44D0-B2A9-1FCAEE94A3BA}"/>
              </a:ext>
            </a:extLst>
          </p:cNvPr>
          <p:cNvSpPr/>
          <p:nvPr/>
        </p:nvSpPr>
        <p:spPr>
          <a:xfrm>
            <a:off x="2031195" y="4045207"/>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A4A2EDAC-00B8-4A34-96A5-DA29FA6BCF8C}"/>
              </a:ext>
            </a:extLst>
          </p:cNvPr>
          <p:cNvSpPr/>
          <p:nvPr/>
        </p:nvSpPr>
        <p:spPr>
          <a:xfrm>
            <a:off x="3465803" y="4028945"/>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A0EAC961-6510-4A13-A29C-512093996C20}"/>
              </a:ext>
            </a:extLst>
          </p:cNvPr>
          <p:cNvSpPr/>
          <p:nvPr/>
        </p:nvSpPr>
        <p:spPr>
          <a:xfrm>
            <a:off x="1940046" y="5733216"/>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8B0A5AAE-7519-43A9-BF8A-147726AC6940}"/>
              </a:ext>
            </a:extLst>
          </p:cNvPr>
          <p:cNvSpPr/>
          <p:nvPr/>
        </p:nvSpPr>
        <p:spPr>
          <a:xfrm>
            <a:off x="6526681" y="2613964"/>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DC2B1D3F-DE67-4CD2-AC10-EFA80779731E}"/>
              </a:ext>
            </a:extLst>
          </p:cNvPr>
          <p:cNvSpPr/>
          <p:nvPr/>
        </p:nvSpPr>
        <p:spPr>
          <a:xfrm>
            <a:off x="7030057" y="408587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81E27D3C-51C8-4A95-809B-4103D94796FD}"/>
              </a:ext>
            </a:extLst>
          </p:cNvPr>
          <p:cNvSpPr/>
          <p:nvPr/>
        </p:nvSpPr>
        <p:spPr>
          <a:xfrm>
            <a:off x="6686933" y="408586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2CC53A12-D0E6-4353-AA17-1FBAFA117CE6}"/>
              </a:ext>
            </a:extLst>
          </p:cNvPr>
          <p:cNvSpPr/>
          <p:nvPr/>
        </p:nvSpPr>
        <p:spPr>
          <a:xfrm>
            <a:off x="6686933" y="5576743"/>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68B47ED6-B341-4218-96D3-1D9A3CF5F1CB}"/>
              </a:ext>
            </a:extLst>
          </p:cNvPr>
          <p:cNvSpPr/>
          <p:nvPr/>
        </p:nvSpPr>
        <p:spPr>
          <a:xfrm>
            <a:off x="7006897" y="5576743"/>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545970C2-5515-41FB-BB8B-B4C93C3723F0}"/>
              </a:ext>
            </a:extLst>
          </p:cNvPr>
          <p:cNvSpPr/>
          <p:nvPr/>
        </p:nvSpPr>
        <p:spPr>
          <a:xfrm>
            <a:off x="7260186" y="5583125"/>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a:extLst>
              <a:ext uri="{FF2B5EF4-FFF2-40B4-BE49-F238E27FC236}">
                <a16:creationId xmlns:a16="http://schemas.microsoft.com/office/drawing/2014/main" id="{9203A23C-83E0-4A7D-9FF9-E3645878CD44}"/>
              </a:ext>
            </a:extLst>
          </p:cNvPr>
          <p:cNvCxnSpPr>
            <a:cxnSpLocks/>
          </p:cNvCxnSpPr>
          <p:nvPr/>
        </p:nvCxnSpPr>
        <p:spPr>
          <a:xfrm>
            <a:off x="7680674" y="5658170"/>
            <a:ext cx="57896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33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595437" y="66496"/>
            <a:ext cx="9001125" cy="584775"/>
          </a:xfrm>
          <a:prstGeom prst="rect">
            <a:avLst/>
          </a:prstGeom>
          <a:noFill/>
        </p:spPr>
        <p:txBody>
          <a:bodyPr wrap="square" rtlCol="0">
            <a:spAutoFit/>
          </a:bodyPr>
          <a:lstStyle/>
          <a:p>
            <a:pPr algn="ctr"/>
            <a:r>
              <a:rPr lang="en-GB" sz="3200" dirty="0">
                <a:latin typeface="Comic Sans MS" panose="030F0702030302020204" pitchFamily="66" charset="0"/>
              </a:rPr>
              <a:t>Activity – Dictated sentences  </a:t>
            </a:r>
          </a:p>
        </p:txBody>
      </p:sp>
      <p:sp>
        <p:nvSpPr>
          <p:cNvPr id="3" name="Rectangle 2">
            <a:extLst>
              <a:ext uri="{FF2B5EF4-FFF2-40B4-BE49-F238E27FC236}">
                <a16:creationId xmlns:a16="http://schemas.microsoft.com/office/drawing/2014/main" id="{67BFFBAB-6DCE-4CDB-BEC4-8E27C0926121}"/>
              </a:ext>
            </a:extLst>
          </p:cNvPr>
          <p:cNvSpPr/>
          <p:nvPr/>
        </p:nvSpPr>
        <p:spPr>
          <a:xfrm>
            <a:off x="3592102" y="854866"/>
            <a:ext cx="5007794" cy="250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Message to parents: </a:t>
            </a:r>
          </a:p>
          <a:p>
            <a:pPr algn="ctr"/>
            <a:r>
              <a:rPr lang="en-GB" dirty="0"/>
              <a:t>Read the sentences aloud one at a time. Get your children to write the sentence down independently in their green work book. </a:t>
            </a:r>
          </a:p>
          <a:p>
            <a:pPr algn="ctr"/>
            <a:r>
              <a:rPr lang="en-GB" dirty="0"/>
              <a:t>Mark each sentence together: </a:t>
            </a:r>
          </a:p>
          <a:p>
            <a:pPr algn="ctr"/>
            <a:r>
              <a:rPr lang="en-GB" dirty="0"/>
              <a:t>Tick for each word spelt correctly and for capital letter and full stop. </a:t>
            </a:r>
          </a:p>
          <a:p>
            <a:pPr algn="ctr"/>
            <a:r>
              <a:rPr lang="en-GB" dirty="0"/>
              <a:t>Correct any mistakes under each one.</a:t>
            </a:r>
          </a:p>
        </p:txBody>
      </p:sp>
      <p:sp>
        <p:nvSpPr>
          <p:cNvPr id="5" name="TextBox 4">
            <a:extLst>
              <a:ext uri="{FF2B5EF4-FFF2-40B4-BE49-F238E27FC236}">
                <a16:creationId xmlns:a16="http://schemas.microsoft.com/office/drawing/2014/main" id="{38825436-E5A2-4297-A96A-A404E05548DD}"/>
              </a:ext>
            </a:extLst>
          </p:cNvPr>
          <p:cNvSpPr txBox="1"/>
          <p:nvPr/>
        </p:nvSpPr>
        <p:spPr>
          <a:xfrm>
            <a:off x="322622" y="3501631"/>
            <a:ext cx="8086725" cy="2246769"/>
          </a:xfrm>
          <a:prstGeom prst="rect">
            <a:avLst/>
          </a:prstGeom>
          <a:noFill/>
        </p:spPr>
        <p:txBody>
          <a:bodyPr wrap="square" rtlCol="0">
            <a:spAutoFit/>
          </a:bodyPr>
          <a:lstStyle/>
          <a:p>
            <a:pPr marL="342900" indent="-342900">
              <a:buAutoNum type="arabicPeriod"/>
            </a:pPr>
            <a:r>
              <a:rPr lang="en-GB" sz="2800" dirty="0"/>
              <a:t>The dog has a big paw. </a:t>
            </a:r>
          </a:p>
          <a:p>
            <a:pPr marL="342900" indent="-342900">
              <a:buAutoNum type="arabicPeriod"/>
            </a:pPr>
            <a:r>
              <a:rPr lang="en-GB" sz="2800" dirty="0"/>
              <a:t>Can you draw? </a:t>
            </a:r>
          </a:p>
          <a:p>
            <a:pPr marL="342900" indent="-342900">
              <a:buAutoNum type="arabicPeriod"/>
            </a:pPr>
            <a:r>
              <a:rPr lang="en-GB" sz="2800" dirty="0"/>
              <a:t>I drink from a straw. </a:t>
            </a:r>
          </a:p>
          <a:p>
            <a:pPr marL="342900" indent="-342900">
              <a:buAutoNum type="arabicPeriod"/>
            </a:pPr>
            <a:r>
              <a:rPr lang="en-GB" sz="2800" dirty="0"/>
              <a:t>I woke up and did a big yawn. </a:t>
            </a:r>
          </a:p>
          <a:p>
            <a:pPr marL="342900" indent="-342900">
              <a:buAutoNum type="arabicPeriod"/>
            </a:pPr>
            <a:endParaRPr lang="en-GB" sz="2800" dirty="0"/>
          </a:p>
        </p:txBody>
      </p:sp>
      <p:sp>
        <p:nvSpPr>
          <p:cNvPr id="2" name="TextBox 1">
            <a:extLst>
              <a:ext uri="{FF2B5EF4-FFF2-40B4-BE49-F238E27FC236}">
                <a16:creationId xmlns:a16="http://schemas.microsoft.com/office/drawing/2014/main" id="{07CD5DC7-E6CB-4A72-AF1A-6C424633C40C}"/>
              </a:ext>
            </a:extLst>
          </p:cNvPr>
          <p:cNvSpPr txBox="1"/>
          <p:nvPr/>
        </p:nvSpPr>
        <p:spPr>
          <a:xfrm>
            <a:off x="8087557" y="5157926"/>
            <a:ext cx="3160451" cy="646331"/>
          </a:xfrm>
          <a:prstGeom prst="rect">
            <a:avLst/>
          </a:prstGeom>
          <a:noFill/>
          <a:ln>
            <a:solidFill>
              <a:schemeClr val="tx1"/>
            </a:solidFill>
          </a:ln>
        </p:spPr>
        <p:txBody>
          <a:bodyPr wrap="square" rtlCol="0">
            <a:spAutoFit/>
          </a:bodyPr>
          <a:lstStyle/>
          <a:p>
            <a:r>
              <a:rPr lang="en-GB" dirty="0"/>
              <a:t>Can you think of your own sentence using the ‘aw’ sound?</a:t>
            </a:r>
          </a:p>
        </p:txBody>
      </p:sp>
    </p:spTree>
    <p:extLst>
      <p:ext uri="{BB962C8B-B14F-4D97-AF65-F5344CB8AC3E}">
        <p14:creationId xmlns:p14="http://schemas.microsoft.com/office/powerpoint/2010/main" val="128297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70D-E2C4-48F8-9162-18BD28E54635}"/>
              </a:ext>
            </a:extLst>
          </p:cNvPr>
          <p:cNvSpPr>
            <a:spLocks noGrp="1"/>
          </p:cNvSpPr>
          <p:nvPr>
            <p:ph type="title"/>
          </p:nvPr>
        </p:nvSpPr>
        <p:spPr>
          <a:xfrm>
            <a:off x="2231136" y="136017"/>
            <a:ext cx="7729728" cy="1188720"/>
          </a:xfrm>
        </p:spPr>
        <p:txBody>
          <a:bodyPr/>
          <a:lstStyle/>
          <a:p>
            <a:r>
              <a:rPr lang="en-GB" dirty="0"/>
              <a:t>Super speedy sounds – How many set 3 sounds do you know?</a:t>
            </a:r>
          </a:p>
        </p:txBody>
      </p:sp>
      <p:pic>
        <p:nvPicPr>
          <p:cNvPr id="7" name="Picture 8" descr="Read Write Inc. - Year 2 Homework Website">
            <a:extLst>
              <a:ext uri="{FF2B5EF4-FFF2-40B4-BE49-F238E27FC236}">
                <a16:creationId xmlns:a16="http://schemas.microsoft.com/office/drawing/2014/main" id="{36183DB7-9629-40E7-9F94-7CE08A31A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8669" y="1624033"/>
            <a:ext cx="6134661" cy="484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118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3448</TotalTime>
  <Words>176</Words>
  <Application>Microsoft Office PowerPoint</Application>
  <PresentationFormat>Widescreen</PresentationFormat>
  <Paragraphs>25</Paragraphs>
  <Slides>5</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vt:lpstr>
      <vt:lpstr>Comic Sans MS</vt:lpstr>
      <vt:lpstr>Gill Sans MT</vt:lpstr>
      <vt:lpstr>Parcel</vt:lpstr>
      <vt:lpstr>Year 1 Phonics – set 3 sound ‘oi’</vt:lpstr>
      <vt:lpstr>PowerPoint Presentation</vt:lpstr>
      <vt:lpstr>PowerPoint Presentation</vt:lpstr>
      <vt:lpstr>PowerPoint Presentation</vt:lpstr>
      <vt:lpstr>Super speedy sounds – How many set 3 sounds do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dc:title>
  <dc:creator>Hannah Cresswell</dc:creator>
  <cp:lastModifiedBy>Hannah Cresswell</cp:lastModifiedBy>
  <cp:revision>18</cp:revision>
  <dcterms:created xsi:type="dcterms:W3CDTF">2020-04-11T08:06:11Z</dcterms:created>
  <dcterms:modified xsi:type="dcterms:W3CDTF">2020-05-13T10:29:39Z</dcterms:modified>
</cp:coreProperties>
</file>