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 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8 – problem solving.  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C640F8-DE0F-4DC2-95AF-282AF7026C4D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3 plates. There are 2 cakes on each plate. How many cakes are there altogether?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A108D-A227-4907-A37B-62A64B8035A4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First read the problem carefully. We can draw groups to help us solve the question.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48C0B-0891-4AA3-8B91-5718D3170F35}"/>
              </a:ext>
            </a:extLst>
          </p:cNvPr>
          <p:cNvSpPr txBox="1"/>
          <p:nvPr/>
        </p:nvSpPr>
        <p:spPr>
          <a:xfrm>
            <a:off x="1007165" y="2272748"/>
            <a:ext cx="8176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groups there are. There are 3 plates so there are 3 groups.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A536D4-3AFE-4A03-96D6-27A15E4E834D}"/>
              </a:ext>
            </a:extLst>
          </p:cNvPr>
          <p:cNvSpPr/>
          <p:nvPr/>
        </p:nvSpPr>
        <p:spPr>
          <a:xfrm>
            <a:off x="3127513" y="2977274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05930D-201A-4534-A5F6-36C4AE5E86A8}"/>
              </a:ext>
            </a:extLst>
          </p:cNvPr>
          <p:cNvSpPr/>
          <p:nvPr/>
        </p:nvSpPr>
        <p:spPr>
          <a:xfrm>
            <a:off x="5227982" y="2920952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B1681D-21B4-4DAF-90A6-BB0F56974797}"/>
              </a:ext>
            </a:extLst>
          </p:cNvPr>
          <p:cNvSpPr/>
          <p:nvPr/>
        </p:nvSpPr>
        <p:spPr>
          <a:xfrm>
            <a:off x="7447664" y="2920951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0BB4B8-2488-4D65-8363-1CF8F572BDA5}"/>
              </a:ext>
            </a:extLst>
          </p:cNvPr>
          <p:cNvSpPr txBox="1"/>
          <p:nvPr/>
        </p:nvSpPr>
        <p:spPr>
          <a:xfrm>
            <a:off x="1007165" y="4916557"/>
            <a:ext cx="9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How many are there in each group? There are 2 cakes on each plate so there are 2 in each group.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DB5D2A-EB32-4E69-B9EA-AFC837126357}"/>
              </a:ext>
            </a:extLst>
          </p:cNvPr>
          <p:cNvSpPr/>
          <p:nvPr/>
        </p:nvSpPr>
        <p:spPr>
          <a:xfrm>
            <a:off x="3511826" y="3299791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557B3FB-F2BA-4A05-945D-15B58D4BAC96}"/>
              </a:ext>
            </a:extLst>
          </p:cNvPr>
          <p:cNvSpPr/>
          <p:nvPr/>
        </p:nvSpPr>
        <p:spPr>
          <a:xfrm>
            <a:off x="4085858" y="3582552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3C3EF4-1D9D-4CD6-905F-98A79344F6DB}"/>
              </a:ext>
            </a:extLst>
          </p:cNvPr>
          <p:cNvSpPr/>
          <p:nvPr/>
        </p:nvSpPr>
        <p:spPr>
          <a:xfrm>
            <a:off x="5524595" y="3220277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92C563D-5CC1-4E33-9C74-CBC7C700B5B6}"/>
              </a:ext>
            </a:extLst>
          </p:cNvPr>
          <p:cNvSpPr/>
          <p:nvPr/>
        </p:nvSpPr>
        <p:spPr>
          <a:xfrm>
            <a:off x="6122504" y="3582552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CFE0E5-2FE1-456B-8739-C33EE316425C}"/>
              </a:ext>
            </a:extLst>
          </p:cNvPr>
          <p:cNvSpPr/>
          <p:nvPr/>
        </p:nvSpPr>
        <p:spPr>
          <a:xfrm>
            <a:off x="7858539" y="3215812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26455E9-006D-41B5-8CF5-C97EEB139E9A}"/>
              </a:ext>
            </a:extLst>
          </p:cNvPr>
          <p:cNvSpPr/>
          <p:nvPr/>
        </p:nvSpPr>
        <p:spPr>
          <a:xfrm>
            <a:off x="8315681" y="3564257"/>
            <a:ext cx="490331" cy="505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3A0E7A-4ECA-4E90-9EB5-8F67B4E0E87A}"/>
              </a:ext>
            </a:extLst>
          </p:cNvPr>
          <p:cNvSpPr txBox="1"/>
          <p:nvPr/>
        </p:nvSpPr>
        <p:spPr>
          <a:xfrm>
            <a:off x="1007165" y="5811367"/>
            <a:ext cx="830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 		There are _______ cakes altogether. </a:t>
            </a:r>
          </a:p>
        </p:txBody>
      </p:sp>
    </p:spTree>
    <p:extLst>
      <p:ext uri="{BB962C8B-B14F-4D97-AF65-F5344CB8AC3E}">
        <p14:creationId xmlns:p14="http://schemas.microsoft.com/office/powerpoint/2010/main" val="1537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D63589-F383-4842-917F-523177D147E3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3 plates. There are 2 cakes on each plate. How many cakes are there altogether?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67D55D-70C5-41B5-8788-7744CAA07895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We can use an array to help us answer the same question.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72B315-164B-4956-A1B5-E98C4D763554}"/>
              </a:ext>
            </a:extLst>
          </p:cNvPr>
          <p:cNvSpPr txBox="1"/>
          <p:nvPr/>
        </p:nvSpPr>
        <p:spPr>
          <a:xfrm>
            <a:off x="1007165" y="2272748"/>
            <a:ext cx="762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rows we need. There are 3 plates so there are 3 rows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965FAF-EA8E-479F-A437-A2AF2FE28C53}"/>
              </a:ext>
            </a:extLst>
          </p:cNvPr>
          <p:cNvSpPr txBox="1"/>
          <p:nvPr/>
        </p:nvSpPr>
        <p:spPr>
          <a:xfrm>
            <a:off x="1219200" y="305966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5B429-EC3B-464C-8115-E33AEE376027}"/>
              </a:ext>
            </a:extLst>
          </p:cNvPr>
          <p:cNvSpPr txBox="1"/>
          <p:nvPr/>
        </p:nvSpPr>
        <p:spPr>
          <a:xfrm>
            <a:off x="1219200" y="3477256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2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970F20-D434-46F1-9827-87EA9B799E34}"/>
              </a:ext>
            </a:extLst>
          </p:cNvPr>
          <p:cNvSpPr txBox="1"/>
          <p:nvPr/>
        </p:nvSpPr>
        <p:spPr>
          <a:xfrm>
            <a:off x="1219200" y="3894844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3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2EC46-1484-4078-8DFB-AE72E3AAA513}"/>
              </a:ext>
            </a:extLst>
          </p:cNvPr>
          <p:cNvSpPr txBox="1"/>
          <p:nvPr/>
        </p:nvSpPr>
        <p:spPr>
          <a:xfrm>
            <a:off x="1007164" y="4859516"/>
            <a:ext cx="1023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we need in each row. There are 2 cakes on each plate so there are 2 in each row.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8074E4D-DCD2-4D02-8242-A2F44747A15D}"/>
              </a:ext>
            </a:extLst>
          </p:cNvPr>
          <p:cNvSpPr/>
          <p:nvPr/>
        </p:nvSpPr>
        <p:spPr>
          <a:xfrm>
            <a:off x="2027583" y="3101009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EC5C81-52B4-4E04-B174-CBE8A068E424}"/>
              </a:ext>
            </a:extLst>
          </p:cNvPr>
          <p:cNvSpPr/>
          <p:nvPr/>
        </p:nvSpPr>
        <p:spPr>
          <a:xfrm>
            <a:off x="2539459" y="3110948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24CE93-9FFC-4288-B8A2-D875AE9B641B}"/>
              </a:ext>
            </a:extLst>
          </p:cNvPr>
          <p:cNvSpPr/>
          <p:nvPr/>
        </p:nvSpPr>
        <p:spPr>
          <a:xfrm>
            <a:off x="2022624" y="3542725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0153FC1-54B5-4A10-8E1E-38EA4F1C1AF4}"/>
              </a:ext>
            </a:extLst>
          </p:cNvPr>
          <p:cNvSpPr/>
          <p:nvPr/>
        </p:nvSpPr>
        <p:spPr>
          <a:xfrm>
            <a:off x="2534500" y="3525368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CB5801-08D9-453C-85FC-7D5EC03DC999}"/>
              </a:ext>
            </a:extLst>
          </p:cNvPr>
          <p:cNvSpPr/>
          <p:nvPr/>
        </p:nvSpPr>
        <p:spPr>
          <a:xfrm>
            <a:off x="2022624" y="3956208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5C1D959-1641-4C68-9BCC-DE0B2421A516}"/>
              </a:ext>
            </a:extLst>
          </p:cNvPr>
          <p:cNvSpPr/>
          <p:nvPr/>
        </p:nvSpPr>
        <p:spPr>
          <a:xfrm>
            <a:off x="2534500" y="3939788"/>
            <a:ext cx="318052" cy="3279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C5002-46D4-4D45-B931-780E61C5C6CA}"/>
              </a:ext>
            </a:extLst>
          </p:cNvPr>
          <p:cNvSpPr txBox="1"/>
          <p:nvPr/>
        </p:nvSpPr>
        <p:spPr>
          <a:xfrm>
            <a:off x="977707" y="5791565"/>
            <a:ext cx="8424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			There are ____ cakes altogether. </a:t>
            </a:r>
          </a:p>
        </p:txBody>
      </p:sp>
    </p:spTree>
    <p:extLst>
      <p:ext uri="{BB962C8B-B14F-4D97-AF65-F5344CB8AC3E}">
        <p14:creationId xmlns:p14="http://schemas.microsoft.com/office/powerpoint/2010/main" val="84872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C640F8-DE0F-4DC2-95AF-282AF7026C4D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4 baskets. There are 3 apples in each basket. How many apples are there altogether?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A108D-A227-4907-A37B-62A64B8035A4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First read the problem carefully. We can draw groups to help us solve the question.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48C0B-0891-4AA3-8B91-5718D3170F35}"/>
              </a:ext>
            </a:extLst>
          </p:cNvPr>
          <p:cNvSpPr txBox="1"/>
          <p:nvPr/>
        </p:nvSpPr>
        <p:spPr>
          <a:xfrm>
            <a:off x="1007165" y="2272748"/>
            <a:ext cx="8459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groups there are. There are 4 baskets so there are 4 groups.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A536D4-3AFE-4A03-96D6-27A15E4E834D}"/>
              </a:ext>
            </a:extLst>
          </p:cNvPr>
          <p:cNvSpPr/>
          <p:nvPr/>
        </p:nvSpPr>
        <p:spPr>
          <a:xfrm>
            <a:off x="2349823" y="2972808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05930D-201A-4534-A5F6-36C4AE5E86A8}"/>
              </a:ext>
            </a:extLst>
          </p:cNvPr>
          <p:cNvSpPr/>
          <p:nvPr/>
        </p:nvSpPr>
        <p:spPr>
          <a:xfrm>
            <a:off x="4544657" y="2920950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B1681D-21B4-4DAF-90A6-BB0F56974797}"/>
              </a:ext>
            </a:extLst>
          </p:cNvPr>
          <p:cNvSpPr/>
          <p:nvPr/>
        </p:nvSpPr>
        <p:spPr>
          <a:xfrm>
            <a:off x="6737834" y="2815509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0BB4B8-2488-4D65-8363-1CF8F572BDA5}"/>
              </a:ext>
            </a:extLst>
          </p:cNvPr>
          <p:cNvSpPr txBox="1"/>
          <p:nvPr/>
        </p:nvSpPr>
        <p:spPr>
          <a:xfrm>
            <a:off x="1007165" y="4916557"/>
            <a:ext cx="9722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How many are there in each group? There are 3 apples in each basket. There are 3 in each group.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3A0E7A-4ECA-4E90-9EB5-8F67B4E0E87A}"/>
              </a:ext>
            </a:extLst>
          </p:cNvPr>
          <p:cNvSpPr txBox="1"/>
          <p:nvPr/>
        </p:nvSpPr>
        <p:spPr>
          <a:xfrm>
            <a:off x="1007165" y="5811367"/>
            <a:ext cx="830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 		There are _______ cakes altogether.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CEC25E-7411-4E45-9AA7-101FE60E4122}"/>
              </a:ext>
            </a:extLst>
          </p:cNvPr>
          <p:cNvSpPr/>
          <p:nvPr/>
        </p:nvSpPr>
        <p:spPr>
          <a:xfrm>
            <a:off x="8758790" y="2815509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Graphic 6" descr="Apple">
            <a:extLst>
              <a:ext uri="{FF2B5EF4-FFF2-40B4-BE49-F238E27FC236}">
                <a16:creationId xmlns:a16="http://schemas.microsoft.com/office/drawing/2014/main" id="{EF01EE2C-1EA4-4799-8914-7500F7748D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1043" y="3167267"/>
            <a:ext cx="502430" cy="502430"/>
          </a:xfrm>
          <a:prstGeom prst="rect">
            <a:avLst/>
          </a:prstGeom>
        </p:spPr>
      </p:pic>
      <p:pic>
        <p:nvPicPr>
          <p:cNvPr id="19" name="Graphic 18" descr="Apple">
            <a:extLst>
              <a:ext uri="{FF2B5EF4-FFF2-40B4-BE49-F238E27FC236}">
                <a16:creationId xmlns:a16="http://schemas.microsoft.com/office/drawing/2014/main" id="{A6442D21-20A2-499D-80A3-ADDE2AC6A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840" y="3219125"/>
            <a:ext cx="502430" cy="502430"/>
          </a:xfrm>
          <a:prstGeom prst="rect">
            <a:avLst/>
          </a:prstGeom>
        </p:spPr>
      </p:pic>
      <p:pic>
        <p:nvPicPr>
          <p:cNvPr id="20" name="Graphic 19" descr="Apple">
            <a:extLst>
              <a:ext uri="{FF2B5EF4-FFF2-40B4-BE49-F238E27FC236}">
                <a16:creationId xmlns:a16="http://schemas.microsoft.com/office/drawing/2014/main" id="{9A736FD7-4EFF-475D-B927-5F79E38B4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5964" y="3641609"/>
            <a:ext cx="502430" cy="502430"/>
          </a:xfrm>
          <a:prstGeom prst="rect">
            <a:avLst/>
          </a:prstGeom>
        </p:spPr>
      </p:pic>
      <p:pic>
        <p:nvPicPr>
          <p:cNvPr id="21" name="Graphic 20" descr="Apple">
            <a:extLst>
              <a:ext uri="{FF2B5EF4-FFF2-40B4-BE49-F238E27FC236}">
                <a16:creationId xmlns:a16="http://schemas.microsoft.com/office/drawing/2014/main" id="{D5191AB6-87EC-4834-A22A-E231F0F7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2477" y="3088334"/>
            <a:ext cx="502430" cy="502430"/>
          </a:xfrm>
          <a:prstGeom prst="rect">
            <a:avLst/>
          </a:prstGeom>
        </p:spPr>
      </p:pic>
      <p:pic>
        <p:nvPicPr>
          <p:cNvPr id="22" name="Graphic 21" descr="Apple">
            <a:extLst>
              <a:ext uri="{FF2B5EF4-FFF2-40B4-BE49-F238E27FC236}">
                <a16:creationId xmlns:a16="http://schemas.microsoft.com/office/drawing/2014/main" id="{48FF9103-CE08-4727-9AD0-B17AC404C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58613" y="3164528"/>
            <a:ext cx="502430" cy="502430"/>
          </a:xfrm>
          <a:prstGeom prst="rect">
            <a:avLst/>
          </a:prstGeom>
        </p:spPr>
      </p:pic>
      <p:pic>
        <p:nvPicPr>
          <p:cNvPr id="23" name="Graphic 22" descr="Apple">
            <a:extLst>
              <a:ext uri="{FF2B5EF4-FFF2-40B4-BE49-F238E27FC236}">
                <a16:creationId xmlns:a16="http://schemas.microsoft.com/office/drawing/2014/main" id="{8E960E6F-6C03-4691-BB9B-7DBB2639C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63176" y="3610782"/>
            <a:ext cx="502430" cy="502430"/>
          </a:xfrm>
          <a:prstGeom prst="rect">
            <a:avLst/>
          </a:prstGeom>
        </p:spPr>
      </p:pic>
      <p:pic>
        <p:nvPicPr>
          <p:cNvPr id="24" name="Graphic 23" descr="Apple">
            <a:extLst>
              <a:ext uri="{FF2B5EF4-FFF2-40B4-BE49-F238E27FC236}">
                <a16:creationId xmlns:a16="http://schemas.microsoft.com/office/drawing/2014/main" id="{369374DD-319C-46B0-89C9-19C58BDF0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7311" y="3025673"/>
            <a:ext cx="502430" cy="502430"/>
          </a:xfrm>
          <a:prstGeom prst="rect">
            <a:avLst/>
          </a:prstGeom>
        </p:spPr>
      </p:pic>
      <p:pic>
        <p:nvPicPr>
          <p:cNvPr id="25" name="Graphic 24" descr="Apple">
            <a:extLst>
              <a:ext uri="{FF2B5EF4-FFF2-40B4-BE49-F238E27FC236}">
                <a16:creationId xmlns:a16="http://schemas.microsoft.com/office/drawing/2014/main" id="{3A026107-9C07-4C4A-9DA7-E1949F9EC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8003" y="3149692"/>
            <a:ext cx="502430" cy="502430"/>
          </a:xfrm>
          <a:prstGeom prst="rect">
            <a:avLst/>
          </a:prstGeom>
        </p:spPr>
      </p:pic>
      <p:pic>
        <p:nvPicPr>
          <p:cNvPr id="26" name="Graphic 25" descr="Apple">
            <a:extLst>
              <a:ext uri="{FF2B5EF4-FFF2-40B4-BE49-F238E27FC236}">
                <a16:creationId xmlns:a16="http://schemas.microsoft.com/office/drawing/2014/main" id="{39DE3569-3CF7-4725-9DBF-0BA54797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3160" y="3518307"/>
            <a:ext cx="502430" cy="502430"/>
          </a:xfrm>
          <a:prstGeom prst="rect">
            <a:avLst/>
          </a:prstGeom>
        </p:spPr>
      </p:pic>
      <p:pic>
        <p:nvPicPr>
          <p:cNvPr id="27" name="Graphic 26" descr="Apple">
            <a:extLst>
              <a:ext uri="{FF2B5EF4-FFF2-40B4-BE49-F238E27FC236}">
                <a16:creationId xmlns:a16="http://schemas.microsoft.com/office/drawing/2014/main" id="{DE2038EA-D929-4E3D-849D-4566DF4B7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73692" y="3031864"/>
            <a:ext cx="502430" cy="502430"/>
          </a:xfrm>
          <a:prstGeom prst="rect">
            <a:avLst/>
          </a:prstGeom>
        </p:spPr>
      </p:pic>
      <p:pic>
        <p:nvPicPr>
          <p:cNvPr id="28" name="Graphic 27" descr="Apple">
            <a:extLst>
              <a:ext uri="{FF2B5EF4-FFF2-40B4-BE49-F238E27FC236}">
                <a16:creationId xmlns:a16="http://schemas.microsoft.com/office/drawing/2014/main" id="{62ADBED1-FF60-4BD1-AF39-62D74DF91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0060" y="3219125"/>
            <a:ext cx="502430" cy="502430"/>
          </a:xfrm>
          <a:prstGeom prst="rect">
            <a:avLst/>
          </a:prstGeom>
        </p:spPr>
      </p:pic>
      <p:pic>
        <p:nvPicPr>
          <p:cNvPr id="29" name="Graphic 28" descr="Apple">
            <a:extLst>
              <a:ext uri="{FF2B5EF4-FFF2-40B4-BE49-F238E27FC236}">
                <a16:creationId xmlns:a16="http://schemas.microsoft.com/office/drawing/2014/main" id="{C2611EE3-A26C-4919-9CDF-DA5149E59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3924" y="3557342"/>
            <a:ext cx="502430" cy="50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6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 animBg="1"/>
      <p:bldP spid="9" grpId="0" animBg="1"/>
      <p:bldP spid="10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7D55D-70C5-41B5-8788-7744CAA07895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We can use an array to help us answer the same question.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72B315-164B-4956-A1B5-E98C4D763554}"/>
              </a:ext>
            </a:extLst>
          </p:cNvPr>
          <p:cNvSpPr txBox="1"/>
          <p:nvPr/>
        </p:nvSpPr>
        <p:spPr>
          <a:xfrm>
            <a:off x="1007165" y="2272748"/>
            <a:ext cx="7854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rows we need. There are 4 baskets so there are 4 rows.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965FAF-EA8E-479F-A437-A2AF2FE28C53}"/>
              </a:ext>
            </a:extLst>
          </p:cNvPr>
          <p:cNvSpPr txBox="1"/>
          <p:nvPr/>
        </p:nvSpPr>
        <p:spPr>
          <a:xfrm>
            <a:off x="1219200" y="286808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5B429-EC3B-464C-8115-E33AEE376027}"/>
              </a:ext>
            </a:extLst>
          </p:cNvPr>
          <p:cNvSpPr txBox="1"/>
          <p:nvPr/>
        </p:nvSpPr>
        <p:spPr>
          <a:xfrm>
            <a:off x="1219200" y="3299504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2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970F20-D434-46F1-9827-87EA9B799E34}"/>
              </a:ext>
            </a:extLst>
          </p:cNvPr>
          <p:cNvSpPr txBox="1"/>
          <p:nvPr/>
        </p:nvSpPr>
        <p:spPr>
          <a:xfrm>
            <a:off x="1186008" y="3830176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3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2EC46-1484-4078-8DFB-AE72E3AAA513}"/>
              </a:ext>
            </a:extLst>
          </p:cNvPr>
          <p:cNvSpPr txBox="1"/>
          <p:nvPr/>
        </p:nvSpPr>
        <p:spPr>
          <a:xfrm>
            <a:off x="1007164" y="4859516"/>
            <a:ext cx="10813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we need in each row. There are 3 apples in each basket so we need 3 apples in each row.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C5002-46D4-4D45-B931-780E61C5C6CA}"/>
              </a:ext>
            </a:extLst>
          </p:cNvPr>
          <p:cNvSpPr txBox="1"/>
          <p:nvPr/>
        </p:nvSpPr>
        <p:spPr>
          <a:xfrm>
            <a:off x="977707" y="5791565"/>
            <a:ext cx="8564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			There are ____ apples altogether.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3952E4-7FA5-473C-AB8E-06CBF71FE0E4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4 baskets. There are 3 apples in each basket. How many apples are there altogether?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CD469E-C395-40F5-AC30-8362B44750E6}"/>
              </a:ext>
            </a:extLst>
          </p:cNvPr>
          <p:cNvSpPr txBox="1"/>
          <p:nvPr/>
        </p:nvSpPr>
        <p:spPr>
          <a:xfrm>
            <a:off x="1219200" y="4300560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4 </a:t>
            </a:r>
          </a:p>
        </p:txBody>
      </p:sp>
      <p:pic>
        <p:nvPicPr>
          <p:cNvPr id="19" name="Graphic 18" descr="Apple">
            <a:extLst>
              <a:ext uri="{FF2B5EF4-FFF2-40B4-BE49-F238E27FC236}">
                <a16:creationId xmlns:a16="http://schemas.microsoft.com/office/drawing/2014/main" id="{522BA4A1-851B-4D8E-BA57-C04BB9296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2380" y="2797074"/>
            <a:ext cx="502430" cy="502430"/>
          </a:xfrm>
          <a:prstGeom prst="rect">
            <a:avLst/>
          </a:prstGeom>
        </p:spPr>
      </p:pic>
      <p:pic>
        <p:nvPicPr>
          <p:cNvPr id="20" name="Graphic 19" descr="Apple">
            <a:extLst>
              <a:ext uri="{FF2B5EF4-FFF2-40B4-BE49-F238E27FC236}">
                <a16:creationId xmlns:a16="http://schemas.microsoft.com/office/drawing/2014/main" id="{D8FCB561-1FFD-4033-99F5-46A25CF07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4810" y="2793292"/>
            <a:ext cx="502430" cy="502430"/>
          </a:xfrm>
          <a:prstGeom prst="rect">
            <a:avLst/>
          </a:prstGeom>
        </p:spPr>
      </p:pic>
      <p:pic>
        <p:nvPicPr>
          <p:cNvPr id="21" name="Graphic 20" descr="Apple">
            <a:extLst>
              <a:ext uri="{FF2B5EF4-FFF2-40B4-BE49-F238E27FC236}">
                <a16:creationId xmlns:a16="http://schemas.microsoft.com/office/drawing/2014/main" id="{21539A8A-C233-4CAC-A100-3E8D0B34A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5709" y="2789510"/>
            <a:ext cx="502430" cy="502430"/>
          </a:xfrm>
          <a:prstGeom prst="rect">
            <a:avLst/>
          </a:prstGeom>
        </p:spPr>
      </p:pic>
      <p:pic>
        <p:nvPicPr>
          <p:cNvPr id="24" name="Graphic 23" descr="Apple">
            <a:extLst>
              <a:ext uri="{FF2B5EF4-FFF2-40B4-BE49-F238E27FC236}">
                <a16:creationId xmlns:a16="http://schemas.microsoft.com/office/drawing/2014/main" id="{D0BA0E8D-A24B-40BA-B3B8-E2936B0C8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9188" y="3278133"/>
            <a:ext cx="502430" cy="502430"/>
          </a:xfrm>
          <a:prstGeom prst="rect">
            <a:avLst/>
          </a:prstGeom>
        </p:spPr>
      </p:pic>
      <p:pic>
        <p:nvPicPr>
          <p:cNvPr id="25" name="Graphic 24" descr="Apple">
            <a:extLst>
              <a:ext uri="{FF2B5EF4-FFF2-40B4-BE49-F238E27FC236}">
                <a16:creationId xmlns:a16="http://schemas.microsoft.com/office/drawing/2014/main" id="{849EF0F6-66B9-4E67-B45B-0D4C1DADB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8426" y="3286686"/>
            <a:ext cx="502430" cy="502430"/>
          </a:xfrm>
          <a:prstGeom prst="rect">
            <a:avLst/>
          </a:prstGeom>
        </p:spPr>
      </p:pic>
      <p:pic>
        <p:nvPicPr>
          <p:cNvPr id="26" name="Graphic 25" descr="Apple">
            <a:extLst>
              <a:ext uri="{FF2B5EF4-FFF2-40B4-BE49-F238E27FC236}">
                <a16:creationId xmlns:a16="http://schemas.microsoft.com/office/drawing/2014/main" id="{99957330-7360-47A9-9AB8-9CF0A44C6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9325" y="3282904"/>
            <a:ext cx="502430" cy="502430"/>
          </a:xfrm>
          <a:prstGeom prst="rect">
            <a:avLst/>
          </a:prstGeom>
        </p:spPr>
      </p:pic>
      <p:pic>
        <p:nvPicPr>
          <p:cNvPr id="27" name="Graphic 26" descr="Apple">
            <a:extLst>
              <a:ext uri="{FF2B5EF4-FFF2-40B4-BE49-F238E27FC236}">
                <a16:creationId xmlns:a16="http://schemas.microsoft.com/office/drawing/2014/main" id="{9F832615-9129-43BC-AAF1-A14D2F17A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9188" y="3730067"/>
            <a:ext cx="502430" cy="502430"/>
          </a:xfrm>
          <a:prstGeom prst="rect">
            <a:avLst/>
          </a:prstGeom>
        </p:spPr>
      </p:pic>
      <p:pic>
        <p:nvPicPr>
          <p:cNvPr id="28" name="Graphic 27" descr="Apple">
            <a:extLst>
              <a:ext uri="{FF2B5EF4-FFF2-40B4-BE49-F238E27FC236}">
                <a16:creationId xmlns:a16="http://schemas.microsoft.com/office/drawing/2014/main" id="{6A241878-E7A7-4475-83A5-88AE0F721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8426" y="3738620"/>
            <a:ext cx="502430" cy="502430"/>
          </a:xfrm>
          <a:prstGeom prst="rect">
            <a:avLst/>
          </a:prstGeom>
        </p:spPr>
      </p:pic>
      <p:pic>
        <p:nvPicPr>
          <p:cNvPr id="29" name="Graphic 28" descr="Apple">
            <a:extLst>
              <a:ext uri="{FF2B5EF4-FFF2-40B4-BE49-F238E27FC236}">
                <a16:creationId xmlns:a16="http://schemas.microsoft.com/office/drawing/2014/main" id="{ECA795E9-544E-4140-B844-840C4568C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9325" y="3734838"/>
            <a:ext cx="502430" cy="502430"/>
          </a:xfrm>
          <a:prstGeom prst="rect">
            <a:avLst/>
          </a:prstGeom>
        </p:spPr>
      </p:pic>
      <p:pic>
        <p:nvPicPr>
          <p:cNvPr id="30" name="Graphic 29" descr="Apple">
            <a:extLst>
              <a:ext uri="{FF2B5EF4-FFF2-40B4-BE49-F238E27FC236}">
                <a16:creationId xmlns:a16="http://schemas.microsoft.com/office/drawing/2014/main" id="{66C22A19-AD75-4001-9BDC-635854CCD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9188" y="4211126"/>
            <a:ext cx="502430" cy="502430"/>
          </a:xfrm>
          <a:prstGeom prst="rect">
            <a:avLst/>
          </a:prstGeom>
        </p:spPr>
      </p:pic>
      <p:pic>
        <p:nvPicPr>
          <p:cNvPr id="31" name="Graphic 30" descr="Apple">
            <a:extLst>
              <a:ext uri="{FF2B5EF4-FFF2-40B4-BE49-F238E27FC236}">
                <a16:creationId xmlns:a16="http://schemas.microsoft.com/office/drawing/2014/main" id="{D36C7175-B2C5-4F96-AB67-34CBA7841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8426" y="4219679"/>
            <a:ext cx="502430" cy="502430"/>
          </a:xfrm>
          <a:prstGeom prst="rect">
            <a:avLst/>
          </a:prstGeom>
        </p:spPr>
      </p:pic>
      <p:pic>
        <p:nvPicPr>
          <p:cNvPr id="32" name="Graphic 31" descr="Apple">
            <a:extLst>
              <a:ext uri="{FF2B5EF4-FFF2-40B4-BE49-F238E27FC236}">
                <a16:creationId xmlns:a16="http://schemas.microsoft.com/office/drawing/2014/main" id="{9AD68430-EE77-44F4-BC2F-5CCD616AE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9325" y="4215897"/>
            <a:ext cx="502430" cy="50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9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C640F8-DE0F-4DC2-95AF-282AF7026C4D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2 branches. There are 2 monkeys on each branch. How many monkeys are there altogether?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A108D-A227-4907-A37B-62A64B8035A4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First read the problem carefully. We can draw groups to help us solve the question.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48C0B-0891-4AA3-8B91-5718D3170F35}"/>
              </a:ext>
            </a:extLst>
          </p:cNvPr>
          <p:cNvSpPr txBox="1"/>
          <p:nvPr/>
        </p:nvSpPr>
        <p:spPr>
          <a:xfrm>
            <a:off x="1007165" y="2272748"/>
            <a:ext cx="860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groups there are. There are 2 branches so there are 2 groups. .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A536D4-3AFE-4A03-96D6-27A15E4E834D}"/>
              </a:ext>
            </a:extLst>
          </p:cNvPr>
          <p:cNvSpPr/>
          <p:nvPr/>
        </p:nvSpPr>
        <p:spPr>
          <a:xfrm>
            <a:off x="3246782" y="2977274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05930D-201A-4534-A5F6-36C4AE5E86A8}"/>
              </a:ext>
            </a:extLst>
          </p:cNvPr>
          <p:cNvSpPr/>
          <p:nvPr/>
        </p:nvSpPr>
        <p:spPr>
          <a:xfrm>
            <a:off x="5840700" y="2977274"/>
            <a:ext cx="1736035" cy="149749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0BB4B8-2488-4D65-8363-1CF8F572BDA5}"/>
              </a:ext>
            </a:extLst>
          </p:cNvPr>
          <p:cNvSpPr txBox="1"/>
          <p:nvPr/>
        </p:nvSpPr>
        <p:spPr>
          <a:xfrm>
            <a:off x="1007165" y="4916557"/>
            <a:ext cx="1107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How many are there in </a:t>
            </a:r>
            <a:r>
              <a:rPr lang="en-GB">
                <a:solidFill>
                  <a:srgbClr val="FF0000"/>
                </a:solidFill>
              </a:rPr>
              <a:t>each group? </a:t>
            </a:r>
            <a:r>
              <a:rPr lang="en-GB" dirty="0">
                <a:solidFill>
                  <a:srgbClr val="FF0000"/>
                </a:solidFill>
              </a:rPr>
              <a:t>There are 2 monkeys on each branch so there are 2 monkeys in each group.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3A0E7A-4ECA-4E90-9EB5-8F67B4E0E87A}"/>
              </a:ext>
            </a:extLst>
          </p:cNvPr>
          <p:cNvSpPr txBox="1"/>
          <p:nvPr/>
        </p:nvSpPr>
        <p:spPr>
          <a:xfrm>
            <a:off x="1007165" y="5811367"/>
            <a:ext cx="85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 		There are _______ monkeys altogether. </a:t>
            </a:r>
          </a:p>
        </p:txBody>
      </p:sp>
      <p:pic>
        <p:nvPicPr>
          <p:cNvPr id="7" name="Graphic 6" descr="Monkey">
            <a:extLst>
              <a:ext uri="{FF2B5EF4-FFF2-40B4-BE49-F238E27FC236}">
                <a16:creationId xmlns:a16="http://schemas.microsoft.com/office/drawing/2014/main" id="{333F110E-2D40-47E2-BFB2-4721CACA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5077" y="3383770"/>
            <a:ext cx="589722" cy="589722"/>
          </a:xfrm>
          <a:prstGeom prst="rect">
            <a:avLst/>
          </a:prstGeom>
        </p:spPr>
      </p:pic>
      <p:pic>
        <p:nvPicPr>
          <p:cNvPr id="18" name="Graphic 17" descr="Monkey">
            <a:extLst>
              <a:ext uri="{FF2B5EF4-FFF2-40B4-BE49-F238E27FC236}">
                <a16:creationId xmlns:a16="http://schemas.microsoft.com/office/drawing/2014/main" id="{18C9F538-D8B4-49ED-86A9-EB49629B7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4799" y="3604664"/>
            <a:ext cx="589722" cy="589722"/>
          </a:xfrm>
          <a:prstGeom prst="rect">
            <a:avLst/>
          </a:prstGeom>
        </p:spPr>
      </p:pic>
      <p:pic>
        <p:nvPicPr>
          <p:cNvPr id="19" name="Graphic 18" descr="Monkey">
            <a:extLst>
              <a:ext uri="{FF2B5EF4-FFF2-40B4-BE49-F238E27FC236}">
                <a16:creationId xmlns:a16="http://schemas.microsoft.com/office/drawing/2014/main" id="{A286F358-A5D8-400D-8759-AA0F28E6D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8995" y="3383770"/>
            <a:ext cx="589722" cy="589722"/>
          </a:xfrm>
          <a:prstGeom prst="rect">
            <a:avLst/>
          </a:prstGeom>
        </p:spPr>
      </p:pic>
      <p:pic>
        <p:nvPicPr>
          <p:cNvPr id="20" name="Graphic 19" descr="Monkey">
            <a:extLst>
              <a:ext uri="{FF2B5EF4-FFF2-40B4-BE49-F238E27FC236}">
                <a16:creationId xmlns:a16="http://schemas.microsoft.com/office/drawing/2014/main" id="{AD717B10-6695-4590-ADC6-A044AE2347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2530" y="3634409"/>
            <a:ext cx="589722" cy="58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4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 animBg="1"/>
      <p:bldP spid="10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7D55D-70C5-41B5-8788-7744CAA07895}"/>
              </a:ext>
            </a:extLst>
          </p:cNvPr>
          <p:cNvSpPr txBox="1"/>
          <p:nvPr/>
        </p:nvSpPr>
        <p:spPr>
          <a:xfrm>
            <a:off x="1007165" y="1444487"/>
            <a:ext cx="1064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We can use an array to help us answer the same question.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72B315-164B-4956-A1B5-E98C4D763554}"/>
              </a:ext>
            </a:extLst>
          </p:cNvPr>
          <p:cNvSpPr txBox="1"/>
          <p:nvPr/>
        </p:nvSpPr>
        <p:spPr>
          <a:xfrm>
            <a:off x="1007165" y="2272748"/>
            <a:ext cx="7999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rows we need. There are 2 branches so there are 2 rows.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965FAF-EA8E-479F-A437-A2AF2FE28C53}"/>
              </a:ext>
            </a:extLst>
          </p:cNvPr>
          <p:cNvSpPr txBox="1"/>
          <p:nvPr/>
        </p:nvSpPr>
        <p:spPr>
          <a:xfrm>
            <a:off x="1219200" y="305966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5B429-EC3B-464C-8115-E33AEE376027}"/>
              </a:ext>
            </a:extLst>
          </p:cNvPr>
          <p:cNvSpPr txBox="1"/>
          <p:nvPr/>
        </p:nvSpPr>
        <p:spPr>
          <a:xfrm>
            <a:off x="1219200" y="380975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Row 2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2EC46-1484-4078-8DFB-AE72E3AAA513}"/>
              </a:ext>
            </a:extLst>
          </p:cNvPr>
          <p:cNvSpPr txBox="1"/>
          <p:nvPr/>
        </p:nvSpPr>
        <p:spPr>
          <a:xfrm>
            <a:off x="1007164" y="4859516"/>
            <a:ext cx="10538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Think about how many we need in each row. There are 2 monkeys on each branch so we need 2 monkeys in each row.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C5002-46D4-4D45-B931-780E61C5C6CA}"/>
              </a:ext>
            </a:extLst>
          </p:cNvPr>
          <p:cNvSpPr txBox="1"/>
          <p:nvPr/>
        </p:nvSpPr>
        <p:spPr>
          <a:xfrm>
            <a:off x="977707" y="5791565"/>
            <a:ext cx="8778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there are altogether. 			There are ____ monkeys altogether.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640E8A-A756-4646-8627-FB5523020863}"/>
              </a:ext>
            </a:extLst>
          </p:cNvPr>
          <p:cNvSpPr txBox="1"/>
          <p:nvPr/>
        </p:nvSpPr>
        <p:spPr>
          <a:xfrm>
            <a:off x="1219200" y="278296"/>
            <a:ext cx="1081377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2 branches. There are 2 monkeys on each branch. How many monkeys are there altogether?</a:t>
            </a:r>
          </a:p>
        </p:txBody>
      </p:sp>
      <p:pic>
        <p:nvPicPr>
          <p:cNvPr id="17" name="Graphic 16" descr="Monkey">
            <a:extLst>
              <a:ext uri="{FF2B5EF4-FFF2-40B4-BE49-F238E27FC236}">
                <a16:creationId xmlns:a16="http://schemas.microsoft.com/office/drawing/2014/main" id="{2EAB3624-7FE9-4340-9ABD-57F5783E7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2380" y="2970683"/>
            <a:ext cx="589722" cy="589722"/>
          </a:xfrm>
          <a:prstGeom prst="rect">
            <a:avLst/>
          </a:prstGeom>
        </p:spPr>
      </p:pic>
      <p:pic>
        <p:nvPicPr>
          <p:cNvPr id="18" name="Graphic 17" descr="Monkey">
            <a:extLst>
              <a:ext uri="{FF2B5EF4-FFF2-40B4-BE49-F238E27FC236}">
                <a16:creationId xmlns:a16="http://schemas.microsoft.com/office/drawing/2014/main" id="{61F33FFE-82A0-4948-B019-1ACD2D42C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0214" y="2970683"/>
            <a:ext cx="589722" cy="589722"/>
          </a:xfrm>
          <a:prstGeom prst="rect">
            <a:avLst/>
          </a:prstGeom>
        </p:spPr>
      </p:pic>
      <p:pic>
        <p:nvPicPr>
          <p:cNvPr id="19" name="Graphic 18" descr="Monkey">
            <a:extLst>
              <a:ext uri="{FF2B5EF4-FFF2-40B4-BE49-F238E27FC236}">
                <a16:creationId xmlns:a16="http://schemas.microsoft.com/office/drawing/2014/main" id="{29566F5C-252C-4B42-880A-B98BEC15A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2380" y="3638164"/>
            <a:ext cx="589722" cy="589722"/>
          </a:xfrm>
          <a:prstGeom prst="rect">
            <a:avLst/>
          </a:prstGeom>
        </p:spPr>
      </p:pic>
      <p:pic>
        <p:nvPicPr>
          <p:cNvPr id="20" name="Graphic 19" descr="Monkey">
            <a:extLst>
              <a:ext uri="{FF2B5EF4-FFF2-40B4-BE49-F238E27FC236}">
                <a16:creationId xmlns:a16="http://schemas.microsoft.com/office/drawing/2014/main" id="{F6CD3DED-E886-4F06-8678-0DE6FEA7A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00214" y="3648097"/>
            <a:ext cx="589722" cy="58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4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412</TotalTime>
  <Words>535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 –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38</cp:revision>
  <dcterms:created xsi:type="dcterms:W3CDTF">2020-03-20T11:22:32Z</dcterms:created>
  <dcterms:modified xsi:type="dcterms:W3CDTF">2020-04-07T18:00:27Z</dcterms:modified>
</cp:coreProperties>
</file>