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81" r:id="rId4"/>
    <p:sldId id="284" r:id="rId5"/>
    <p:sldId id="285" r:id="rId6"/>
    <p:sldId id="286" r:id="rId7"/>
    <p:sldId id="28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A5C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7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14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14628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80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43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17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96607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25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96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25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29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413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847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547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/>
              <a:t>Year 1- FRACTIONS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dirty="0"/>
              <a:t>Session 1 – Exploring the idea of half</a:t>
            </a:r>
          </a:p>
        </p:txBody>
      </p:sp>
    </p:spTree>
    <p:extLst>
      <p:ext uri="{BB962C8B-B14F-4D97-AF65-F5344CB8AC3E}">
        <p14:creationId xmlns:p14="http://schemas.microsoft.com/office/powerpoint/2010/main" val="380932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 txBox="1">
            <a:spLocks/>
          </p:cNvSpPr>
          <p:nvPr/>
        </p:nvSpPr>
        <p:spPr>
          <a:xfrm>
            <a:off x="1147204" y="93976"/>
            <a:ext cx="4730629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Where have you heard the word </a:t>
            </a:r>
            <a:r>
              <a:rPr lang="en-GB" sz="3600" b="1" dirty="0">
                <a:solidFill>
                  <a:srgbClr val="660066"/>
                </a:solidFill>
              </a:rPr>
              <a:t>half</a:t>
            </a:r>
            <a:r>
              <a:rPr lang="en-GB" sz="3600" dirty="0">
                <a:solidFill>
                  <a:srgbClr val="660066"/>
                </a:solidFill>
              </a:rPr>
              <a:t>?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23AB6DD-0294-40AA-B0CE-434F19A26C4E}"/>
              </a:ext>
            </a:extLst>
          </p:cNvPr>
          <p:cNvSpPr txBox="1">
            <a:spLocks/>
          </p:cNvSpPr>
          <p:nvPr/>
        </p:nvSpPr>
        <p:spPr>
          <a:xfrm>
            <a:off x="8786124" y="4375689"/>
            <a:ext cx="3309876" cy="149838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Can you think of your own ideas as well?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6DD46B87-6A5D-44E2-AB4F-9A08C089D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1" y="1338470"/>
            <a:ext cx="3429000" cy="3429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EEBA9C62-D901-467B-9067-D9413DC23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305" y="3487418"/>
            <a:ext cx="4909930" cy="327492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E3CC948-6B14-42F4-946E-CBEBE333A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93976"/>
            <a:ext cx="6000000" cy="3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4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13175"/>
            <a:ext cx="9601200" cy="205852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/>
              <a:t>I have a </a:t>
            </a:r>
            <a:r>
              <a:rPr lang="en-GB" sz="5400" b="1" dirty="0"/>
              <a:t>whole</a:t>
            </a:r>
            <a:r>
              <a:rPr lang="en-GB" sz="4000" dirty="0"/>
              <a:t> chocolate bar.</a:t>
            </a:r>
            <a:br>
              <a:rPr lang="en-GB" sz="4000" dirty="0"/>
            </a:br>
            <a:r>
              <a:rPr lang="en-GB" sz="4000" dirty="0"/>
              <a:t>I want to share it fairly with my sister.</a:t>
            </a:r>
            <a:br>
              <a:rPr lang="en-GB" sz="4000" dirty="0"/>
            </a:br>
            <a:r>
              <a:rPr lang="en-GB" sz="4000" dirty="0"/>
              <a:t>I need to cut it in </a:t>
            </a:r>
            <a:r>
              <a:rPr lang="en-GB" sz="6000" b="1" dirty="0"/>
              <a:t>half</a:t>
            </a:r>
            <a:r>
              <a:rPr lang="en-GB" sz="4000" dirty="0"/>
              <a:t>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 txBox="1">
            <a:spLocks/>
          </p:cNvSpPr>
          <p:nvPr/>
        </p:nvSpPr>
        <p:spPr>
          <a:xfrm>
            <a:off x="7599104" y="4686300"/>
            <a:ext cx="4481836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Half means </a:t>
            </a:r>
            <a:r>
              <a:rPr lang="en-GB" sz="4800" b="1" dirty="0">
                <a:solidFill>
                  <a:srgbClr val="660066"/>
                </a:solidFill>
              </a:rPr>
              <a:t>2 parts </a:t>
            </a:r>
            <a:r>
              <a:rPr lang="en-GB" sz="3600" b="1" dirty="0">
                <a:solidFill>
                  <a:srgbClr val="660066"/>
                </a:solidFill>
              </a:rPr>
              <a:t>that are </a:t>
            </a:r>
            <a:r>
              <a:rPr lang="en-GB" sz="4800" b="1" dirty="0">
                <a:solidFill>
                  <a:srgbClr val="660066"/>
                </a:solidFill>
              </a:rPr>
              <a:t>exactly the same</a:t>
            </a:r>
            <a:r>
              <a:rPr lang="en-GB" sz="3600" dirty="0">
                <a:solidFill>
                  <a:srgbClr val="660066"/>
                </a:solidFill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221A89-23D1-448E-ABEA-51B00E0FC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9" y="1985808"/>
            <a:ext cx="7069540" cy="24324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AEE526-EDD6-4A42-B61F-4AE48B0B9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968" y="4418263"/>
            <a:ext cx="3583136" cy="2432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0AB6C2-CA0B-416E-B819-A643ED3CC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60" y="4418263"/>
            <a:ext cx="3546723" cy="2439737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9B4D3B1D-8F28-4252-9CE0-21F6772C9086}"/>
              </a:ext>
            </a:extLst>
          </p:cNvPr>
          <p:cNvSpPr txBox="1">
            <a:spLocks/>
          </p:cNvSpPr>
          <p:nvPr/>
        </p:nvSpPr>
        <p:spPr>
          <a:xfrm>
            <a:off x="7888406" y="2171700"/>
            <a:ext cx="4192534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Whole means </a:t>
            </a:r>
            <a:r>
              <a:rPr lang="en-GB" sz="4800" b="1" dirty="0">
                <a:solidFill>
                  <a:srgbClr val="660066"/>
                </a:solidFill>
              </a:rPr>
              <a:t>all of the object</a:t>
            </a:r>
            <a:r>
              <a:rPr lang="en-GB" sz="3600" dirty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0A313CF-50A0-4826-B7CE-E641C09B2B5C}"/>
              </a:ext>
            </a:extLst>
          </p:cNvPr>
          <p:cNvSpPr txBox="1">
            <a:spLocks/>
          </p:cNvSpPr>
          <p:nvPr/>
        </p:nvSpPr>
        <p:spPr>
          <a:xfrm>
            <a:off x="696765" y="5200889"/>
            <a:ext cx="2660584" cy="117349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One half for me.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6A3BB14-95E4-40E0-9829-930734B7A66F}"/>
              </a:ext>
            </a:extLst>
          </p:cNvPr>
          <p:cNvSpPr txBox="1">
            <a:spLocks/>
          </p:cNvSpPr>
          <p:nvPr/>
        </p:nvSpPr>
        <p:spPr>
          <a:xfrm>
            <a:off x="4279901" y="5200889"/>
            <a:ext cx="2660584" cy="117349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The other half for my sister.</a:t>
            </a:r>
          </a:p>
        </p:txBody>
      </p:sp>
    </p:spTree>
    <p:extLst>
      <p:ext uri="{BB962C8B-B14F-4D97-AF65-F5344CB8AC3E}">
        <p14:creationId xmlns:p14="http://schemas.microsoft.com/office/powerpoint/2010/main" val="317440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5" grpId="0"/>
      <p:bldP spid="26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DEC7292-D5AB-473E-B001-96AF937FCD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6" t="7001" r="6879" b="8448"/>
          <a:stretch/>
        </p:blipFill>
        <p:spPr>
          <a:xfrm>
            <a:off x="8952931" y="2164738"/>
            <a:ext cx="3057099" cy="29274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13175"/>
            <a:ext cx="9601200" cy="205852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/>
              <a:t>I have a </a:t>
            </a:r>
            <a:r>
              <a:rPr lang="en-GB" sz="5400" b="1" dirty="0"/>
              <a:t>whole</a:t>
            </a:r>
            <a:r>
              <a:rPr lang="en-GB" sz="4000" dirty="0"/>
              <a:t> orange.</a:t>
            </a:r>
            <a:br>
              <a:rPr lang="en-GB" sz="4000" dirty="0"/>
            </a:br>
            <a:r>
              <a:rPr lang="en-GB" sz="4000" dirty="0"/>
              <a:t>I want to share it fairly with my Mum.</a:t>
            </a:r>
            <a:br>
              <a:rPr lang="en-GB" sz="4000" dirty="0"/>
            </a:br>
            <a:r>
              <a:rPr lang="en-GB" sz="4000" dirty="0"/>
              <a:t>I need to cut it in </a:t>
            </a:r>
            <a:r>
              <a:rPr lang="en-GB" sz="6000" b="1" dirty="0"/>
              <a:t>half</a:t>
            </a:r>
            <a:r>
              <a:rPr lang="en-GB" sz="4000" dirty="0"/>
              <a:t>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 txBox="1">
            <a:spLocks/>
          </p:cNvSpPr>
          <p:nvPr/>
        </p:nvSpPr>
        <p:spPr>
          <a:xfrm>
            <a:off x="4472872" y="5169533"/>
            <a:ext cx="4043331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Half means </a:t>
            </a:r>
            <a:r>
              <a:rPr lang="en-GB" sz="4800" b="1" dirty="0">
                <a:solidFill>
                  <a:srgbClr val="660066"/>
                </a:solidFill>
              </a:rPr>
              <a:t>2 parts </a:t>
            </a:r>
            <a:r>
              <a:rPr lang="en-GB" sz="3600" b="1" dirty="0">
                <a:solidFill>
                  <a:srgbClr val="660066"/>
                </a:solidFill>
              </a:rPr>
              <a:t>that are </a:t>
            </a:r>
            <a:r>
              <a:rPr lang="en-GB" sz="4800" b="1" dirty="0">
                <a:solidFill>
                  <a:srgbClr val="660066"/>
                </a:solidFill>
              </a:rPr>
              <a:t>exactly the same</a:t>
            </a:r>
            <a:r>
              <a:rPr lang="en-GB" sz="3600" dirty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B4D3B1D-8F28-4252-9CE0-21F6772C9086}"/>
              </a:ext>
            </a:extLst>
          </p:cNvPr>
          <p:cNvSpPr txBox="1">
            <a:spLocks/>
          </p:cNvSpPr>
          <p:nvPr/>
        </p:nvSpPr>
        <p:spPr>
          <a:xfrm>
            <a:off x="609520" y="5249445"/>
            <a:ext cx="3621285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Whole means </a:t>
            </a:r>
            <a:r>
              <a:rPr lang="en-GB" sz="4800" b="1" dirty="0">
                <a:solidFill>
                  <a:srgbClr val="660066"/>
                </a:solidFill>
              </a:rPr>
              <a:t>all of the object</a:t>
            </a:r>
            <a:r>
              <a:rPr lang="en-GB" sz="3600" dirty="0">
                <a:solidFill>
                  <a:srgbClr val="660066"/>
                </a:solidFill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7510BF-23AC-4E7B-92B6-4C26711C85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6" t="7001" r="6879" b="8448"/>
          <a:stretch/>
        </p:blipFill>
        <p:spPr>
          <a:xfrm>
            <a:off x="936199" y="2164739"/>
            <a:ext cx="3057099" cy="29274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91420F-4B7E-42A0-A71B-BE4638EF7B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6" t="7001" r="52279" b="8448"/>
          <a:stretch/>
        </p:blipFill>
        <p:spPr>
          <a:xfrm>
            <a:off x="4741717" y="2164739"/>
            <a:ext cx="1447648" cy="29274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4B4EE5-59AF-4B31-BA39-4F588EDC31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50" t="7001" r="6878" b="8448"/>
          <a:stretch/>
        </p:blipFill>
        <p:spPr>
          <a:xfrm>
            <a:off x="6649116" y="2164739"/>
            <a:ext cx="1633269" cy="2927459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F0A313CF-50A0-4826-B7CE-E641C09B2B5C}"/>
              </a:ext>
            </a:extLst>
          </p:cNvPr>
          <p:cNvSpPr txBox="1">
            <a:spLocks/>
          </p:cNvSpPr>
          <p:nvPr/>
        </p:nvSpPr>
        <p:spPr>
          <a:xfrm>
            <a:off x="4472873" y="3139965"/>
            <a:ext cx="1447648" cy="117349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One half for me.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6A3BB14-95E4-40E0-9829-930734B7A66F}"/>
              </a:ext>
            </a:extLst>
          </p:cNvPr>
          <p:cNvSpPr txBox="1">
            <a:spLocks/>
          </p:cNvSpPr>
          <p:nvPr/>
        </p:nvSpPr>
        <p:spPr>
          <a:xfrm>
            <a:off x="6952093" y="3139965"/>
            <a:ext cx="2000838" cy="117349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The other half for my Mum.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F31F174-50F5-4018-A37D-2C7A9CD30A30}"/>
              </a:ext>
            </a:extLst>
          </p:cNvPr>
          <p:cNvSpPr txBox="1">
            <a:spLocks/>
          </p:cNvSpPr>
          <p:nvPr/>
        </p:nvSpPr>
        <p:spPr>
          <a:xfrm>
            <a:off x="8952930" y="5169533"/>
            <a:ext cx="3057099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We can also draw a line to show half.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416856-9D4B-47F6-B949-F22B77660EBC}"/>
              </a:ext>
            </a:extLst>
          </p:cNvPr>
          <p:cNvCxnSpPr>
            <a:cxnSpLocks/>
          </p:cNvCxnSpPr>
          <p:nvPr/>
        </p:nvCxnSpPr>
        <p:spPr>
          <a:xfrm>
            <a:off x="10481478" y="1796646"/>
            <a:ext cx="1" cy="3313437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58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5" grpId="0"/>
      <p:bldP spid="26" grpId="0" animBg="1"/>
      <p:bldP spid="28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022BBE6-6415-4F4D-B3B4-FB69A090D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361" y="2106865"/>
            <a:ext cx="2058233" cy="30680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13175"/>
            <a:ext cx="9601200" cy="205852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/>
              <a:t>I have a </a:t>
            </a:r>
            <a:r>
              <a:rPr lang="en-GB" sz="5400" b="1" dirty="0"/>
              <a:t>whole</a:t>
            </a:r>
            <a:r>
              <a:rPr lang="en-GB" sz="4000" dirty="0"/>
              <a:t> pear.</a:t>
            </a:r>
            <a:br>
              <a:rPr lang="en-GB" sz="4000" dirty="0"/>
            </a:br>
            <a:r>
              <a:rPr lang="en-GB" sz="4000" dirty="0"/>
              <a:t>I want to share it fairly with my Dad.</a:t>
            </a:r>
            <a:br>
              <a:rPr lang="en-GB" sz="4000" dirty="0"/>
            </a:br>
            <a:r>
              <a:rPr lang="en-GB" sz="4000" dirty="0"/>
              <a:t>I need to cut it in </a:t>
            </a:r>
            <a:r>
              <a:rPr lang="en-GB" sz="6000" b="1" dirty="0"/>
              <a:t>half</a:t>
            </a:r>
            <a:r>
              <a:rPr lang="en-GB" sz="4000" dirty="0"/>
              <a:t>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 txBox="1">
            <a:spLocks/>
          </p:cNvSpPr>
          <p:nvPr/>
        </p:nvSpPr>
        <p:spPr>
          <a:xfrm>
            <a:off x="4472872" y="5169533"/>
            <a:ext cx="4043331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Half means </a:t>
            </a:r>
            <a:r>
              <a:rPr lang="en-GB" sz="4800" b="1" dirty="0">
                <a:solidFill>
                  <a:srgbClr val="660066"/>
                </a:solidFill>
              </a:rPr>
              <a:t>2 parts </a:t>
            </a:r>
            <a:r>
              <a:rPr lang="en-GB" sz="3600" b="1" dirty="0">
                <a:solidFill>
                  <a:srgbClr val="660066"/>
                </a:solidFill>
              </a:rPr>
              <a:t>that are </a:t>
            </a:r>
            <a:r>
              <a:rPr lang="en-GB" sz="4800" b="1" dirty="0">
                <a:solidFill>
                  <a:srgbClr val="660066"/>
                </a:solidFill>
              </a:rPr>
              <a:t>exactly the same</a:t>
            </a:r>
            <a:r>
              <a:rPr lang="en-GB" sz="3600" dirty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B4D3B1D-8F28-4252-9CE0-21F6772C9086}"/>
              </a:ext>
            </a:extLst>
          </p:cNvPr>
          <p:cNvSpPr txBox="1">
            <a:spLocks/>
          </p:cNvSpPr>
          <p:nvPr/>
        </p:nvSpPr>
        <p:spPr>
          <a:xfrm>
            <a:off x="609520" y="5249445"/>
            <a:ext cx="3621285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Whole means </a:t>
            </a:r>
            <a:r>
              <a:rPr lang="en-GB" sz="4800" b="1" dirty="0">
                <a:solidFill>
                  <a:srgbClr val="660066"/>
                </a:solidFill>
              </a:rPr>
              <a:t>all of the object</a:t>
            </a:r>
            <a:r>
              <a:rPr lang="en-GB" sz="3600" dirty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F31F174-50F5-4018-A37D-2C7A9CD30A30}"/>
              </a:ext>
            </a:extLst>
          </p:cNvPr>
          <p:cNvSpPr txBox="1">
            <a:spLocks/>
          </p:cNvSpPr>
          <p:nvPr/>
        </p:nvSpPr>
        <p:spPr>
          <a:xfrm>
            <a:off x="8952930" y="5169533"/>
            <a:ext cx="3057099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We can also draw a line to show half.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416856-9D4B-47F6-B949-F22B77660EBC}"/>
              </a:ext>
            </a:extLst>
          </p:cNvPr>
          <p:cNvCxnSpPr>
            <a:cxnSpLocks/>
          </p:cNvCxnSpPr>
          <p:nvPr/>
        </p:nvCxnSpPr>
        <p:spPr>
          <a:xfrm>
            <a:off x="10481477" y="1888974"/>
            <a:ext cx="1" cy="3313437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171BA90-8268-459E-938C-AB1A41E2A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092" y="2136590"/>
            <a:ext cx="2058233" cy="30680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18E3A4-C26D-4DF0-9626-6748823E4C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26"/>
          <a:stretch/>
        </p:blipFill>
        <p:spPr>
          <a:xfrm>
            <a:off x="6830798" y="2136590"/>
            <a:ext cx="1141781" cy="30680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001C56-C255-4654-B58F-86C3DB73D0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563"/>
          <a:stretch/>
        </p:blipFill>
        <p:spPr>
          <a:xfrm>
            <a:off x="5089524" y="2136590"/>
            <a:ext cx="894047" cy="3068054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F0A313CF-50A0-4826-B7CE-E641C09B2B5C}"/>
              </a:ext>
            </a:extLst>
          </p:cNvPr>
          <p:cNvSpPr txBox="1">
            <a:spLocks/>
          </p:cNvSpPr>
          <p:nvPr/>
        </p:nvSpPr>
        <p:spPr>
          <a:xfrm>
            <a:off x="4472873" y="3139965"/>
            <a:ext cx="1447648" cy="117349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One half for me.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6A3BB14-95E4-40E0-9829-930734B7A66F}"/>
              </a:ext>
            </a:extLst>
          </p:cNvPr>
          <p:cNvSpPr txBox="1">
            <a:spLocks/>
          </p:cNvSpPr>
          <p:nvPr/>
        </p:nvSpPr>
        <p:spPr>
          <a:xfrm>
            <a:off x="6952093" y="3139965"/>
            <a:ext cx="2000838" cy="117349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The other half for my Dad.</a:t>
            </a:r>
          </a:p>
        </p:txBody>
      </p:sp>
    </p:spTree>
    <p:extLst>
      <p:ext uri="{BB962C8B-B14F-4D97-AF65-F5344CB8AC3E}">
        <p14:creationId xmlns:p14="http://schemas.microsoft.com/office/powerpoint/2010/main" val="115606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5" grpId="0"/>
      <p:bldP spid="14" grpId="0"/>
      <p:bldP spid="26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Get Large Whole Pizza - Triple Cheese Delivered to Your Door | 7NOW">
            <a:extLst>
              <a:ext uri="{FF2B5EF4-FFF2-40B4-BE49-F238E27FC236}">
                <a16:creationId xmlns:a16="http://schemas.microsoft.com/office/drawing/2014/main" id="{B8CC6CF5-47A7-4256-9CB5-52D1689B6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197" y="1957762"/>
            <a:ext cx="3175859" cy="317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13175"/>
            <a:ext cx="9601200" cy="205852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/>
              <a:t>I have a </a:t>
            </a:r>
            <a:r>
              <a:rPr lang="en-GB" sz="5400" b="1" dirty="0"/>
              <a:t>whole</a:t>
            </a:r>
            <a:r>
              <a:rPr lang="en-GB" sz="4000" dirty="0"/>
              <a:t> pizza.</a:t>
            </a:r>
            <a:br>
              <a:rPr lang="en-GB" sz="4000" dirty="0"/>
            </a:br>
            <a:r>
              <a:rPr lang="en-GB" sz="4000" dirty="0"/>
              <a:t>I want to share it fairly with my brother.</a:t>
            </a:r>
            <a:br>
              <a:rPr lang="en-GB" sz="4000" dirty="0"/>
            </a:br>
            <a:r>
              <a:rPr lang="en-GB" sz="4000" dirty="0"/>
              <a:t>I need to cut it in </a:t>
            </a:r>
            <a:r>
              <a:rPr lang="en-GB" sz="6000" b="1" dirty="0"/>
              <a:t>half</a:t>
            </a:r>
            <a:r>
              <a:rPr lang="en-GB" sz="4000" dirty="0"/>
              <a:t>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 txBox="1">
            <a:spLocks/>
          </p:cNvSpPr>
          <p:nvPr/>
        </p:nvSpPr>
        <p:spPr>
          <a:xfrm>
            <a:off x="4472872" y="5196037"/>
            <a:ext cx="4043331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Half means </a:t>
            </a:r>
            <a:r>
              <a:rPr lang="en-GB" sz="4800" b="1" dirty="0">
                <a:solidFill>
                  <a:srgbClr val="660066"/>
                </a:solidFill>
              </a:rPr>
              <a:t>2 parts </a:t>
            </a:r>
            <a:r>
              <a:rPr lang="en-GB" sz="3600" b="1" dirty="0">
                <a:solidFill>
                  <a:srgbClr val="660066"/>
                </a:solidFill>
              </a:rPr>
              <a:t>that are </a:t>
            </a:r>
            <a:r>
              <a:rPr lang="en-GB" sz="4800" b="1" dirty="0">
                <a:solidFill>
                  <a:srgbClr val="660066"/>
                </a:solidFill>
              </a:rPr>
              <a:t>exactly the same</a:t>
            </a:r>
            <a:r>
              <a:rPr lang="en-GB" sz="3600" dirty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B4D3B1D-8F28-4252-9CE0-21F6772C9086}"/>
              </a:ext>
            </a:extLst>
          </p:cNvPr>
          <p:cNvSpPr txBox="1">
            <a:spLocks/>
          </p:cNvSpPr>
          <p:nvPr/>
        </p:nvSpPr>
        <p:spPr>
          <a:xfrm>
            <a:off x="609520" y="5249445"/>
            <a:ext cx="3621285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Whole means </a:t>
            </a:r>
            <a:r>
              <a:rPr lang="en-GB" sz="4800" b="1" dirty="0">
                <a:solidFill>
                  <a:srgbClr val="660066"/>
                </a:solidFill>
              </a:rPr>
              <a:t>all of the object</a:t>
            </a:r>
            <a:r>
              <a:rPr lang="en-GB" sz="3600" dirty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F31F174-50F5-4018-A37D-2C7A9CD30A30}"/>
              </a:ext>
            </a:extLst>
          </p:cNvPr>
          <p:cNvSpPr txBox="1">
            <a:spLocks/>
          </p:cNvSpPr>
          <p:nvPr/>
        </p:nvSpPr>
        <p:spPr>
          <a:xfrm>
            <a:off x="8952930" y="5169533"/>
            <a:ext cx="3057099" cy="17818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60066"/>
                </a:solidFill>
              </a:rPr>
              <a:t>We can also draw a line to show half.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416856-9D4B-47F6-B949-F22B77660EBC}"/>
              </a:ext>
            </a:extLst>
          </p:cNvPr>
          <p:cNvCxnSpPr>
            <a:cxnSpLocks/>
          </p:cNvCxnSpPr>
          <p:nvPr/>
        </p:nvCxnSpPr>
        <p:spPr>
          <a:xfrm>
            <a:off x="10481477" y="1888974"/>
            <a:ext cx="1" cy="3313437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Get Large Whole Pizza - Triple Cheese Delivered to Your Door | 7NOW">
            <a:extLst>
              <a:ext uri="{FF2B5EF4-FFF2-40B4-BE49-F238E27FC236}">
                <a16:creationId xmlns:a16="http://schemas.microsoft.com/office/drawing/2014/main" id="{306EF071-8A3E-4227-BBDB-B6F6CF18D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86" y="2073586"/>
            <a:ext cx="3175859" cy="317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et Large Whole Pizza - Triple Cheese Delivered to Your Door | 7NOW">
            <a:extLst>
              <a:ext uri="{FF2B5EF4-FFF2-40B4-BE49-F238E27FC236}">
                <a16:creationId xmlns:a16="http://schemas.microsoft.com/office/drawing/2014/main" id="{F2B0ED28-4CF9-4B91-AC5B-8119E67AC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8"/>
          <a:stretch/>
        </p:blipFill>
        <p:spPr bwMode="auto">
          <a:xfrm>
            <a:off x="6727430" y="2073586"/>
            <a:ext cx="1522565" cy="317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Get Large Whole Pizza - Triple Cheese Delivered to Your Door | 7NOW">
            <a:extLst>
              <a:ext uri="{FF2B5EF4-FFF2-40B4-BE49-F238E27FC236}">
                <a16:creationId xmlns:a16="http://schemas.microsoft.com/office/drawing/2014/main" id="{6655028D-EDC3-4ADB-BE2D-7F41AE9DB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55"/>
          <a:stretch/>
        </p:blipFill>
        <p:spPr bwMode="auto">
          <a:xfrm>
            <a:off x="4608752" y="2064732"/>
            <a:ext cx="1519477" cy="317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F0A313CF-50A0-4826-B7CE-E641C09B2B5C}"/>
              </a:ext>
            </a:extLst>
          </p:cNvPr>
          <p:cNvSpPr txBox="1">
            <a:spLocks/>
          </p:cNvSpPr>
          <p:nvPr/>
        </p:nvSpPr>
        <p:spPr>
          <a:xfrm>
            <a:off x="4472873" y="3139965"/>
            <a:ext cx="1447648" cy="117349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One half for me.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6A3BB14-95E4-40E0-9829-930734B7A66F}"/>
              </a:ext>
            </a:extLst>
          </p:cNvPr>
          <p:cNvSpPr txBox="1">
            <a:spLocks/>
          </p:cNvSpPr>
          <p:nvPr/>
        </p:nvSpPr>
        <p:spPr>
          <a:xfrm>
            <a:off x="6952093" y="3139965"/>
            <a:ext cx="1689396" cy="117349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The other half for my Brother.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649B7BD-0E22-4A4B-A37C-FBED803E2799}"/>
              </a:ext>
            </a:extLst>
          </p:cNvPr>
          <p:cNvSpPr txBox="1">
            <a:spLocks/>
          </p:cNvSpPr>
          <p:nvPr/>
        </p:nvSpPr>
        <p:spPr>
          <a:xfrm>
            <a:off x="2398644" y="113175"/>
            <a:ext cx="8082830" cy="180867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tx1"/>
                </a:solidFill>
              </a:rPr>
              <a:t>Put your thinking caps on…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Could I cut the pizza in half in a different way?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Tell your adult what you think!</a:t>
            </a:r>
          </a:p>
        </p:txBody>
      </p:sp>
    </p:spTree>
    <p:extLst>
      <p:ext uri="{BB962C8B-B14F-4D97-AF65-F5344CB8AC3E}">
        <p14:creationId xmlns:p14="http://schemas.microsoft.com/office/powerpoint/2010/main" val="375553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5" grpId="0"/>
      <p:bldP spid="14" grpId="0"/>
      <p:bldP spid="26" grpId="0" animBg="1"/>
      <p:bldP spid="28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Get Large Whole Pizza - Triple Cheese Delivered to Your Door | 7NOW">
            <a:extLst>
              <a:ext uri="{FF2B5EF4-FFF2-40B4-BE49-F238E27FC236}">
                <a16:creationId xmlns:a16="http://schemas.microsoft.com/office/drawing/2014/main" id="{B8CC6CF5-47A7-4256-9CB5-52D1689B6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197" y="1957762"/>
            <a:ext cx="3175859" cy="317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et Large Whole Pizza - Triple Cheese Delivered to Your Door | 7NOW">
            <a:extLst>
              <a:ext uri="{FF2B5EF4-FFF2-40B4-BE49-F238E27FC236}">
                <a16:creationId xmlns:a16="http://schemas.microsoft.com/office/drawing/2014/main" id="{306EF071-8A3E-4227-BBDB-B6F6CF18D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86" y="2073586"/>
            <a:ext cx="3175859" cy="317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et Large Whole Pizza - Triple Cheese Delivered to Your Door | 7NOW">
            <a:extLst>
              <a:ext uri="{FF2B5EF4-FFF2-40B4-BE49-F238E27FC236}">
                <a16:creationId xmlns:a16="http://schemas.microsoft.com/office/drawing/2014/main" id="{EC64760E-A1A7-4096-912B-D0448C50E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319" y="3661515"/>
            <a:ext cx="3175859" cy="317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416856-9D4B-47F6-B949-F22B77660EBC}"/>
              </a:ext>
            </a:extLst>
          </p:cNvPr>
          <p:cNvCxnSpPr>
            <a:cxnSpLocks/>
          </p:cNvCxnSpPr>
          <p:nvPr/>
        </p:nvCxnSpPr>
        <p:spPr>
          <a:xfrm flipH="1">
            <a:off x="886790" y="3558943"/>
            <a:ext cx="3175859" cy="0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F0A313CF-50A0-4826-B7CE-E641C09B2B5C}"/>
              </a:ext>
            </a:extLst>
          </p:cNvPr>
          <p:cNvSpPr txBox="1">
            <a:spLocks/>
          </p:cNvSpPr>
          <p:nvPr/>
        </p:nvSpPr>
        <p:spPr>
          <a:xfrm>
            <a:off x="1899803" y="2547671"/>
            <a:ext cx="1149831" cy="63530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>
                <a:solidFill>
                  <a:schemeClr val="tx1"/>
                </a:solidFill>
              </a:rPr>
              <a:t>One half for me.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6A3BB14-95E4-40E0-9829-930734B7A66F}"/>
              </a:ext>
            </a:extLst>
          </p:cNvPr>
          <p:cNvSpPr txBox="1">
            <a:spLocks/>
          </p:cNvSpPr>
          <p:nvPr/>
        </p:nvSpPr>
        <p:spPr>
          <a:xfrm>
            <a:off x="1630021" y="4040857"/>
            <a:ext cx="1689396" cy="58446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>
                <a:solidFill>
                  <a:schemeClr val="tx1"/>
                </a:solidFill>
              </a:rPr>
              <a:t>The other half for my Brother.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649B7BD-0E22-4A4B-A37C-FBED803E2799}"/>
              </a:ext>
            </a:extLst>
          </p:cNvPr>
          <p:cNvSpPr txBox="1">
            <a:spLocks/>
          </p:cNvSpPr>
          <p:nvPr/>
        </p:nvSpPr>
        <p:spPr>
          <a:xfrm>
            <a:off x="860286" y="113175"/>
            <a:ext cx="11164770" cy="180867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tx1"/>
                </a:solidFill>
              </a:rPr>
              <a:t>Maybe you were thinking of one of these ways…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Maybe you were thinking of another way.</a:t>
            </a:r>
          </a:p>
          <a:p>
            <a:pPr algn="ctr"/>
            <a:r>
              <a:rPr lang="en-GB" sz="2400" dirty="0">
                <a:solidFill>
                  <a:srgbClr val="660066"/>
                </a:solidFill>
              </a:rPr>
              <a:t>As long as there are </a:t>
            </a:r>
            <a:r>
              <a:rPr lang="en-GB" sz="3600" b="1" dirty="0">
                <a:solidFill>
                  <a:srgbClr val="660066"/>
                </a:solidFill>
              </a:rPr>
              <a:t>2 parts </a:t>
            </a:r>
            <a:r>
              <a:rPr lang="en-GB" sz="2400" b="1" dirty="0">
                <a:solidFill>
                  <a:srgbClr val="660066"/>
                </a:solidFill>
              </a:rPr>
              <a:t>that are </a:t>
            </a:r>
            <a:r>
              <a:rPr lang="en-GB" sz="3600" b="1" dirty="0">
                <a:solidFill>
                  <a:srgbClr val="660066"/>
                </a:solidFill>
              </a:rPr>
              <a:t>exactly the same</a:t>
            </a:r>
            <a:r>
              <a:rPr lang="en-GB" sz="2400" b="1" dirty="0">
                <a:solidFill>
                  <a:srgbClr val="660066"/>
                </a:solidFill>
              </a:rPr>
              <a:t> </a:t>
            </a:r>
            <a:r>
              <a:rPr lang="en-GB" sz="2400" dirty="0">
                <a:solidFill>
                  <a:srgbClr val="660066"/>
                </a:solidFill>
              </a:rPr>
              <a:t>then it is half!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DCE27E0-D781-4335-8C32-A19BF4DC259C}"/>
              </a:ext>
            </a:extLst>
          </p:cNvPr>
          <p:cNvSpPr txBox="1">
            <a:spLocks/>
          </p:cNvSpPr>
          <p:nvPr/>
        </p:nvSpPr>
        <p:spPr>
          <a:xfrm>
            <a:off x="8249995" y="5281722"/>
            <a:ext cx="3850675" cy="146310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Some objects can be cut in half in lots of different ways.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Other objects can only be cut in half in one way.</a:t>
            </a:r>
            <a:endParaRPr lang="en-GB" sz="1800" dirty="0">
              <a:solidFill>
                <a:srgbClr val="660066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C437FE-471F-46E5-83B5-52CB7A5F6428}"/>
              </a:ext>
            </a:extLst>
          </p:cNvPr>
          <p:cNvCxnSpPr>
            <a:cxnSpLocks/>
          </p:cNvCxnSpPr>
          <p:nvPr/>
        </p:nvCxnSpPr>
        <p:spPr>
          <a:xfrm flipH="1">
            <a:off x="4769319" y="3661515"/>
            <a:ext cx="3175860" cy="3083310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D05D0A2A-7E3E-4FDA-958B-A6BFA5EE966C}"/>
              </a:ext>
            </a:extLst>
          </p:cNvPr>
          <p:cNvSpPr txBox="1">
            <a:spLocks/>
          </p:cNvSpPr>
          <p:nvPr/>
        </p:nvSpPr>
        <p:spPr>
          <a:xfrm>
            <a:off x="5306092" y="4193257"/>
            <a:ext cx="1149831" cy="63530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>
                <a:solidFill>
                  <a:schemeClr val="tx1"/>
                </a:solidFill>
              </a:rPr>
              <a:t>One half for me.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1CF65841-20F4-4E62-ADA8-5A6FE9E7B88E}"/>
              </a:ext>
            </a:extLst>
          </p:cNvPr>
          <p:cNvSpPr txBox="1">
            <a:spLocks/>
          </p:cNvSpPr>
          <p:nvPr/>
        </p:nvSpPr>
        <p:spPr>
          <a:xfrm>
            <a:off x="6357248" y="5721040"/>
            <a:ext cx="1689396" cy="58446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>
                <a:solidFill>
                  <a:schemeClr val="tx1"/>
                </a:solidFill>
              </a:rPr>
              <a:t>The other half for my Brother.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9B7769B3-16F8-442B-B124-C316C0BA7A27}"/>
              </a:ext>
            </a:extLst>
          </p:cNvPr>
          <p:cNvSpPr txBox="1">
            <a:spLocks/>
          </p:cNvSpPr>
          <p:nvPr/>
        </p:nvSpPr>
        <p:spPr>
          <a:xfrm>
            <a:off x="9106648" y="3628719"/>
            <a:ext cx="1149831" cy="63530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>
                <a:solidFill>
                  <a:schemeClr val="tx1"/>
                </a:solidFill>
              </a:rPr>
              <a:t>One half for me.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B77FB38B-4DFB-4D4B-8370-3B4DA306FD86}"/>
              </a:ext>
            </a:extLst>
          </p:cNvPr>
          <p:cNvSpPr txBox="1">
            <a:spLocks/>
          </p:cNvSpPr>
          <p:nvPr/>
        </p:nvSpPr>
        <p:spPr>
          <a:xfrm>
            <a:off x="10186258" y="2423638"/>
            <a:ext cx="1689396" cy="58446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>
                <a:solidFill>
                  <a:schemeClr val="tx1"/>
                </a:solidFill>
              </a:rPr>
              <a:t>The other half for my Brother.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9DECC0-1B42-4ED4-853C-DBE967A30344}"/>
              </a:ext>
            </a:extLst>
          </p:cNvPr>
          <p:cNvCxnSpPr>
            <a:cxnSpLocks/>
          </p:cNvCxnSpPr>
          <p:nvPr/>
        </p:nvCxnSpPr>
        <p:spPr>
          <a:xfrm>
            <a:off x="8875701" y="1932275"/>
            <a:ext cx="3149355" cy="3097510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55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2" grpId="0" animBg="1"/>
      <p:bldP spid="15" grpId="0" animBg="1"/>
      <p:bldP spid="24" grpId="0" animBg="1"/>
      <p:bldP spid="27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402</TotalTime>
  <Words>321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Franklin Gothic Book</vt:lpstr>
      <vt:lpstr>Crop</vt:lpstr>
      <vt:lpstr>Year 1- FRACTIONS</vt:lpstr>
      <vt:lpstr>PowerPoint Presentation</vt:lpstr>
      <vt:lpstr>I have a whole chocolate bar. I want to share it fairly with my sister. I need to cut it in half.</vt:lpstr>
      <vt:lpstr>I have a whole orange. I want to share it fairly with my Mum. I need to cut it in half.</vt:lpstr>
      <vt:lpstr>I have a whole pear. I want to share it fairly with my Dad. I need to cut it in half.</vt:lpstr>
      <vt:lpstr>I have a whole pizza. I want to share it fairly with my brother. I need to cut it in half.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Spring Section 3 – Multiplication</dc:title>
  <dc:creator>Laura Whitehouse</dc:creator>
  <cp:lastModifiedBy>Suzanne Cozens</cp:lastModifiedBy>
  <cp:revision>69</cp:revision>
  <dcterms:created xsi:type="dcterms:W3CDTF">2020-03-20T11:22:32Z</dcterms:created>
  <dcterms:modified xsi:type="dcterms:W3CDTF">2020-05-05T12:24:26Z</dcterms:modified>
</cp:coreProperties>
</file>