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Cresswell" initials="HC" lastIdx="1" clrIdx="0">
    <p:extLst>
      <p:ext uri="{19B8F6BF-5375-455C-9EA6-DF929625EA0E}">
        <p15:presenceInfo xmlns:p15="http://schemas.microsoft.com/office/powerpoint/2012/main" userId="S-1-5-21-350061025-2395645628-3419119869-1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62"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3T16:42:29.887" idx="1">
    <p:pos x="10" y="10"/>
    <p:text>Fred fingers - Choose a word from the ones on screen, ask how many sounds the word has. Children put their fingers up for how many sounds. Pinch  fingers to sound out and then spell the word.</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11CCFD1-E2FF-4DCD-B753-FA6F94800A3E}" type="datetimeFigureOut">
              <a:rPr lang="en-GB" smtClean="0"/>
              <a:t>11/04/2020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28573977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CCFD1-E2FF-4DCD-B753-FA6F94800A3E}" type="datetimeFigureOut">
              <a:rPr lang="en-GB" smtClean="0"/>
              <a:t>11/04/2020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355452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CCFD1-E2FF-4DCD-B753-FA6F94800A3E}" type="datetimeFigureOut">
              <a:rPr lang="en-GB" smtClean="0"/>
              <a:t>11/04/2020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353279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1CCFD1-E2FF-4DCD-B753-FA6F94800A3E}" type="datetimeFigureOut">
              <a:rPr lang="en-GB" smtClean="0"/>
              <a:t>11/04/2020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356884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11CCFD1-E2FF-4DCD-B753-FA6F94800A3E}" type="datetimeFigureOut">
              <a:rPr lang="en-GB" smtClean="0"/>
              <a:t>11/04/2020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17165835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11CCFD1-E2FF-4DCD-B753-FA6F94800A3E}" type="datetimeFigureOut">
              <a:rPr lang="en-GB" smtClean="0"/>
              <a:t>11/04/2020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313698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11CCFD1-E2FF-4DCD-B753-FA6F94800A3E}" type="datetimeFigureOut">
              <a:rPr lang="en-GB" smtClean="0"/>
              <a:t>11/04/2020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0D9ED1-09C6-4A95-859D-AE0F9DDDFCC3}"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3073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1CCFD1-E2FF-4DCD-B753-FA6F94800A3E}" type="datetimeFigureOut">
              <a:rPr lang="en-GB" smtClean="0"/>
              <a:t>11/04/2020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138343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CCFD1-E2FF-4DCD-B753-FA6F94800A3E}" type="datetimeFigureOut">
              <a:rPr lang="en-GB" smtClean="0"/>
              <a:t>11/04/2020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279317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1CCFD1-E2FF-4DCD-B753-FA6F94800A3E}" type="datetimeFigureOut">
              <a:rPr lang="en-GB" smtClean="0"/>
              <a:t>11/04/2020</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406229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11CCFD1-E2FF-4DCD-B753-FA6F94800A3E}" type="datetimeFigureOut">
              <a:rPr lang="en-GB" smtClean="0"/>
              <a:t>11/04/2020</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050D9ED1-09C6-4A95-859D-AE0F9DDDFCC3}" type="slidenum">
              <a:rPr lang="en-GB" smtClean="0"/>
              <a:t>‹#›</a:t>
            </a:fld>
            <a:endParaRPr lang="en-GB"/>
          </a:p>
        </p:txBody>
      </p:sp>
    </p:spTree>
    <p:extLst>
      <p:ext uri="{BB962C8B-B14F-4D97-AF65-F5344CB8AC3E}">
        <p14:creationId xmlns:p14="http://schemas.microsoft.com/office/powerpoint/2010/main" val="3091889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11CCFD1-E2FF-4DCD-B753-FA6F94800A3E}" type="datetimeFigureOut">
              <a:rPr lang="en-GB" smtClean="0"/>
              <a:t>11/04/2020</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50D9ED1-09C6-4A95-859D-AE0F9DDDFCC3}" type="slidenum">
              <a:rPr lang="en-GB" smtClean="0"/>
              <a:t>‹#›</a:t>
            </a:fld>
            <a:endParaRPr lang="en-GB"/>
          </a:p>
        </p:txBody>
      </p:sp>
    </p:spTree>
    <p:extLst>
      <p:ext uri="{BB962C8B-B14F-4D97-AF65-F5344CB8AC3E}">
        <p14:creationId xmlns:p14="http://schemas.microsoft.com/office/powerpoint/2010/main" val="3077563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C25-9428-4FD8-AD66-15438CC9173A}"/>
              </a:ext>
            </a:extLst>
          </p:cNvPr>
          <p:cNvSpPr>
            <a:spLocks noGrp="1"/>
          </p:cNvSpPr>
          <p:nvPr>
            <p:ph type="ctrTitle"/>
          </p:nvPr>
        </p:nvSpPr>
        <p:spPr>
          <a:xfrm>
            <a:off x="1458158" y="673354"/>
            <a:ext cx="8991600" cy="1645920"/>
          </a:xfrm>
        </p:spPr>
        <p:txBody>
          <a:bodyPr/>
          <a:lstStyle/>
          <a:p>
            <a:r>
              <a:rPr lang="en-GB" dirty="0">
                <a:latin typeface="Comic Sans MS" panose="030F0702030302020204" pitchFamily="66" charset="0"/>
              </a:rPr>
              <a:t>Year 1 Phonics </a:t>
            </a:r>
          </a:p>
        </p:txBody>
      </p:sp>
      <p:sp>
        <p:nvSpPr>
          <p:cNvPr id="3" name="Subtitle 2">
            <a:extLst>
              <a:ext uri="{FF2B5EF4-FFF2-40B4-BE49-F238E27FC236}">
                <a16:creationId xmlns:a16="http://schemas.microsoft.com/office/drawing/2014/main" id="{345F690D-4C7B-4837-BE56-C10C09E69305}"/>
              </a:ext>
            </a:extLst>
          </p:cNvPr>
          <p:cNvSpPr>
            <a:spLocks noGrp="1"/>
          </p:cNvSpPr>
          <p:nvPr>
            <p:ph type="subTitle" idx="1"/>
          </p:nvPr>
        </p:nvSpPr>
        <p:spPr>
          <a:xfrm>
            <a:off x="2553151" y="2472825"/>
            <a:ext cx="6801612" cy="1239894"/>
          </a:xfrm>
        </p:spPr>
        <p:txBody>
          <a:bodyPr>
            <a:normAutofit/>
          </a:bodyPr>
          <a:lstStyle/>
          <a:p>
            <a:r>
              <a:rPr lang="en-GB" sz="3200" dirty="0">
                <a:solidFill>
                  <a:schemeClr val="bg1"/>
                </a:solidFill>
              </a:rPr>
              <a:t>Our sound of the day…</a:t>
            </a:r>
          </a:p>
        </p:txBody>
      </p:sp>
      <p:pic>
        <p:nvPicPr>
          <p:cNvPr id="1026" name="Picture 2" descr="Read Write Inc. Phonics Parents' Meeting – Phonics Screening Check ...">
            <a:extLst>
              <a:ext uri="{FF2B5EF4-FFF2-40B4-BE49-F238E27FC236}">
                <a16:creationId xmlns:a16="http://schemas.microsoft.com/office/drawing/2014/main" id="{53985F85-7775-4C1F-9AE1-D5D948D6A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7" t="23947" r="53560" b="35405"/>
          <a:stretch/>
        </p:blipFill>
        <p:spPr bwMode="auto">
          <a:xfrm>
            <a:off x="3542375" y="3192285"/>
            <a:ext cx="4823164" cy="333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9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02F3A-C066-4084-BC96-B91D157AA18A}"/>
              </a:ext>
            </a:extLst>
          </p:cNvPr>
          <p:cNvSpPr>
            <a:spLocks noGrp="1"/>
          </p:cNvSpPr>
          <p:nvPr>
            <p:ph idx="1"/>
          </p:nvPr>
        </p:nvSpPr>
        <p:spPr>
          <a:xfrm>
            <a:off x="3240786" y="332994"/>
            <a:ext cx="6236589" cy="1314831"/>
          </a:xfrm>
        </p:spPr>
        <p:txBody>
          <a:bodyPr>
            <a:normAutofit/>
          </a:bodyPr>
          <a:lstStyle/>
          <a:p>
            <a:pPr algn="ctr"/>
            <a:r>
              <a:rPr lang="en-GB" sz="2800" dirty="0"/>
              <a:t>Can you think of any words which have the ay sound in?</a:t>
            </a:r>
          </a:p>
        </p:txBody>
      </p:sp>
      <p:pic>
        <p:nvPicPr>
          <p:cNvPr id="2050" name="Picture 2" descr="Phonics Flip chart- RWI set 2 sounds- ay | Teaching Resources">
            <a:extLst>
              <a:ext uri="{FF2B5EF4-FFF2-40B4-BE49-F238E27FC236}">
                <a16:creationId xmlns:a16="http://schemas.microsoft.com/office/drawing/2014/main" id="{C5208E16-6ACC-4D78-9888-E3BF85BB9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9" t="26817" r="3005" b="3475"/>
          <a:stretch/>
        </p:blipFill>
        <p:spPr bwMode="auto">
          <a:xfrm>
            <a:off x="2914649" y="1809750"/>
            <a:ext cx="7181202" cy="3981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33DDEE-53D3-418D-8BDC-FA2C84966FA2}"/>
              </a:ext>
            </a:extLst>
          </p:cNvPr>
          <p:cNvSpPr txBox="1"/>
          <p:nvPr/>
        </p:nvSpPr>
        <p:spPr>
          <a:xfrm>
            <a:off x="428624" y="3200310"/>
            <a:ext cx="2276475" cy="1200329"/>
          </a:xfrm>
          <a:prstGeom prst="rect">
            <a:avLst/>
          </a:prstGeom>
          <a:noFill/>
        </p:spPr>
        <p:txBody>
          <a:bodyPr wrap="square" rtlCol="0">
            <a:spAutoFit/>
          </a:bodyPr>
          <a:lstStyle/>
          <a:p>
            <a:pPr algn="ctr"/>
            <a:r>
              <a:rPr lang="en-GB" sz="2400" dirty="0">
                <a:latin typeface="Comic Sans MS" panose="030F0702030302020204" pitchFamily="66" charset="0"/>
              </a:rPr>
              <a:t>Remove the box to reveal the words!</a:t>
            </a:r>
          </a:p>
        </p:txBody>
      </p:sp>
      <p:sp>
        <p:nvSpPr>
          <p:cNvPr id="7" name="Rectangle: Rounded Corners 6">
            <a:extLst>
              <a:ext uri="{FF2B5EF4-FFF2-40B4-BE49-F238E27FC236}">
                <a16:creationId xmlns:a16="http://schemas.microsoft.com/office/drawing/2014/main" id="{202680B3-ED00-4825-B12C-BB76BE490A03}"/>
              </a:ext>
            </a:extLst>
          </p:cNvPr>
          <p:cNvSpPr/>
          <p:nvPr/>
        </p:nvSpPr>
        <p:spPr>
          <a:xfrm>
            <a:off x="2714625" y="1495425"/>
            <a:ext cx="7677150" cy="44291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182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54703-3469-4718-9637-04B0C2DA0C4E}"/>
              </a:ext>
            </a:extLst>
          </p:cNvPr>
          <p:cNvSpPr>
            <a:spLocks noGrp="1"/>
          </p:cNvSpPr>
          <p:nvPr>
            <p:ph idx="1"/>
          </p:nvPr>
        </p:nvSpPr>
        <p:spPr>
          <a:xfrm>
            <a:off x="1516760" y="1456944"/>
            <a:ext cx="9665589" cy="4419981"/>
          </a:xfrm>
        </p:spPr>
        <p:txBody>
          <a:bodyPr>
            <a:normAutofit/>
          </a:bodyPr>
          <a:lstStyle/>
          <a:p>
            <a:r>
              <a:rPr lang="en-GB" sz="7200" dirty="0"/>
              <a:t>way              play</a:t>
            </a:r>
          </a:p>
          <a:p>
            <a:r>
              <a:rPr lang="en-GB" sz="7200" dirty="0"/>
              <a:t>spray            clay</a:t>
            </a:r>
          </a:p>
          <a:p>
            <a:r>
              <a:rPr lang="en-GB" sz="7200" dirty="0"/>
              <a:t>day              sway </a:t>
            </a:r>
          </a:p>
          <a:p>
            <a:endParaRPr lang="en-GB" sz="7200" dirty="0"/>
          </a:p>
        </p:txBody>
      </p:sp>
      <p:sp>
        <p:nvSpPr>
          <p:cNvPr id="4" name="TextBox 3">
            <a:extLst>
              <a:ext uri="{FF2B5EF4-FFF2-40B4-BE49-F238E27FC236}">
                <a16:creationId xmlns:a16="http://schemas.microsoft.com/office/drawing/2014/main" id="{A403110E-6C7F-4F06-B823-FBED72822262}"/>
              </a:ext>
            </a:extLst>
          </p:cNvPr>
          <p:cNvSpPr txBox="1"/>
          <p:nvPr/>
        </p:nvSpPr>
        <p:spPr>
          <a:xfrm>
            <a:off x="1371600" y="285750"/>
            <a:ext cx="9001125" cy="584775"/>
          </a:xfrm>
          <a:prstGeom prst="rect">
            <a:avLst/>
          </a:prstGeom>
          <a:noFill/>
        </p:spPr>
        <p:txBody>
          <a:bodyPr wrap="square" rtlCol="0">
            <a:spAutoFit/>
          </a:bodyPr>
          <a:lstStyle/>
          <a:p>
            <a:pPr algn="ctr"/>
            <a:r>
              <a:rPr lang="en-GB" sz="3200" dirty="0">
                <a:latin typeface="Comic Sans MS" panose="030F0702030302020204" pitchFamily="66" charset="0"/>
              </a:rPr>
              <a:t>Can you Fred talk the words?</a:t>
            </a:r>
          </a:p>
        </p:txBody>
      </p:sp>
      <p:cxnSp>
        <p:nvCxnSpPr>
          <p:cNvPr id="6" name="Straight Connector 5">
            <a:extLst>
              <a:ext uri="{FF2B5EF4-FFF2-40B4-BE49-F238E27FC236}">
                <a16:creationId xmlns:a16="http://schemas.microsoft.com/office/drawing/2014/main" id="{F8810E4D-8A14-44E7-8D80-67E93C97B7C8}"/>
              </a:ext>
            </a:extLst>
          </p:cNvPr>
          <p:cNvCxnSpPr/>
          <p:nvPr/>
        </p:nvCxnSpPr>
        <p:spPr>
          <a:xfrm>
            <a:off x="2624330" y="2667000"/>
            <a:ext cx="6381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1145C56-35F1-4155-888F-F43A63C6EADE}"/>
              </a:ext>
            </a:extLst>
          </p:cNvPr>
          <p:cNvSpPr/>
          <p:nvPr/>
        </p:nvSpPr>
        <p:spPr>
          <a:xfrm>
            <a:off x="2143125" y="2638425"/>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F6EDCC6-D617-4CC9-93FC-69DBCC6EC3D3}"/>
              </a:ext>
            </a:extLst>
          </p:cNvPr>
          <p:cNvSpPr/>
          <p:nvPr/>
        </p:nvSpPr>
        <p:spPr>
          <a:xfrm>
            <a:off x="2729105" y="3934207"/>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1A81244-476E-4309-9888-07FC7213F1CE}"/>
              </a:ext>
            </a:extLst>
          </p:cNvPr>
          <p:cNvSpPr/>
          <p:nvPr/>
        </p:nvSpPr>
        <p:spPr>
          <a:xfrm>
            <a:off x="2295525" y="3943350"/>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D15F9C0-7BD3-49CC-89FF-434B2FBAE0AB}"/>
              </a:ext>
            </a:extLst>
          </p:cNvPr>
          <p:cNvSpPr/>
          <p:nvPr/>
        </p:nvSpPr>
        <p:spPr>
          <a:xfrm>
            <a:off x="1962150" y="3924682"/>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59772E9A-C8AC-4354-B27B-E2F30D355ED0}"/>
              </a:ext>
            </a:extLst>
          </p:cNvPr>
          <p:cNvCxnSpPr/>
          <p:nvPr/>
        </p:nvCxnSpPr>
        <p:spPr>
          <a:xfrm>
            <a:off x="3091055" y="4038982"/>
            <a:ext cx="6381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C57555F-31DE-4F5B-878C-AEF78639FA19}"/>
              </a:ext>
            </a:extLst>
          </p:cNvPr>
          <p:cNvCxnSpPr/>
          <p:nvPr/>
        </p:nvCxnSpPr>
        <p:spPr>
          <a:xfrm>
            <a:off x="2410017" y="5181982"/>
            <a:ext cx="6381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E4F8AC0-3B4D-4C57-B122-C9D4B357BF50}"/>
              </a:ext>
            </a:extLst>
          </p:cNvPr>
          <p:cNvSpPr/>
          <p:nvPr/>
        </p:nvSpPr>
        <p:spPr>
          <a:xfrm>
            <a:off x="2067117" y="5067682"/>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7655DBCE-7669-4414-B5A3-C8FCEFE104A5}"/>
              </a:ext>
            </a:extLst>
          </p:cNvPr>
          <p:cNvSpPr/>
          <p:nvPr/>
        </p:nvSpPr>
        <p:spPr>
          <a:xfrm>
            <a:off x="6993827" y="2638425"/>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A54F1EA-15C4-468F-802A-C361A8486C6C}"/>
              </a:ext>
            </a:extLst>
          </p:cNvPr>
          <p:cNvSpPr/>
          <p:nvPr/>
        </p:nvSpPr>
        <p:spPr>
          <a:xfrm>
            <a:off x="7336727" y="2638425"/>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0EDFAB3D-45E0-4293-8998-BBC2C2F3EEA2}"/>
              </a:ext>
            </a:extLst>
          </p:cNvPr>
          <p:cNvCxnSpPr/>
          <p:nvPr/>
        </p:nvCxnSpPr>
        <p:spPr>
          <a:xfrm>
            <a:off x="7696392" y="2752725"/>
            <a:ext cx="6381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D2A134-49C5-48EA-BA87-E9BB69FD4B12}"/>
              </a:ext>
            </a:extLst>
          </p:cNvPr>
          <p:cNvCxnSpPr/>
          <p:nvPr/>
        </p:nvCxnSpPr>
        <p:spPr>
          <a:xfrm>
            <a:off x="7572567" y="3924682"/>
            <a:ext cx="6381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7F09DE-D133-459B-9CD9-05C46ED46B09}"/>
              </a:ext>
            </a:extLst>
          </p:cNvPr>
          <p:cNvCxnSpPr/>
          <p:nvPr/>
        </p:nvCxnSpPr>
        <p:spPr>
          <a:xfrm>
            <a:off x="7720396" y="5172839"/>
            <a:ext cx="63817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E414071-8EEB-482B-AE4F-A8292E18AF5F}"/>
              </a:ext>
            </a:extLst>
          </p:cNvPr>
          <p:cNvSpPr/>
          <p:nvPr/>
        </p:nvSpPr>
        <p:spPr>
          <a:xfrm>
            <a:off x="7336727" y="5115689"/>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215635E-A6A9-41C7-91FE-15DFD4CCD520}"/>
              </a:ext>
            </a:extLst>
          </p:cNvPr>
          <p:cNvSpPr/>
          <p:nvPr/>
        </p:nvSpPr>
        <p:spPr>
          <a:xfrm>
            <a:off x="6827331" y="5115689"/>
            <a:ext cx="1524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Read Write Inc.: Fred the Frog - Toy (Single): Amazon.co.uk: Ruth ...">
            <a:extLst>
              <a:ext uri="{FF2B5EF4-FFF2-40B4-BE49-F238E27FC236}">
                <a16:creationId xmlns:a16="http://schemas.microsoft.com/office/drawing/2014/main" id="{D3D3501D-3C7B-4E0E-8801-D74E68B8B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50" y="175035"/>
            <a:ext cx="2960178" cy="197739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D1C68A5-1C9B-4E67-BCA0-04F7F4043EF8}"/>
              </a:ext>
            </a:extLst>
          </p:cNvPr>
          <p:cNvSpPr txBox="1"/>
          <p:nvPr/>
        </p:nvSpPr>
        <p:spPr>
          <a:xfrm>
            <a:off x="8782050" y="5591175"/>
            <a:ext cx="3188778" cy="1200329"/>
          </a:xfrm>
          <a:prstGeom prst="rect">
            <a:avLst/>
          </a:prstGeom>
          <a:noFill/>
        </p:spPr>
        <p:txBody>
          <a:bodyPr wrap="square" rtlCol="0">
            <a:spAutoFit/>
          </a:bodyPr>
          <a:lstStyle/>
          <a:p>
            <a:pPr algn="ctr"/>
            <a:r>
              <a:rPr lang="en-GB" dirty="0"/>
              <a:t>Can you use your Fred fingers for three of the words and write them down without looking?</a:t>
            </a:r>
          </a:p>
        </p:txBody>
      </p:sp>
      <p:pic>
        <p:nvPicPr>
          <p:cNvPr id="5124" name="Picture 4" descr="Read Write Inc Phonics">
            <a:extLst>
              <a:ext uri="{FF2B5EF4-FFF2-40B4-BE49-F238E27FC236}">
                <a16:creationId xmlns:a16="http://schemas.microsoft.com/office/drawing/2014/main" id="{FF63E791-14CD-4328-A571-5D07CFEAE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635" y="5119941"/>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7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4867-E25C-46F6-A9FA-4144231B4FB1}"/>
              </a:ext>
            </a:extLst>
          </p:cNvPr>
          <p:cNvSpPr>
            <a:spLocks noGrp="1"/>
          </p:cNvSpPr>
          <p:nvPr>
            <p:ph type="title"/>
          </p:nvPr>
        </p:nvSpPr>
        <p:spPr>
          <a:xfrm>
            <a:off x="2169223" y="147626"/>
            <a:ext cx="7729728" cy="1188720"/>
          </a:xfrm>
        </p:spPr>
        <p:txBody>
          <a:bodyPr/>
          <a:lstStyle/>
          <a:p>
            <a:r>
              <a:rPr lang="en-GB" dirty="0"/>
              <a:t>Finish the sentence </a:t>
            </a:r>
          </a:p>
        </p:txBody>
      </p:sp>
      <p:sp>
        <p:nvSpPr>
          <p:cNvPr id="3" name="Content Placeholder 2">
            <a:extLst>
              <a:ext uri="{FF2B5EF4-FFF2-40B4-BE49-F238E27FC236}">
                <a16:creationId xmlns:a16="http://schemas.microsoft.com/office/drawing/2014/main" id="{C48AC192-B1A6-476E-AF5F-79DF9B221230}"/>
              </a:ext>
            </a:extLst>
          </p:cNvPr>
          <p:cNvSpPr>
            <a:spLocks noGrp="1"/>
          </p:cNvSpPr>
          <p:nvPr>
            <p:ph idx="1"/>
          </p:nvPr>
        </p:nvSpPr>
        <p:spPr>
          <a:xfrm>
            <a:off x="847725" y="1476376"/>
            <a:ext cx="10829925" cy="4943474"/>
          </a:xfrm>
        </p:spPr>
        <p:txBody>
          <a:bodyPr>
            <a:normAutofit lnSpcReduction="10000"/>
          </a:bodyPr>
          <a:lstStyle/>
          <a:p>
            <a:r>
              <a:rPr lang="en-GB" sz="4000" dirty="0">
                <a:latin typeface="Comic Sans MS" panose="030F0702030302020204" pitchFamily="66" charset="0"/>
              </a:rPr>
              <a:t>Can you come and _________</a:t>
            </a:r>
          </a:p>
          <a:p>
            <a:endParaRPr lang="en-GB" sz="4000" dirty="0">
              <a:latin typeface="Comic Sans MS" panose="030F0702030302020204" pitchFamily="66" charset="0"/>
            </a:endParaRPr>
          </a:p>
          <a:p>
            <a:endParaRPr lang="en-GB" sz="4000" dirty="0">
              <a:latin typeface="Comic Sans MS" panose="030F0702030302020204" pitchFamily="66" charset="0"/>
            </a:endParaRPr>
          </a:p>
          <a:p>
            <a:r>
              <a:rPr lang="en-GB" sz="4000" dirty="0">
                <a:latin typeface="Comic Sans MS" panose="030F0702030302020204" pitchFamily="66" charset="0"/>
              </a:rPr>
              <a:t>The dog can sit and ________ </a:t>
            </a:r>
          </a:p>
          <a:p>
            <a:endParaRPr lang="en-GB" sz="4000" dirty="0">
              <a:latin typeface="Comic Sans MS" panose="030F0702030302020204" pitchFamily="66" charset="0"/>
            </a:endParaRPr>
          </a:p>
          <a:p>
            <a:endParaRPr lang="en-GB" sz="4000" dirty="0">
              <a:latin typeface="Comic Sans MS" panose="030F0702030302020204" pitchFamily="66" charset="0"/>
            </a:endParaRPr>
          </a:p>
          <a:p>
            <a:r>
              <a:rPr lang="en-GB" sz="4000" dirty="0">
                <a:latin typeface="Comic Sans MS" panose="030F0702030302020204" pitchFamily="66" charset="0"/>
              </a:rPr>
              <a:t>I can see a cat in the _____</a:t>
            </a:r>
          </a:p>
        </p:txBody>
      </p:sp>
      <p:sp>
        <p:nvSpPr>
          <p:cNvPr id="4" name="TextBox 3">
            <a:extLst>
              <a:ext uri="{FF2B5EF4-FFF2-40B4-BE49-F238E27FC236}">
                <a16:creationId xmlns:a16="http://schemas.microsoft.com/office/drawing/2014/main" id="{1B4A4F7B-A6DD-407A-A021-A40DDB817B15}"/>
              </a:ext>
            </a:extLst>
          </p:cNvPr>
          <p:cNvSpPr txBox="1"/>
          <p:nvPr/>
        </p:nvSpPr>
        <p:spPr>
          <a:xfrm>
            <a:off x="10092977" y="52250"/>
            <a:ext cx="2028825" cy="1200329"/>
          </a:xfrm>
          <a:prstGeom prst="rect">
            <a:avLst/>
          </a:prstGeom>
          <a:noFill/>
          <a:ln>
            <a:solidFill>
              <a:srgbClr val="FF0000"/>
            </a:solidFill>
          </a:ln>
        </p:spPr>
        <p:txBody>
          <a:bodyPr wrap="square" rtlCol="0">
            <a:spAutoFit/>
          </a:bodyPr>
          <a:lstStyle/>
          <a:p>
            <a:r>
              <a:rPr lang="en-GB" dirty="0"/>
              <a:t>Can you say the sentence first then have a go at writing it down?</a:t>
            </a:r>
          </a:p>
        </p:txBody>
      </p:sp>
      <p:sp>
        <p:nvSpPr>
          <p:cNvPr id="5" name="TextBox 4">
            <a:extLst>
              <a:ext uri="{FF2B5EF4-FFF2-40B4-BE49-F238E27FC236}">
                <a16:creationId xmlns:a16="http://schemas.microsoft.com/office/drawing/2014/main" id="{C85D3746-3B5A-40F2-87F5-40D83BD3676C}"/>
              </a:ext>
            </a:extLst>
          </p:cNvPr>
          <p:cNvSpPr txBox="1"/>
          <p:nvPr/>
        </p:nvSpPr>
        <p:spPr>
          <a:xfrm>
            <a:off x="70198" y="0"/>
            <a:ext cx="2028825" cy="1477328"/>
          </a:xfrm>
          <a:prstGeom prst="rect">
            <a:avLst/>
          </a:prstGeom>
          <a:noFill/>
          <a:ln>
            <a:solidFill>
              <a:srgbClr val="FF0000"/>
            </a:solidFill>
          </a:ln>
        </p:spPr>
        <p:txBody>
          <a:bodyPr wrap="square" rtlCol="0">
            <a:spAutoFit/>
          </a:bodyPr>
          <a:lstStyle/>
          <a:p>
            <a:r>
              <a:rPr lang="en-GB" dirty="0"/>
              <a:t>Can you work out what the last word of the sentence is by looking at the picture ?</a:t>
            </a:r>
          </a:p>
        </p:txBody>
      </p:sp>
      <p:pic>
        <p:nvPicPr>
          <p:cNvPr id="3074" name="Picture 2" descr="Transparent Games Clipart - Play Games Clipart, HD Png Download ...">
            <a:extLst>
              <a:ext uri="{FF2B5EF4-FFF2-40B4-BE49-F238E27FC236}">
                <a16:creationId xmlns:a16="http://schemas.microsoft.com/office/drawing/2014/main" id="{1B200610-EB8D-474E-B0D7-868190D5B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338" y="1476376"/>
            <a:ext cx="1840612" cy="13189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aining Your Dog To Stay Step-by-Step Guide">
            <a:extLst>
              <a:ext uri="{FF2B5EF4-FFF2-40B4-BE49-F238E27FC236}">
                <a16:creationId xmlns:a16="http://schemas.microsoft.com/office/drawing/2014/main" id="{A2DCE935-615E-4550-92FC-7CD33265E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68"/>
          <a:stretch/>
        </p:blipFill>
        <p:spPr bwMode="auto">
          <a:xfrm>
            <a:off x="8867550" y="3083512"/>
            <a:ext cx="2062801" cy="15240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bby kitten on hay set photo WP02968">
            <a:extLst>
              <a:ext uri="{FF2B5EF4-FFF2-40B4-BE49-F238E27FC236}">
                <a16:creationId xmlns:a16="http://schemas.microsoft.com/office/drawing/2014/main" id="{D29910B1-9E1C-4F76-938B-F4D9244C7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153" y="4895798"/>
            <a:ext cx="225119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ad Write Inc. Phonics Parents' Meeting – Phonics Screening Check ...">
            <a:extLst>
              <a:ext uri="{FF2B5EF4-FFF2-40B4-BE49-F238E27FC236}">
                <a16:creationId xmlns:a16="http://schemas.microsoft.com/office/drawing/2014/main" id="{DA23714F-CC48-49B9-8DF1-5038FE7EEE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87" t="23947" r="53560" b="35405"/>
          <a:stretch/>
        </p:blipFill>
        <p:spPr bwMode="auto">
          <a:xfrm>
            <a:off x="11000450" y="1476376"/>
            <a:ext cx="1026274" cy="7101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ad Write Inc. Phonics Parents' Meeting – Phonics Screening Check ...">
            <a:extLst>
              <a:ext uri="{FF2B5EF4-FFF2-40B4-BE49-F238E27FC236}">
                <a16:creationId xmlns:a16="http://schemas.microsoft.com/office/drawing/2014/main" id="{0986FD2C-D958-4ABA-B458-9AEAA21D8A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87" t="23947" r="53560" b="35405"/>
          <a:stretch/>
        </p:blipFill>
        <p:spPr bwMode="auto">
          <a:xfrm>
            <a:off x="11074340" y="3429000"/>
            <a:ext cx="1026274" cy="7101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ad Write Inc. Phonics Parents' Meeting – Phonics Screening Check ...">
            <a:extLst>
              <a:ext uri="{FF2B5EF4-FFF2-40B4-BE49-F238E27FC236}">
                <a16:creationId xmlns:a16="http://schemas.microsoft.com/office/drawing/2014/main" id="{8002FE9F-7C89-447C-9AD2-9B271775BC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87" t="23947" r="53560" b="35405"/>
          <a:stretch/>
        </p:blipFill>
        <p:spPr bwMode="auto">
          <a:xfrm>
            <a:off x="11072202" y="5468835"/>
            <a:ext cx="1026274" cy="71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2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B70D-E2C4-48F8-9162-18BD28E54635}"/>
              </a:ext>
            </a:extLst>
          </p:cNvPr>
          <p:cNvSpPr>
            <a:spLocks noGrp="1"/>
          </p:cNvSpPr>
          <p:nvPr>
            <p:ph type="title"/>
          </p:nvPr>
        </p:nvSpPr>
        <p:spPr>
          <a:xfrm>
            <a:off x="2231136" y="136017"/>
            <a:ext cx="7729728" cy="1188720"/>
          </a:xfrm>
        </p:spPr>
        <p:txBody>
          <a:bodyPr/>
          <a:lstStyle/>
          <a:p>
            <a:r>
              <a:rPr lang="en-GB" dirty="0"/>
              <a:t>Time to practise! Can you remember these set 2 sounds?</a:t>
            </a:r>
          </a:p>
        </p:txBody>
      </p:sp>
      <p:pic>
        <p:nvPicPr>
          <p:cNvPr id="4100" name="Picture 4" descr="Altmore Infant School - Phonics at Altmore">
            <a:extLst>
              <a:ext uri="{FF2B5EF4-FFF2-40B4-BE49-F238E27FC236}">
                <a16:creationId xmlns:a16="http://schemas.microsoft.com/office/drawing/2014/main" id="{5C2FCEA9-E88C-467B-9F92-F020A102C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101" y="1476375"/>
            <a:ext cx="7463798"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1839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3341</TotalTime>
  <Words>128</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Comic Sans MS</vt:lpstr>
      <vt:lpstr>Gill Sans MT</vt:lpstr>
      <vt:lpstr>Parcel</vt:lpstr>
      <vt:lpstr>Year 1 Phonics </vt:lpstr>
      <vt:lpstr>PowerPoint Presentation</vt:lpstr>
      <vt:lpstr>PowerPoint Presentation</vt:lpstr>
      <vt:lpstr>Finish the sentence </vt:lpstr>
      <vt:lpstr>Time to practise! Can you remember these set 2 sounds?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Phonics</dc:title>
  <dc:creator>Hannah Cresswell</dc:creator>
  <cp:lastModifiedBy>Hannah Cresswell</cp:lastModifiedBy>
  <cp:revision>5</cp:revision>
  <dcterms:created xsi:type="dcterms:W3CDTF">2020-04-11T08:06:11Z</dcterms:created>
  <dcterms:modified xsi:type="dcterms:W3CDTF">2020-04-13T15:47:27Z</dcterms:modified>
</cp:coreProperties>
</file>