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80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78442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6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2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1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34341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78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15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26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3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689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30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16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Statistics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6 – answering questions on pictograms and bar charts.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430942-3C8C-4DB2-9AD9-D7CCCF29A4AD}"/>
              </a:ext>
            </a:extLst>
          </p:cNvPr>
          <p:cNvSpPr txBox="1"/>
          <p:nvPr/>
        </p:nvSpPr>
        <p:spPr>
          <a:xfrm>
            <a:off x="2117557" y="2225842"/>
            <a:ext cx="8650706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Now we know how to draw each of our tables and graphs we are going to learn how to answer questions on them. </a:t>
            </a:r>
          </a:p>
        </p:txBody>
      </p:sp>
      <p:pic>
        <p:nvPicPr>
          <p:cNvPr id="4" name="Graphic 3" descr="Smiling face with no fill">
            <a:extLst>
              <a:ext uri="{FF2B5EF4-FFF2-40B4-BE49-F238E27FC236}">
                <a16:creationId xmlns:a16="http://schemas.microsoft.com/office/drawing/2014/main" id="{0D15590E-E093-463D-B0B6-D1047769A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3021" y="460809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58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F4102BA-EB2A-4C1A-9BA8-8CC573C94C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08773"/>
              </p:ext>
            </p:extLst>
          </p:nvPr>
        </p:nvGraphicFramePr>
        <p:xfrm>
          <a:off x="1207578" y="1002631"/>
          <a:ext cx="7378330" cy="3063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020">
                  <a:extLst>
                    <a:ext uri="{9D8B030D-6E8A-4147-A177-3AD203B41FA5}">
                      <a16:colId xmlns:a16="http://schemas.microsoft.com/office/drawing/2014/main" val="715014712"/>
                    </a:ext>
                  </a:extLst>
                </a:gridCol>
                <a:gridCol w="6436310">
                  <a:extLst>
                    <a:ext uri="{9D8B030D-6E8A-4147-A177-3AD203B41FA5}">
                      <a16:colId xmlns:a16="http://schemas.microsoft.com/office/drawing/2014/main" val="2824606451"/>
                    </a:ext>
                  </a:extLst>
                </a:gridCol>
              </a:tblGrid>
              <a:tr h="3817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Person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Pictogram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153336"/>
                  </a:ext>
                </a:extLst>
              </a:tr>
              <a:tr h="618637">
                <a:tc>
                  <a:txBody>
                    <a:bodyPr/>
                    <a:lstStyle/>
                    <a:p>
                      <a:r>
                        <a:rPr lang="en-GB" dirty="0"/>
                        <a:t>Lucy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009211"/>
                  </a:ext>
                </a:extLst>
              </a:tr>
              <a:tr h="825384">
                <a:tc>
                  <a:txBody>
                    <a:bodyPr/>
                    <a:lstStyle/>
                    <a:p>
                      <a:r>
                        <a:rPr lang="en-GB" dirty="0"/>
                        <a:t>Amy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407337"/>
                  </a:ext>
                </a:extLst>
              </a:tr>
              <a:tr h="618637">
                <a:tc>
                  <a:txBody>
                    <a:bodyPr/>
                    <a:lstStyle/>
                    <a:p>
                      <a:r>
                        <a:rPr lang="en-GB" dirty="0"/>
                        <a:t>Max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538749"/>
                  </a:ext>
                </a:extLst>
              </a:tr>
              <a:tr h="618637">
                <a:tc>
                  <a:txBody>
                    <a:bodyPr/>
                    <a:lstStyle/>
                    <a:p>
                      <a:r>
                        <a:rPr lang="en-GB" dirty="0"/>
                        <a:t>Mike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17093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2BEB713-AF2F-4F06-9C5A-140C5E272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914" y="1514576"/>
            <a:ext cx="388583" cy="38858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4CCDC3A-4BB5-4FB1-AE42-0760EE73D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008" y="1514576"/>
            <a:ext cx="388583" cy="3885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00AFB56-AAA9-4060-898E-76975ACC7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102" y="1514575"/>
            <a:ext cx="388583" cy="3885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B3B845-858C-4E0A-BA50-1460A965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196" y="1514574"/>
            <a:ext cx="388583" cy="3885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9412C1-1380-4207-AC3D-5C51DD4AC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290" y="1514573"/>
            <a:ext cx="388583" cy="3885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B7173AE-902F-4E59-BEE3-3FDEE844CF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384" y="1485162"/>
            <a:ext cx="388583" cy="3885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4D8B4B-1173-4F40-8DAE-17B61DA74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914" y="2220812"/>
            <a:ext cx="388583" cy="3885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0EF4107-7A40-4736-B274-6065C166A6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497" y="2220811"/>
            <a:ext cx="388583" cy="3885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C960C78-0A93-4C34-8F6D-76AF8C9BE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080" y="2235788"/>
            <a:ext cx="388583" cy="3885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0E59803-36B4-4AC7-9908-8D01375A8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663" y="2221354"/>
            <a:ext cx="388583" cy="3885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3D7BE8D-A4D3-4B81-A91A-1E5AA97442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304" y="2974288"/>
            <a:ext cx="388583" cy="3885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968B486-8D90-44E6-8977-E4CF2F3861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304" y="3575636"/>
            <a:ext cx="388583" cy="38858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6E5C6DE-A59E-46C8-862F-C9C4530FB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887" y="3585055"/>
            <a:ext cx="388583" cy="38858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E1615BC-9DEE-4655-8717-978ED3D99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395" y="3572536"/>
            <a:ext cx="388583" cy="38858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D6DB3C-AA9F-4C81-AF23-DE4557C5F9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978" y="3558102"/>
            <a:ext cx="388583" cy="38858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87B2745-0AE9-4F74-B47F-539F5D409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98" y="3565319"/>
            <a:ext cx="388583" cy="388583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4F9EA80A-2391-40F4-9851-0EFEFC6B18AE}"/>
              </a:ext>
            </a:extLst>
          </p:cNvPr>
          <p:cNvSpPr/>
          <p:nvPr/>
        </p:nvSpPr>
        <p:spPr>
          <a:xfrm>
            <a:off x="8850289" y="1689640"/>
            <a:ext cx="2938138" cy="10963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Key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         = 1 sunflower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154CF31-A233-498E-A172-FD78AD3DC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432" y="2235787"/>
            <a:ext cx="307667" cy="388583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EA174D71-FBE1-4A21-9C67-B89892017EC3}"/>
              </a:ext>
            </a:extLst>
          </p:cNvPr>
          <p:cNvSpPr txBox="1"/>
          <p:nvPr/>
        </p:nvSpPr>
        <p:spPr>
          <a:xfrm>
            <a:off x="1657525" y="307726"/>
            <a:ext cx="1013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 pictogram to show the number of sunflowers in each garden. 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41191B3-2AE9-4A96-A824-29677966211F}"/>
              </a:ext>
            </a:extLst>
          </p:cNvPr>
          <p:cNvSpPr txBox="1"/>
          <p:nvPr/>
        </p:nvSpPr>
        <p:spPr>
          <a:xfrm>
            <a:off x="3016184" y="4392942"/>
            <a:ext cx="663621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How many sunflowers did Mike see?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77AC991-B311-41E6-B516-5FB8A0D8DF35}"/>
              </a:ext>
            </a:extLst>
          </p:cNvPr>
          <p:cNvSpPr txBox="1"/>
          <p:nvPr/>
        </p:nvSpPr>
        <p:spPr>
          <a:xfrm>
            <a:off x="727183" y="5069172"/>
            <a:ext cx="110612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are asking a how many question which means I’m trying to find a total.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385A582-9E1F-4BCC-B159-B4BFD720C146}"/>
              </a:ext>
            </a:extLst>
          </p:cNvPr>
          <p:cNvSpPr txBox="1"/>
          <p:nvPr/>
        </p:nvSpPr>
        <p:spPr>
          <a:xfrm>
            <a:off x="727183" y="5589629"/>
            <a:ext cx="110612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Have a look at Mikey, each sunflower represents 1.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7513D51-355F-4AE0-9F60-1C435AA47BDE}"/>
              </a:ext>
            </a:extLst>
          </p:cNvPr>
          <p:cNvSpPr txBox="1"/>
          <p:nvPr/>
        </p:nvSpPr>
        <p:spPr>
          <a:xfrm>
            <a:off x="803668" y="6180942"/>
            <a:ext cx="110612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Mikey has seen 5 sunflowers. </a:t>
            </a:r>
          </a:p>
        </p:txBody>
      </p:sp>
    </p:spTree>
    <p:extLst>
      <p:ext uri="{BB962C8B-B14F-4D97-AF65-F5344CB8AC3E}">
        <p14:creationId xmlns:p14="http://schemas.microsoft.com/office/powerpoint/2010/main" val="305322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1B662A-10B5-491F-9A9B-780E0934B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881935"/>
              </p:ext>
            </p:extLst>
          </p:nvPr>
        </p:nvGraphicFramePr>
        <p:xfrm>
          <a:off x="980866" y="1032590"/>
          <a:ext cx="7909128" cy="232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283">
                  <a:extLst>
                    <a:ext uri="{9D8B030D-6E8A-4147-A177-3AD203B41FA5}">
                      <a16:colId xmlns:a16="http://schemas.microsoft.com/office/drawing/2014/main" val="715014712"/>
                    </a:ext>
                  </a:extLst>
                </a:gridCol>
                <a:gridCol w="6550845">
                  <a:extLst>
                    <a:ext uri="{9D8B030D-6E8A-4147-A177-3AD203B41FA5}">
                      <a16:colId xmlns:a16="http://schemas.microsoft.com/office/drawing/2014/main" val="2824606451"/>
                    </a:ext>
                  </a:extLst>
                </a:gridCol>
              </a:tblGrid>
              <a:tr h="332205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Person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Pictogram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153336"/>
                  </a:ext>
                </a:extLst>
              </a:tr>
              <a:tr h="332205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009211"/>
                  </a:ext>
                </a:extLst>
              </a:tr>
              <a:tr h="332205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407337"/>
                  </a:ext>
                </a:extLst>
              </a:tr>
              <a:tr h="332205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538749"/>
                  </a:ext>
                </a:extLst>
              </a:tr>
              <a:tr h="332205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170935"/>
                  </a:ext>
                </a:extLst>
              </a:tr>
              <a:tr h="494028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94072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7AAC128-9C0E-49B2-AD38-8DB34FBA0329}"/>
              </a:ext>
            </a:extLst>
          </p:cNvPr>
          <p:cNvSpPr txBox="1"/>
          <p:nvPr/>
        </p:nvSpPr>
        <p:spPr>
          <a:xfrm>
            <a:off x="1358011" y="218341"/>
            <a:ext cx="1013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 pictogram to show the amount of butterflies I saw on each day.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14FDB8-8C73-4D09-B75F-EA562183A328}"/>
              </a:ext>
            </a:extLst>
          </p:cNvPr>
          <p:cNvSpPr/>
          <p:nvPr/>
        </p:nvSpPr>
        <p:spPr>
          <a:xfrm>
            <a:off x="9428339" y="1460140"/>
            <a:ext cx="2290419" cy="10963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Key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         = 1 butterfly</a:t>
            </a:r>
          </a:p>
        </p:txBody>
      </p:sp>
      <p:pic>
        <p:nvPicPr>
          <p:cNvPr id="11" name="Graphic 10" descr="Butterfly">
            <a:extLst>
              <a:ext uri="{FF2B5EF4-FFF2-40B4-BE49-F238E27FC236}">
                <a16:creationId xmlns:a16="http://schemas.microsoft.com/office/drawing/2014/main" id="{821D526A-5C41-481D-BB9E-76B65F599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9297" y="1914597"/>
            <a:ext cx="396215" cy="641936"/>
          </a:xfrm>
          <a:prstGeom prst="rect">
            <a:avLst/>
          </a:prstGeom>
        </p:spPr>
      </p:pic>
      <p:pic>
        <p:nvPicPr>
          <p:cNvPr id="12" name="Graphic 11" descr="Butterfly">
            <a:extLst>
              <a:ext uri="{FF2B5EF4-FFF2-40B4-BE49-F238E27FC236}">
                <a16:creationId xmlns:a16="http://schemas.microsoft.com/office/drawing/2014/main" id="{F363B06D-DE64-45D6-A4E5-CC0539120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42908" y="1394808"/>
            <a:ext cx="468367" cy="468367"/>
          </a:xfrm>
          <a:prstGeom prst="rect">
            <a:avLst/>
          </a:prstGeom>
        </p:spPr>
      </p:pic>
      <p:pic>
        <p:nvPicPr>
          <p:cNvPr id="13" name="Graphic 12" descr="Butterfly">
            <a:extLst>
              <a:ext uri="{FF2B5EF4-FFF2-40B4-BE49-F238E27FC236}">
                <a16:creationId xmlns:a16="http://schemas.microsoft.com/office/drawing/2014/main" id="{567227E4-334B-4CD3-90F0-072C50069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42907" y="1740174"/>
            <a:ext cx="468367" cy="468367"/>
          </a:xfrm>
          <a:prstGeom prst="rect">
            <a:avLst/>
          </a:prstGeom>
        </p:spPr>
      </p:pic>
      <p:pic>
        <p:nvPicPr>
          <p:cNvPr id="14" name="Graphic 13" descr="Butterfly">
            <a:extLst>
              <a:ext uri="{FF2B5EF4-FFF2-40B4-BE49-F238E27FC236}">
                <a16:creationId xmlns:a16="http://schemas.microsoft.com/office/drawing/2014/main" id="{7082E094-4D15-47E7-98BA-3DE5BCBF8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11274" y="1744718"/>
            <a:ext cx="468367" cy="468367"/>
          </a:xfrm>
          <a:prstGeom prst="rect">
            <a:avLst/>
          </a:prstGeom>
        </p:spPr>
      </p:pic>
      <p:pic>
        <p:nvPicPr>
          <p:cNvPr id="15" name="Graphic 14" descr="Butterfly">
            <a:extLst>
              <a:ext uri="{FF2B5EF4-FFF2-40B4-BE49-F238E27FC236}">
                <a16:creationId xmlns:a16="http://schemas.microsoft.com/office/drawing/2014/main" id="{DB3E929D-35D0-46FE-BDA3-69A499643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79641" y="1740174"/>
            <a:ext cx="468367" cy="468367"/>
          </a:xfrm>
          <a:prstGeom prst="rect">
            <a:avLst/>
          </a:prstGeom>
        </p:spPr>
      </p:pic>
      <p:pic>
        <p:nvPicPr>
          <p:cNvPr id="16" name="Graphic 15" descr="Butterfly">
            <a:extLst>
              <a:ext uri="{FF2B5EF4-FFF2-40B4-BE49-F238E27FC236}">
                <a16:creationId xmlns:a16="http://schemas.microsoft.com/office/drawing/2014/main" id="{0EBCCB4D-60CF-4302-B42A-E45ACCA1C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28713" y="1747672"/>
            <a:ext cx="468367" cy="468367"/>
          </a:xfrm>
          <a:prstGeom prst="rect">
            <a:avLst/>
          </a:prstGeom>
        </p:spPr>
      </p:pic>
      <p:pic>
        <p:nvPicPr>
          <p:cNvPr id="17" name="Graphic 16" descr="Butterfly">
            <a:extLst>
              <a:ext uri="{FF2B5EF4-FFF2-40B4-BE49-F238E27FC236}">
                <a16:creationId xmlns:a16="http://schemas.microsoft.com/office/drawing/2014/main" id="{0C05404A-7EAC-4735-9EEF-4482A2C09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62202" y="2088228"/>
            <a:ext cx="468367" cy="468367"/>
          </a:xfrm>
          <a:prstGeom prst="rect">
            <a:avLst/>
          </a:prstGeom>
        </p:spPr>
      </p:pic>
      <p:pic>
        <p:nvPicPr>
          <p:cNvPr id="18" name="Graphic 17" descr="Butterfly">
            <a:extLst>
              <a:ext uri="{FF2B5EF4-FFF2-40B4-BE49-F238E27FC236}">
                <a16:creationId xmlns:a16="http://schemas.microsoft.com/office/drawing/2014/main" id="{CAED4C19-A6B4-4940-B433-BF8B1B1ED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34521" y="2096982"/>
            <a:ext cx="468367" cy="468367"/>
          </a:xfrm>
          <a:prstGeom prst="rect">
            <a:avLst/>
          </a:prstGeom>
        </p:spPr>
      </p:pic>
      <p:pic>
        <p:nvPicPr>
          <p:cNvPr id="19" name="Graphic 18" descr="Butterfly">
            <a:extLst>
              <a:ext uri="{FF2B5EF4-FFF2-40B4-BE49-F238E27FC236}">
                <a16:creationId xmlns:a16="http://schemas.microsoft.com/office/drawing/2014/main" id="{54EBD7DE-1721-4AFD-B639-EE8D79C1E7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6394" y="2104329"/>
            <a:ext cx="468367" cy="468367"/>
          </a:xfrm>
          <a:prstGeom prst="rect">
            <a:avLst/>
          </a:prstGeom>
        </p:spPr>
      </p:pic>
      <p:pic>
        <p:nvPicPr>
          <p:cNvPr id="20" name="Graphic 19" descr="Butterfly">
            <a:extLst>
              <a:ext uri="{FF2B5EF4-FFF2-40B4-BE49-F238E27FC236}">
                <a16:creationId xmlns:a16="http://schemas.microsoft.com/office/drawing/2014/main" id="{3B4B38BC-9297-4AC2-BCED-EB938D715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28713" y="2113083"/>
            <a:ext cx="468367" cy="468367"/>
          </a:xfrm>
          <a:prstGeom prst="rect">
            <a:avLst/>
          </a:prstGeom>
        </p:spPr>
      </p:pic>
      <p:pic>
        <p:nvPicPr>
          <p:cNvPr id="21" name="Graphic 20" descr="Butterfly">
            <a:extLst>
              <a:ext uri="{FF2B5EF4-FFF2-40B4-BE49-F238E27FC236}">
                <a16:creationId xmlns:a16="http://schemas.microsoft.com/office/drawing/2014/main" id="{71476535-BB31-4EF8-A575-C05F21FD3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7752" y="2114669"/>
            <a:ext cx="468367" cy="468367"/>
          </a:xfrm>
          <a:prstGeom prst="rect">
            <a:avLst/>
          </a:prstGeom>
        </p:spPr>
      </p:pic>
      <p:pic>
        <p:nvPicPr>
          <p:cNvPr id="22" name="Graphic 21" descr="Butterfly">
            <a:extLst>
              <a:ext uri="{FF2B5EF4-FFF2-40B4-BE49-F238E27FC236}">
                <a16:creationId xmlns:a16="http://schemas.microsoft.com/office/drawing/2014/main" id="{D43E2ADB-8578-45E7-AF0C-CE103B3BB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0071" y="2123423"/>
            <a:ext cx="468367" cy="468367"/>
          </a:xfrm>
          <a:prstGeom prst="rect">
            <a:avLst/>
          </a:prstGeom>
        </p:spPr>
      </p:pic>
      <p:pic>
        <p:nvPicPr>
          <p:cNvPr id="23" name="Graphic 22" descr="Butterfly">
            <a:extLst>
              <a:ext uri="{FF2B5EF4-FFF2-40B4-BE49-F238E27FC236}">
                <a16:creationId xmlns:a16="http://schemas.microsoft.com/office/drawing/2014/main" id="{5C1CA893-D61A-4B23-B942-6319458D1B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39110" y="2147858"/>
            <a:ext cx="468367" cy="468367"/>
          </a:xfrm>
          <a:prstGeom prst="rect">
            <a:avLst/>
          </a:prstGeom>
        </p:spPr>
      </p:pic>
      <p:pic>
        <p:nvPicPr>
          <p:cNvPr id="24" name="Graphic 23" descr="Butterfly">
            <a:extLst>
              <a:ext uri="{FF2B5EF4-FFF2-40B4-BE49-F238E27FC236}">
                <a16:creationId xmlns:a16="http://schemas.microsoft.com/office/drawing/2014/main" id="{A9F1782B-DDE6-4C59-9FC0-85CCDC8E41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1429" y="2156612"/>
            <a:ext cx="468367" cy="468367"/>
          </a:xfrm>
          <a:prstGeom prst="rect">
            <a:avLst/>
          </a:prstGeom>
        </p:spPr>
      </p:pic>
      <p:pic>
        <p:nvPicPr>
          <p:cNvPr id="25" name="Graphic 24" descr="Butterfly">
            <a:extLst>
              <a:ext uri="{FF2B5EF4-FFF2-40B4-BE49-F238E27FC236}">
                <a16:creationId xmlns:a16="http://schemas.microsoft.com/office/drawing/2014/main" id="{4DE8ABA1-8CC3-44A6-A62B-1891AA540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77545" y="2468484"/>
            <a:ext cx="468367" cy="468367"/>
          </a:xfrm>
          <a:prstGeom prst="rect">
            <a:avLst/>
          </a:prstGeom>
        </p:spPr>
      </p:pic>
      <p:pic>
        <p:nvPicPr>
          <p:cNvPr id="26" name="Graphic 25" descr="Butterfly">
            <a:extLst>
              <a:ext uri="{FF2B5EF4-FFF2-40B4-BE49-F238E27FC236}">
                <a16:creationId xmlns:a16="http://schemas.microsoft.com/office/drawing/2014/main" id="{BF268E63-45F6-44BC-B951-2DFCD059A0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9864" y="2477238"/>
            <a:ext cx="468367" cy="468367"/>
          </a:xfrm>
          <a:prstGeom prst="rect">
            <a:avLst/>
          </a:prstGeom>
        </p:spPr>
      </p:pic>
      <p:pic>
        <p:nvPicPr>
          <p:cNvPr id="27" name="Graphic 26" descr="Butterfly">
            <a:extLst>
              <a:ext uri="{FF2B5EF4-FFF2-40B4-BE49-F238E27FC236}">
                <a16:creationId xmlns:a16="http://schemas.microsoft.com/office/drawing/2014/main" id="{EE487CFD-5BCB-408F-B9C6-C9D9D8610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77545" y="2891351"/>
            <a:ext cx="468367" cy="468367"/>
          </a:xfrm>
          <a:prstGeom prst="rect">
            <a:avLst/>
          </a:prstGeom>
        </p:spPr>
      </p:pic>
      <p:pic>
        <p:nvPicPr>
          <p:cNvPr id="28" name="Graphic 27" descr="Butterfly">
            <a:extLst>
              <a:ext uri="{FF2B5EF4-FFF2-40B4-BE49-F238E27FC236}">
                <a16:creationId xmlns:a16="http://schemas.microsoft.com/office/drawing/2014/main" id="{01FDDB1E-639B-4FE6-AF92-E1FB14062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9864" y="2900105"/>
            <a:ext cx="468367" cy="468367"/>
          </a:xfrm>
          <a:prstGeom prst="rect">
            <a:avLst/>
          </a:prstGeom>
        </p:spPr>
      </p:pic>
      <p:pic>
        <p:nvPicPr>
          <p:cNvPr id="29" name="Graphic 28" descr="Butterfly">
            <a:extLst>
              <a:ext uri="{FF2B5EF4-FFF2-40B4-BE49-F238E27FC236}">
                <a16:creationId xmlns:a16="http://schemas.microsoft.com/office/drawing/2014/main" id="{D03F622B-7F4C-4C22-BA52-411183DB9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14237" y="2907371"/>
            <a:ext cx="468367" cy="468367"/>
          </a:xfrm>
          <a:prstGeom prst="rect">
            <a:avLst/>
          </a:prstGeom>
        </p:spPr>
      </p:pic>
      <p:pic>
        <p:nvPicPr>
          <p:cNvPr id="30" name="Graphic 29" descr="Butterfly">
            <a:extLst>
              <a:ext uri="{FF2B5EF4-FFF2-40B4-BE49-F238E27FC236}">
                <a16:creationId xmlns:a16="http://schemas.microsoft.com/office/drawing/2014/main" id="{04852D63-4CDA-45BF-BB58-EDAB672B8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86556" y="2916125"/>
            <a:ext cx="468367" cy="468367"/>
          </a:xfrm>
          <a:prstGeom prst="rect">
            <a:avLst/>
          </a:prstGeom>
        </p:spPr>
      </p:pic>
      <p:pic>
        <p:nvPicPr>
          <p:cNvPr id="31" name="Graphic 30" descr="Butterfly">
            <a:extLst>
              <a:ext uri="{FF2B5EF4-FFF2-40B4-BE49-F238E27FC236}">
                <a16:creationId xmlns:a16="http://schemas.microsoft.com/office/drawing/2014/main" id="{7D6523C3-28CB-4775-910C-90AB87986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0646" y="2911479"/>
            <a:ext cx="468367" cy="468367"/>
          </a:xfrm>
          <a:prstGeom prst="rect">
            <a:avLst/>
          </a:prstGeom>
        </p:spPr>
      </p:pic>
      <p:pic>
        <p:nvPicPr>
          <p:cNvPr id="32" name="Graphic 31" descr="Butterfly">
            <a:extLst>
              <a:ext uri="{FF2B5EF4-FFF2-40B4-BE49-F238E27FC236}">
                <a16:creationId xmlns:a16="http://schemas.microsoft.com/office/drawing/2014/main" id="{30BD565D-482B-48BB-8318-8ADE7DD0A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9013" y="2948601"/>
            <a:ext cx="468367" cy="468367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629C158F-0C29-4432-837C-DB65A3DCB658}"/>
              </a:ext>
            </a:extLst>
          </p:cNvPr>
          <p:cNvSpPr txBox="1"/>
          <p:nvPr/>
        </p:nvSpPr>
        <p:spPr>
          <a:xfrm>
            <a:off x="2945912" y="3654775"/>
            <a:ext cx="663621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How many butterflies did I see on Tuesday and Wednesday.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43DE4EA-44BF-4FDC-92CA-1D35BDD3A083}"/>
              </a:ext>
            </a:extLst>
          </p:cNvPr>
          <p:cNvSpPr txBox="1"/>
          <p:nvPr/>
        </p:nvSpPr>
        <p:spPr>
          <a:xfrm>
            <a:off x="978974" y="4287940"/>
            <a:ext cx="10739784" cy="25853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want to find a total of two days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There were 4 butterflies on Tuesday and 8 on Wednesday.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We need to add them to find a total.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4 + 8 = 12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I saw 12 butterflies in total on Tuesday and Wednesday. </a:t>
            </a:r>
          </a:p>
        </p:txBody>
      </p:sp>
    </p:spTree>
    <p:extLst>
      <p:ext uri="{BB962C8B-B14F-4D97-AF65-F5344CB8AC3E}">
        <p14:creationId xmlns:p14="http://schemas.microsoft.com/office/powerpoint/2010/main" val="424832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5724070-2A82-4BF8-89A7-8B8207AD9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327806"/>
              </p:ext>
            </p:extLst>
          </p:nvPr>
        </p:nvGraphicFramePr>
        <p:xfrm>
          <a:off x="2129299" y="1544332"/>
          <a:ext cx="5163930" cy="407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655">
                  <a:extLst>
                    <a:ext uri="{9D8B030D-6E8A-4147-A177-3AD203B41FA5}">
                      <a16:colId xmlns:a16="http://schemas.microsoft.com/office/drawing/2014/main" val="4151225466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95723148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460899382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93047936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161972375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14391688"/>
                    </a:ext>
                  </a:extLst>
                </a:gridCol>
              </a:tblGrid>
              <a:tr h="5097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51568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44901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62420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465933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018939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899423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725550"/>
                  </a:ext>
                </a:extLst>
              </a:tr>
              <a:tr h="5097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9372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81DB416-E28D-48EE-94D5-69375D717F8D}"/>
              </a:ext>
            </a:extLst>
          </p:cNvPr>
          <p:cNvSpPr txBox="1"/>
          <p:nvPr/>
        </p:nvSpPr>
        <p:spPr>
          <a:xfrm>
            <a:off x="892962" y="615671"/>
            <a:ext cx="666147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 bar chart to show the different colour jelly beans in a pack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0CE11F-43E7-46A9-B029-642E9A00CBE7}"/>
              </a:ext>
            </a:extLst>
          </p:cNvPr>
          <p:cNvCxnSpPr/>
          <p:nvPr/>
        </p:nvCxnSpPr>
        <p:spPr>
          <a:xfrm>
            <a:off x="2921116" y="5114016"/>
            <a:ext cx="437211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194CEB0-5255-4EC3-8FE0-2FC6CBA1D444}"/>
              </a:ext>
            </a:extLst>
          </p:cNvPr>
          <p:cNvSpPr txBox="1"/>
          <p:nvPr/>
        </p:nvSpPr>
        <p:spPr>
          <a:xfrm>
            <a:off x="3034162" y="5222482"/>
            <a:ext cx="72887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Red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764B5B-4C06-48F4-ACBB-8EAAA9D3890D}"/>
              </a:ext>
            </a:extLst>
          </p:cNvPr>
          <p:cNvSpPr txBox="1"/>
          <p:nvPr/>
        </p:nvSpPr>
        <p:spPr>
          <a:xfrm>
            <a:off x="3939025" y="5222482"/>
            <a:ext cx="72887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Yellow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2DD964-1393-466D-98AA-BF6CDCCC3DA4}"/>
              </a:ext>
            </a:extLst>
          </p:cNvPr>
          <p:cNvSpPr txBox="1"/>
          <p:nvPr/>
        </p:nvSpPr>
        <p:spPr>
          <a:xfrm>
            <a:off x="4751011" y="5237871"/>
            <a:ext cx="72887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Green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13BC2E-2814-4551-B919-B86E7A8075E6}"/>
              </a:ext>
            </a:extLst>
          </p:cNvPr>
          <p:cNvSpPr txBox="1"/>
          <p:nvPr/>
        </p:nvSpPr>
        <p:spPr>
          <a:xfrm>
            <a:off x="5616127" y="5216363"/>
            <a:ext cx="72887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Orange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A83359-5D3C-45F3-BB81-AC94D4251EC9}"/>
              </a:ext>
            </a:extLst>
          </p:cNvPr>
          <p:cNvSpPr txBox="1"/>
          <p:nvPr/>
        </p:nvSpPr>
        <p:spPr>
          <a:xfrm>
            <a:off x="6512611" y="5224094"/>
            <a:ext cx="863734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Purple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0C5B35-B6D9-4B92-AC70-86D73A56835A}"/>
              </a:ext>
            </a:extLst>
          </p:cNvPr>
          <p:cNvSpPr txBox="1"/>
          <p:nvPr/>
        </p:nvSpPr>
        <p:spPr>
          <a:xfrm>
            <a:off x="3541499" y="5745810"/>
            <a:ext cx="285631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Jelly bean colours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4A6CA5F-19B7-4158-84E8-F918B22BF497}"/>
              </a:ext>
            </a:extLst>
          </p:cNvPr>
          <p:cNvCxnSpPr>
            <a:cxnSpLocks/>
          </p:cNvCxnSpPr>
          <p:nvPr/>
        </p:nvCxnSpPr>
        <p:spPr>
          <a:xfrm flipV="1">
            <a:off x="3034162" y="1544332"/>
            <a:ext cx="0" cy="364800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F15F456-6A30-4F94-960A-7C96EDD233CD}"/>
              </a:ext>
            </a:extLst>
          </p:cNvPr>
          <p:cNvSpPr txBox="1"/>
          <p:nvPr/>
        </p:nvSpPr>
        <p:spPr>
          <a:xfrm>
            <a:off x="2257965" y="4929350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7245AF-2A38-4A9F-80D9-B08BCD681C09}"/>
              </a:ext>
            </a:extLst>
          </p:cNvPr>
          <p:cNvSpPr txBox="1"/>
          <p:nvPr/>
        </p:nvSpPr>
        <p:spPr>
          <a:xfrm>
            <a:off x="2268190" y="4375353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EE8BE6-FBCA-4CE4-971A-582C0B48A6A6}"/>
              </a:ext>
            </a:extLst>
          </p:cNvPr>
          <p:cNvSpPr txBox="1"/>
          <p:nvPr/>
        </p:nvSpPr>
        <p:spPr>
          <a:xfrm>
            <a:off x="2252947" y="3861840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6D4CEB-FF50-4AF2-B7BE-1FD64F8C97FF}"/>
              </a:ext>
            </a:extLst>
          </p:cNvPr>
          <p:cNvSpPr txBox="1"/>
          <p:nvPr/>
        </p:nvSpPr>
        <p:spPr>
          <a:xfrm>
            <a:off x="2252947" y="3348327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99EE5E-42C1-401E-B0E5-69A6934406D5}"/>
              </a:ext>
            </a:extLst>
          </p:cNvPr>
          <p:cNvSpPr txBox="1"/>
          <p:nvPr/>
        </p:nvSpPr>
        <p:spPr>
          <a:xfrm>
            <a:off x="2251887" y="2834814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35510D-D436-440D-9143-31ED8A4F9C59}"/>
              </a:ext>
            </a:extLst>
          </p:cNvPr>
          <p:cNvSpPr txBox="1"/>
          <p:nvPr/>
        </p:nvSpPr>
        <p:spPr>
          <a:xfrm>
            <a:off x="2251887" y="2342521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F7BF653-8A0E-4F10-89EC-D264552E95B1}"/>
              </a:ext>
            </a:extLst>
          </p:cNvPr>
          <p:cNvSpPr txBox="1"/>
          <p:nvPr/>
        </p:nvSpPr>
        <p:spPr>
          <a:xfrm>
            <a:off x="2243164" y="1808766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196753E-BA6C-4403-A6EF-B642E7C97277}"/>
              </a:ext>
            </a:extLst>
          </p:cNvPr>
          <p:cNvSpPr/>
          <p:nvPr/>
        </p:nvSpPr>
        <p:spPr>
          <a:xfrm>
            <a:off x="3065182" y="4092672"/>
            <a:ext cx="744114" cy="10139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BC2C64D-65FF-408F-8554-BB6FD32C825C}"/>
              </a:ext>
            </a:extLst>
          </p:cNvPr>
          <p:cNvSpPr/>
          <p:nvPr/>
        </p:nvSpPr>
        <p:spPr>
          <a:xfrm>
            <a:off x="3923781" y="2566739"/>
            <a:ext cx="744114" cy="253188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FBD744E-EF07-4A65-AFA9-4147928F554E}"/>
              </a:ext>
            </a:extLst>
          </p:cNvPr>
          <p:cNvSpPr/>
          <p:nvPr/>
        </p:nvSpPr>
        <p:spPr>
          <a:xfrm>
            <a:off x="4782380" y="4606077"/>
            <a:ext cx="744114" cy="50053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807374-A38A-48D6-9654-93FBC1903491}"/>
              </a:ext>
            </a:extLst>
          </p:cNvPr>
          <p:cNvSpPr/>
          <p:nvPr/>
        </p:nvSpPr>
        <p:spPr>
          <a:xfrm>
            <a:off x="5626350" y="2069431"/>
            <a:ext cx="744114" cy="304458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747B10D-83FF-4145-BF37-7957851DFC50}"/>
              </a:ext>
            </a:extLst>
          </p:cNvPr>
          <p:cNvSpPr/>
          <p:nvPr/>
        </p:nvSpPr>
        <p:spPr>
          <a:xfrm>
            <a:off x="6454295" y="3610561"/>
            <a:ext cx="744114" cy="149801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2CABDB-F47C-47C4-B552-5E599C595FFC}"/>
              </a:ext>
            </a:extLst>
          </p:cNvPr>
          <p:cNvSpPr txBox="1"/>
          <p:nvPr/>
        </p:nvSpPr>
        <p:spPr>
          <a:xfrm>
            <a:off x="8257223" y="985003"/>
            <a:ext cx="287520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How many orange and red jelly beans were there?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1CD20D-2EEA-4935-8DAE-6AFD81464838}"/>
              </a:ext>
            </a:extLst>
          </p:cNvPr>
          <p:cNvSpPr txBox="1"/>
          <p:nvPr/>
        </p:nvSpPr>
        <p:spPr>
          <a:xfrm>
            <a:off x="7554436" y="2566739"/>
            <a:ext cx="4280785" cy="25853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want to find a total of two colours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There were 6 oranges and 2 red. 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We need to add them to find a total.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6 + 2 = 8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There were 8 red and orange jelly beans.</a:t>
            </a:r>
          </a:p>
        </p:txBody>
      </p:sp>
    </p:spTree>
    <p:extLst>
      <p:ext uri="{BB962C8B-B14F-4D97-AF65-F5344CB8AC3E}">
        <p14:creationId xmlns:p14="http://schemas.microsoft.com/office/powerpoint/2010/main" val="222117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11" grpId="0"/>
      <p:bldP spid="12" grpId="0"/>
      <p:bldP spid="13" grpId="0"/>
      <p:bldP spid="14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23E720-9183-4445-8FD4-B0A8A5CEC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359373"/>
              </p:ext>
            </p:extLst>
          </p:nvPr>
        </p:nvGraphicFramePr>
        <p:xfrm>
          <a:off x="2221123" y="1060729"/>
          <a:ext cx="5163930" cy="453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655">
                  <a:extLst>
                    <a:ext uri="{9D8B030D-6E8A-4147-A177-3AD203B41FA5}">
                      <a16:colId xmlns:a16="http://schemas.microsoft.com/office/drawing/2014/main" val="4151225466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95723148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460899382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93047936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161972375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14391688"/>
                    </a:ext>
                  </a:extLst>
                </a:gridCol>
              </a:tblGrid>
              <a:tr h="4535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719578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003594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51568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44901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62420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465933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018939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899423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725550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937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9BAB1AE-F98B-47C6-A694-29AE298CF0B7}"/>
              </a:ext>
            </a:extLst>
          </p:cNvPr>
          <p:cNvSpPr txBox="1"/>
          <p:nvPr/>
        </p:nvSpPr>
        <p:spPr>
          <a:xfrm>
            <a:off x="850064" y="385021"/>
            <a:ext cx="666147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 bar chart to show children’s favourite colours.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2ACE64-747E-42F9-B78B-0193FB77E236}"/>
              </a:ext>
            </a:extLst>
          </p:cNvPr>
          <p:cNvCxnSpPr/>
          <p:nvPr/>
        </p:nvCxnSpPr>
        <p:spPr>
          <a:xfrm>
            <a:off x="3056309" y="5059640"/>
            <a:ext cx="437211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DA337BB-951F-4899-AAF5-245358617CCB}"/>
              </a:ext>
            </a:extLst>
          </p:cNvPr>
          <p:cNvSpPr txBox="1"/>
          <p:nvPr/>
        </p:nvSpPr>
        <p:spPr>
          <a:xfrm>
            <a:off x="3169355" y="5168106"/>
            <a:ext cx="72887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Orange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0EB9E8-A93A-4177-86F5-684B1D14D53C}"/>
              </a:ext>
            </a:extLst>
          </p:cNvPr>
          <p:cNvSpPr txBox="1"/>
          <p:nvPr/>
        </p:nvSpPr>
        <p:spPr>
          <a:xfrm>
            <a:off x="4074218" y="5168106"/>
            <a:ext cx="72887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Purple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246CD1-036D-46F2-AD2C-4CBCDDA3DEC8}"/>
              </a:ext>
            </a:extLst>
          </p:cNvPr>
          <p:cNvSpPr txBox="1"/>
          <p:nvPr/>
        </p:nvSpPr>
        <p:spPr>
          <a:xfrm>
            <a:off x="4886204" y="5183495"/>
            <a:ext cx="72887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Green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2DEE1B-E660-43F7-9CA2-E41C30166EDC}"/>
              </a:ext>
            </a:extLst>
          </p:cNvPr>
          <p:cNvSpPr txBox="1"/>
          <p:nvPr/>
        </p:nvSpPr>
        <p:spPr>
          <a:xfrm>
            <a:off x="5751320" y="5161987"/>
            <a:ext cx="72887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Blue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55E5C1-0C6A-4F52-B3AE-EC0831AEAA00}"/>
              </a:ext>
            </a:extLst>
          </p:cNvPr>
          <p:cNvSpPr txBox="1"/>
          <p:nvPr/>
        </p:nvSpPr>
        <p:spPr>
          <a:xfrm>
            <a:off x="6647804" y="5169718"/>
            <a:ext cx="863734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Pink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FFA0C3-3EE1-4AFC-9F91-D354A56B1214}"/>
              </a:ext>
            </a:extLst>
          </p:cNvPr>
          <p:cNvSpPr txBox="1"/>
          <p:nvPr/>
        </p:nvSpPr>
        <p:spPr>
          <a:xfrm>
            <a:off x="3020130" y="5902946"/>
            <a:ext cx="285631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Jelly bean colours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3947871-B7EC-4796-A89B-5D967B2E5DC8}"/>
              </a:ext>
            </a:extLst>
          </p:cNvPr>
          <p:cNvCxnSpPr>
            <a:cxnSpLocks/>
          </p:cNvCxnSpPr>
          <p:nvPr/>
        </p:nvCxnSpPr>
        <p:spPr>
          <a:xfrm flipV="1">
            <a:off x="3114401" y="1060730"/>
            <a:ext cx="17852" cy="398352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4C71E5D-D610-43C6-9A65-864CDC5E54A0}"/>
              </a:ext>
            </a:extLst>
          </p:cNvPr>
          <p:cNvSpPr txBox="1"/>
          <p:nvPr/>
        </p:nvSpPr>
        <p:spPr>
          <a:xfrm>
            <a:off x="2393158" y="4874974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946D4A-F967-494F-A7A0-7207B3D82D89}"/>
              </a:ext>
            </a:extLst>
          </p:cNvPr>
          <p:cNvSpPr txBox="1"/>
          <p:nvPr/>
        </p:nvSpPr>
        <p:spPr>
          <a:xfrm>
            <a:off x="2387080" y="4402683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0E3BAD-E62C-422C-B1D8-4D466054D213}"/>
              </a:ext>
            </a:extLst>
          </p:cNvPr>
          <p:cNvSpPr txBox="1"/>
          <p:nvPr/>
        </p:nvSpPr>
        <p:spPr>
          <a:xfrm>
            <a:off x="2372580" y="3943505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B27473-D0B8-4F3E-ADA3-021A2003B555}"/>
              </a:ext>
            </a:extLst>
          </p:cNvPr>
          <p:cNvSpPr txBox="1"/>
          <p:nvPr/>
        </p:nvSpPr>
        <p:spPr>
          <a:xfrm>
            <a:off x="2358519" y="3485442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DBC862-FDD6-4EED-AD48-A972F6FAE062}"/>
              </a:ext>
            </a:extLst>
          </p:cNvPr>
          <p:cNvSpPr txBox="1"/>
          <p:nvPr/>
        </p:nvSpPr>
        <p:spPr>
          <a:xfrm>
            <a:off x="2372580" y="3068830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8DDAD2-171B-4C2B-96B4-388B4BF1AF5B}"/>
              </a:ext>
            </a:extLst>
          </p:cNvPr>
          <p:cNvSpPr txBox="1"/>
          <p:nvPr/>
        </p:nvSpPr>
        <p:spPr>
          <a:xfrm>
            <a:off x="2401405" y="2615878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A1E973-2C3B-43A6-AA2A-405A49300D69}"/>
              </a:ext>
            </a:extLst>
          </p:cNvPr>
          <p:cNvSpPr txBox="1"/>
          <p:nvPr/>
        </p:nvSpPr>
        <p:spPr>
          <a:xfrm>
            <a:off x="2379056" y="2148609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6FBEDC-55CE-47A7-820B-6663778F00ED}"/>
              </a:ext>
            </a:extLst>
          </p:cNvPr>
          <p:cNvSpPr/>
          <p:nvPr/>
        </p:nvSpPr>
        <p:spPr>
          <a:xfrm>
            <a:off x="3200375" y="4269129"/>
            <a:ext cx="744114" cy="7831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D324338-FFFC-4272-8747-2D09ABB271FC}"/>
              </a:ext>
            </a:extLst>
          </p:cNvPr>
          <p:cNvSpPr/>
          <p:nvPr/>
        </p:nvSpPr>
        <p:spPr>
          <a:xfrm>
            <a:off x="4058974" y="1060729"/>
            <a:ext cx="744114" cy="39835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F029024-7DE5-4C36-A480-AAC45669B4D3}"/>
              </a:ext>
            </a:extLst>
          </p:cNvPr>
          <p:cNvSpPr/>
          <p:nvPr/>
        </p:nvSpPr>
        <p:spPr>
          <a:xfrm>
            <a:off x="4917573" y="3755616"/>
            <a:ext cx="744114" cy="12966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7DB616-47DF-4A8C-B11B-6661B53DADCD}"/>
              </a:ext>
            </a:extLst>
          </p:cNvPr>
          <p:cNvSpPr/>
          <p:nvPr/>
        </p:nvSpPr>
        <p:spPr>
          <a:xfrm>
            <a:off x="5761543" y="3282859"/>
            <a:ext cx="744114" cy="17767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6D970A7-DF55-4D8E-8268-5ACD3E1E3390}"/>
              </a:ext>
            </a:extLst>
          </p:cNvPr>
          <p:cNvSpPr/>
          <p:nvPr/>
        </p:nvSpPr>
        <p:spPr>
          <a:xfrm>
            <a:off x="6589488" y="2394061"/>
            <a:ext cx="744114" cy="26601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EE92DA-253B-4F73-A828-F9C8BA73A618}"/>
              </a:ext>
            </a:extLst>
          </p:cNvPr>
          <p:cNvSpPr txBox="1"/>
          <p:nvPr/>
        </p:nvSpPr>
        <p:spPr>
          <a:xfrm>
            <a:off x="2352039" y="1722476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8D21A6-9865-430D-B93B-18594A7C0EF7}"/>
              </a:ext>
            </a:extLst>
          </p:cNvPr>
          <p:cNvSpPr txBox="1"/>
          <p:nvPr/>
        </p:nvSpPr>
        <p:spPr>
          <a:xfrm>
            <a:off x="2358519" y="1309466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587BFD-D87A-4224-80E6-3ACD741FB5BE}"/>
              </a:ext>
            </a:extLst>
          </p:cNvPr>
          <p:cNvSpPr txBox="1"/>
          <p:nvPr/>
        </p:nvSpPr>
        <p:spPr>
          <a:xfrm>
            <a:off x="850064" y="2228522"/>
            <a:ext cx="1077838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of children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71B853B-3BB9-482D-8B18-D3319034E169}"/>
              </a:ext>
            </a:extLst>
          </p:cNvPr>
          <p:cNvSpPr txBox="1"/>
          <p:nvPr/>
        </p:nvSpPr>
        <p:spPr>
          <a:xfrm>
            <a:off x="8788803" y="1447965"/>
            <a:ext cx="236414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Which colour was the most popular?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3541BD-25DD-4726-B08E-BE26BD749152}"/>
              </a:ext>
            </a:extLst>
          </p:cNvPr>
          <p:cNvSpPr txBox="1"/>
          <p:nvPr/>
        </p:nvSpPr>
        <p:spPr>
          <a:xfrm>
            <a:off x="8004283" y="2690187"/>
            <a:ext cx="3826042" cy="2308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want to find the colour with the most.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 purple bar is the largest.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It had 9 votes.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Purple was the most popular colour. </a:t>
            </a:r>
          </a:p>
        </p:txBody>
      </p:sp>
    </p:spTree>
    <p:extLst>
      <p:ext uri="{BB962C8B-B14F-4D97-AF65-F5344CB8AC3E}">
        <p14:creationId xmlns:p14="http://schemas.microsoft.com/office/powerpoint/2010/main" val="140136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F4102BA-EB2A-4C1A-9BA8-8CC573C94CA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07578" y="1002631"/>
          <a:ext cx="7378330" cy="3063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020">
                  <a:extLst>
                    <a:ext uri="{9D8B030D-6E8A-4147-A177-3AD203B41FA5}">
                      <a16:colId xmlns:a16="http://schemas.microsoft.com/office/drawing/2014/main" val="715014712"/>
                    </a:ext>
                  </a:extLst>
                </a:gridCol>
                <a:gridCol w="6436310">
                  <a:extLst>
                    <a:ext uri="{9D8B030D-6E8A-4147-A177-3AD203B41FA5}">
                      <a16:colId xmlns:a16="http://schemas.microsoft.com/office/drawing/2014/main" val="2824606451"/>
                    </a:ext>
                  </a:extLst>
                </a:gridCol>
              </a:tblGrid>
              <a:tr h="3817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Person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Pictogram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153336"/>
                  </a:ext>
                </a:extLst>
              </a:tr>
              <a:tr h="618637">
                <a:tc>
                  <a:txBody>
                    <a:bodyPr/>
                    <a:lstStyle/>
                    <a:p>
                      <a:r>
                        <a:rPr lang="en-GB" dirty="0"/>
                        <a:t>Lucy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009211"/>
                  </a:ext>
                </a:extLst>
              </a:tr>
              <a:tr h="825384">
                <a:tc>
                  <a:txBody>
                    <a:bodyPr/>
                    <a:lstStyle/>
                    <a:p>
                      <a:r>
                        <a:rPr lang="en-GB" dirty="0"/>
                        <a:t>Amy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407337"/>
                  </a:ext>
                </a:extLst>
              </a:tr>
              <a:tr h="618637">
                <a:tc>
                  <a:txBody>
                    <a:bodyPr/>
                    <a:lstStyle/>
                    <a:p>
                      <a:r>
                        <a:rPr lang="en-GB" dirty="0"/>
                        <a:t>Max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538749"/>
                  </a:ext>
                </a:extLst>
              </a:tr>
              <a:tr h="618637">
                <a:tc>
                  <a:txBody>
                    <a:bodyPr/>
                    <a:lstStyle/>
                    <a:p>
                      <a:r>
                        <a:rPr lang="en-GB" dirty="0"/>
                        <a:t>Mike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17093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2BEB713-AF2F-4F06-9C5A-140C5E272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914" y="1514576"/>
            <a:ext cx="388583" cy="38858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4CCDC3A-4BB5-4FB1-AE42-0760EE73D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008" y="1514576"/>
            <a:ext cx="388583" cy="3885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00AFB56-AAA9-4060-898E-76975ACC7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102" y="1514575"/>
            <a:ext cx="388583" cy="3885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B3B845-858C-4E0A-BA50-1460A965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196" y="1514574"/>
            <a:ext cx="388583" cy="3885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9412C1-1380-4207-AC3D-5C51DD4AC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290" y="1514573"/>
            <a:ext cx="388583" cy="3885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B7173AE-902F-4E59-BEE3-3FDEE844CF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384" y="1485162"/>
            <a:ext cx="388583" cy="3885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4D8B4B-1173-4F40-8DAE-17B61DA74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914" y="2220812"/>
            <a:ext cx="388583" cy="3885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0EF4107-7A40-4736-B274-6065C166A6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497" y="2220811"/>
            <a:ext cx="388583" cy="3885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C960C78-0A93-4C34-8F6D-76AF8C9BE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080" y="2235788"/>
            <a:ext cx="388583" cy="3885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0E59803-36B4-4AC7-9908-8D01375A8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663" y="2221354"/>
            <a:ext cx="388583" cy="3885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3D7BE8D-A4D3-4B81-A91A-1E5AA97442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304" y="2974288"/>
            <a:ext cx="388583" cy="3885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968B486-8D90-44E6-8977-E4CF2F3861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304" y="3575636"/>
            <a:ext cx="388583" cy="38858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6E5C6DE-A59E-46C8-862F-C9C4530FB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887" y="3585055"/>
            <a:ext cx="388583" cy="38858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E1615BC-9DEE-4655-8717-978ED3D99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395" y="3572536"/>
            <a:ext cx="388583" cy="38858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D6DB3C-AA9F-4C81-AF23-DE4557C5F9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978" y="3558102"/>
            <a:ext cx="388583" cy="38858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87B2745-0AE9-4F74-B47F-539F5D409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98" y="3565319"/>
            <a:ext cx="388583" cy="388583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4F9EA80A-2391-40F4-9851-0EFEFC6B18AE}"/>
              </a:ext>
            </a:extLst>
          </p:cNvPr>
          <p:cNvSpPr/>
          <p:nvPr/>
        </p:nvSpPr>
        <p:spPr>
          <a:xfrm>
            <a:off x="8850289" y="1689640"/>
            <a:ext cx="2938138" cy="10963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Key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         = 1 sunflower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154CF31-A233-498E-A172-FD78AD3DC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432" y="2235787"/>
            <a:ext cx="307667" cy="388583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EA174D71-FBE1-4A21-9C67-B89892017EC3}"/>
              </a:ext>
            </a:extLst>
          </p:cNvPr>
          <p:cNvSpPr txBox="1"/>
          <p:nvPr/>
        </p:nvSpPr>
        <p:spPr>
          <a:xfrm>
            <a:off x="1657525" y="307726"/>
            <a:ext cx="1013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 pictogram to show the number of sunflowers in each garden. 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41191B3-2AE9-4A96-A824-29677966211F}"/>
              </a:ext>
            </a:extLst>
          </p:cNvPr>
          <p:cNvSpPr txBox="1"/>
          <p:nvPr/>
        </p:nvSpPr>
        <p:spPr>
          <a:xfrm>
            <a:off x="3016184" y="4392942"/>
            <a:ext cx="663621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Who saw the most sunflowers?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77AC991-B311-41E6-B516-5FB8A0D8DF35}"/>
              </a:ext>
            </a:extLst>
          </p:cNvPr>
          <p:cNvSpPr txBox="1"/>
          <p:nvPr/>
        </p:nvSpPr>
        <p:spPr>
          <a:xfrm>
            <a:off x="727183" y="5069172"/>
            <a:ext cx="110612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are trying to find the one with the most. 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385A582-9E1F-4BCC-B159-B4BFD720C146}"/>
              </a:ext>
            </a:extLst>
          </p:cNvPr>
          <p:cNvSpPr txBox="1"/>
          <p:nvPr/>
        </p:nvSpPr>
        <p:spPr>
          <a:xfrm>
            <a:off x="727183" y="5589629"/>
            <a:ext cx="110612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Lucy has the most – she has 6 sunflowers. </a:t>
            </a:r>
          </a:p>
        </p:txBody>
      </p:sp>
    </p:spTree>
    <p:extLst>
      <p:ext uri="{BB962C8B-B14F-4D97-AF65-F5344CB8AC3E}">
        <p14:creationId xmlns:p14="http://schemas.microsoft.com/office/powerpoint/2010/main" val="425797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1B662A-10B5-491F-9A9B-780E0934BC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80866" y="1032590"/>
          <a:ext cx="7909128" cy="232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283">
                  <a:extLst>
                    <a:ext uri="{9D8B030D-6E8A-4147-A177-3AD203B41FA5}">
                      <a16:colId xmlns:a16="http://schemas.microsoft.com/office/drawing/2014/main" val="715014712"/>
                    </a:ext>
                  </a:extLst>
                </a:gridCol>
                <a:gridCol w="6550845">
                  <a:extLst>
                    <a:ext uri="{9D8B030D-6E8A-4147-A177-3AD203B41FA5}">
                      <a16:colId xmlns:a16="http://schemas.microsoft.com/office/drawing/2014/main" val="2824606451"/>
                    </a:ext>
                  </a:extLst>
                </a:gridCol>
              </a:tblGrid>
              <a:tr h="332205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Person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Pictogram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153336"/>
                  </a:ext>
                </a:extLst>
              </a:tr>
              <a:tr h="332205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009211"/>
                  </a:ext>
                </a:extLst>
              </a:tr>
              <a:tr h="332205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407337"/>
                  </a:ext>
                </a:extLst>
              </a:tr>
              <a:tr h="332205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538749"/>
                  </a:ext>
                </a:extLst>
              </a:tr>
              <a:tr h="332205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170935"/>
                  </a:ext>
                </a:extLst>
              </a:tr>
              <a:tr h="494028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94072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7AAC128-9C0E-49B2-AD38-8DB34FBA0329}"/>
              </a:ext>
            </a:extLst>
          </p:cNvPr>
          <p:cNvSpPr txBox="1"/>
          <p:nvPr/>
        </p:nvSpPr>
        <p:spPr>
          <a:xfrm>
            <a:off x="1358011" y="218341"/>
            <a:ext cx="1013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 pictogram to show the amount of butterflies I saw on each day.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14FDB8-8C73-4D09-B75F-EA562183A328}"/>
              </a:ext>
            </a:extLst>
          </p:cNvPr>
          <p:cNvSpPr/>
          <p:nvPr/>
        </p:nvSpPr>
        <p:spPr>
          <a:xfrm>
            <a:off x="9428339" y="1460140"/>
            <a:ext cx="2290419" cy="10963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Key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         = 1 butterfly</a:t>
            </a:r>
          </a:p>
        </p:txBody>
      </p:sp>
      <p:pic>
        <p:nvPicPr>
          <p:cNvPr id="11" name="Graphic 10" descr="Butterfly">
            <a:extLst>
              <a:ext uri="{FF2B5EF4-FFF2-40B4-BE49-F238E27FC236}">
                <a16:creationId xmlns:a16="http://schemas.microsoft.com/office/drawing/2014/main" id="{821D526A-5C41-481D-BB9E-76B65F599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9297" y="1914597"/>
            <a:ext cx="396215" cy="641936"/>
          </a:xfrm>
          <a:prstGeom prst="rect">
            <a:avLst/>
          </a:prstGeom>
        </p:spPr>
      </p:pic>
      <p:pic>
        <p:nvPicPr>
          <p:cNvPr id="12" name="Graphic 11" descr="Butterfly">
            <a:extLst>
              <a:ext uri="{FF2B5EF4-FFF2-40B4-BE49-F238E27FC236}">
                <a16:creationId xmlns:a16="http://schemas.microsoft.com/office/drawing/2014/main" id="{F363B06D-DE64-45D6-A4E5-CC0539120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42908" y="1394808"/>
            <a:ext cx="468367" cy="468367"/>
          </a:xfrm>
          <a:prstGeom prst="rect">
            <a:avLst/>
          </a:prstGeom>
        </p:spPr>
      </p:pic>
      <p:pic>
        <p:nvPicPr>
          <p:cNvPr id="13" name="Graphic 12" descr="Butterfly">
            <a:extLst>
              <a:ext uri="{FF2B5EF4-FFF2-40B4-BE49-F238E27FC236}">
                <a16:creationId xmlns:a16="http://schemas.microsoft.com/office/drawing/2014/main" id="{567227E4-334B-4CD3-90F0-072C50069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42907" y="1740174"/>
            <a:ext cx="468367" cy="468367"/>
          </a:xfrm>
          <a:prstGeom prst="rect">
            <a:avLst/>
          </a:prstGeom>
        </p:spPr>
      </p:pic>
      <p:pic>
        <p:nvPicPr>
          <p:cNvPr id="14" name="Graphic 13" descr="Butterfly">
            <a:extLst>
              <a:ext uri="{FF2B5EF4-FFF2-40B4-BE49-F238E27FC236}">
                <a16:creationId xmlns:a16="http://schemas.microsoft.com/office/drawing/2014/main" id="{7082E094-4D15-47E7-98BA-3DE5BCBF8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11274" y="1744718"/>
            <a:ext cx="468367" cy="468367"/>
          </a:xfrm>
          <a:prstGeom prst="rect">
            <a:avLst/>
          </a:prstGeom>
        </p:spPr>
      </p:pic>
      <p:pic>
        <p:nvPicPr>
          <p:cNvPr id="15" name="Graphic 14" descr="Butterfly">
            <a:extLst>
              <a:ext uri="{FF2B5EF4-FFF2-40B4-BE49-F238E27FC236}">
                <a16:creationId xmlns:a16="http://schemas.microsoft.com/office/drawing/2014/main" id="{DB3E929D-35D0-46FE-BDA3-69A499643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79641" y="1740174"/>
            <a:ext cx="468367" cy="468367"/>
          </a:xfrm>
          <a:prstGeom prst="rect">
            <a:avLst/>
          </a:prstGeom>
        </p:spPr>
      </p:pic>
      <p:pic>
        <p:nvPicPr>
          <p:cNvPr id="16" name="Graphic 15" descr="Butterfly">
            <a:extLst>
              <a:ext uri="{FF2B5EF4-FFF2-40B4-BE49-F238E27FC236}">
                <a16:creationId xmlns:a16="http://schemas.microsoft.com/office/drawing/2014/main" id="{0EBCCB4D-60CF-4302-B42A-E45ACCA1C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28713" y="1747672"/>
            <a:ext cx="468367" cy="468367"/>
          </a:xfrm>
          <a:prstGeom prst="rect">
            <a:avLst/>
          </a:prstGeom>
        </p:spPr>
      </p:pic>
      <p:pic>
        <p:nvPicPr>
          <p:cNvPr id="17" name="Graphic 16" descr="Butterfly">
            <a:extLst>
              <a:ext uri="{FF2B5EF4-FFF2-40B4-BE49-F238E27FC236}">
                <a16:creationId xmlns:a16="http://schemas.microsoft.com/office/drawing/2014/main" id="{0C05404A-7EAC-4735-9EEF-4482A2C09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62202" y="2088228"/>
            <a:ext cx="468367" cy="468367"/>
          </a:xfrm>
          <a:prstGeom prst="rect">
            <a:avLst/>
          </a:prstGeom>
        </p:spPr>
      </p:pic>
      <p:pic>
        <p:nvPicPr>
          <p:cNvPr id="18" name="Graphic 17" descr="Butterfly">
            <a:extLst>
              <a:ext uri="{FF2B5EF4-FFF2-40B4-BE49-F238E27FC236}">
                <a16:creationId xmlns:a16="http://schemas.microsoft.com/office/drawing/2014/main" id="{CAED4C19-A6B4-4940-B433-BF8B1B1ED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34521" y="2096982"/>
            <a:ext cx="468367" cy="468367"/>
          </a:xfrm>
          <a:prstGeom prst="rect">
            <a:avLst/>
          </a:prstGeom>
        </p:spPr>
      </p:pic>
      <p:pic>
        <p:nvPicPr>
          <p:cNvPr id="19" name="Graphic 18" descr="Butterfly">
            <a:extLst>
              <a:ext uri="{FF2B5EF4-FFF2-40B4-BE49-F238E27FC236}">
                <a16:creationId xmlns:a16="http://schemas.microsoft.com/office/drawing/2014/main" id="{54EBD7DE-1721-4AFD-B639-EE8D79C1E7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6394" y="2104329"/>
            <a:ext cx="468367" cy="468367"/>
          </a:xfrm>
          <a:prstGeom prst="rect">
            <a:avLst/>
          </a:prstGeom>
        </p:spPr>
      </p:pic>
      <p:pic>
        <p:nvPicPr>
          <p:cNvPr id="20" name="Graphic 19" descr="Butterfly">
            <a:extLst>
              <a:ext uri="{FF2B5EF4-FFF2-40B4-BE49-F238E27FC236}">
                <a16:creationId xmlns:a16="http://schemas.microsoft.com/office/drawing/2014/main" id="{3B4B38BC-9297-4AC2-BCED-EB938D715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28713" y="2113083"/>
            <a:ext cx="468367" cy="468367"/>
          </a:xfrm>
          <a:prstGeom prst="rect">
            <a:avLst/>
          </a:prstGeom>
        </p:spPr>
      </p:pic>
      <p:pic>
        <p:nvPicPr>
          <p:cNvPr id="21" name="Graphic 20" descr="Butterfly">
            <a:extLst>
              <a:ext uri="{FF2B5EF4-FFF2-40B4-BE49-F238E27FC236}">
                <a16:creationId xmlns:a16="http://schemas.microsoft.com/office/drawing/2014/main" id="{71476535-BB31-4EF8-A575-C05F21FD3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7752" y="2114669"/>
            <a:ext cx="468367" cy="468367"/>
          </a:xfrm>
          <a:prstGeom prst="rect">
            <a:avLst/>
          </a:prstGeom>
        </p:spPr>
      </p:pic>
      <p:pic>
        <p:nvPicPr>
          <p:cNvPr id="22" name="Graphic 21" descr="Butterfly">
            <a:extLst>
              <a:ext uri="{FF2B5EF4-FFF2-40B4-BE49-F238E27FC236}">
                <a16:creationId xmlns:a16="http://schemas.microsoft.com/office/drawing/2014/main" id="{D43E2ADB-8578-45E7-AF0C-CE103B3BB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0071" y="2123423"/>
            <a:ext cx="468367" cy="468367"/>
          </a:xfrm>
          <a:prstGeom prst="rect">
            <a:avLst/>
          </a:prstGeom>
        </p:spPr>
      </p:pic>
      <p:pic>
        <p:nvPicPr>
          <p:cNvPr id="23" name="Graphic 22" descr="Butterfly">
            <a:extLst>
              <a:ext uri="{FF2B5EF4-FFF2-40B4-BE49-F238E27FC236}">
                <a16:creationId xmlns:a16="http://schemas.microsoft.com/office/drawing/2014/main" id="{5C1CA893-D61A-4B23-B942-6319458D1B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39110" y="2147858"/>
            <a:ext cx="468367" cy="468367"/>
          </a:xfrm>
          <a:prstGeom prst="rect">
            <a:avLst/>
          </a:prstGeom>
        </p:spPr>
      </p:pic>
      <p:pic>
        <p:nvPicPr>
          <p:cNvPr id="24" name="Graphic 23" descr="Butterfly">
            <a:extLst>
              <a:ext uri="{FF2B5EF4-FFF2-40B4-BE49-F238E27FC236}">
                <a16:creationId xmlns:a16="http://schemas.microsoft.com/office/drawing/2014/main" id="{A9F1782B-DDE6-4C59-9FC0-85CCDC8E41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1429" y="2156612"/>
            <a:ext cx="468367" cy="468367"/>
          </a:xfrm>
          <a:prstGeom prst="rect">
            <a:avLst/>
          </a:prstGeom>
        </p:spPr>
      </p:pic>
      <p:pic>
        <p:nvPicPr>
          <p:cNvPr id="25" name="Graphic 24" descr="Butterfly">
            <a:extLst>
              <a:ext uri="{FF2B5EF4-FFF2-40B4-BE49-F238E27FC236}">
                <a16:creationId xmlns:a16="http://schemas.microsoft.com/office/drawing/2014/main" id="{4DE8ABA1-8CC3-44A6-A62B-1891AA540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77545" y="2468484"/>
            <a:ext cx="468367" cy="468367"/>
          </a:xfrm>
          <a:prstGeom prst="rect">
            <a:avLst/>
          </a:prstGeom>
        </p:spPr>
      </p:pic>
      <p:pic>
        <p:nvPicPr>
          <p:cNvPr id="26" name="Graphic 25" descr="Butterfly">
            <a:extLst>
              <a:ext uri="{FF2B5EF4-FFF2-40B4-BE49-F238E27FC236}">
                <a16:creationId xmlns:a16="http://schemas.microsoft.com/office/drawing/2014/main" id="{BF268E63-45F6-44BC-B951-2DFCD059A0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9864" y="2477238"/>
            <a:ext cx="468367" cy="468367"/>
          </a:xfrm>
          <a:prstGeom prst="rect">
            <a:avLst/>
          </a:prstGeom>
        </p:spPr>
      </p:pic>
      <p:pic>
        <p:nvPicPr>
          <p:cNvPr id="27" name="Graphic 26" descr="Butterfly">
            <a:extLst>
              <a:ext uri="{FF2B5EF4-FFF2-40B4-BE49-F238E27FC236}">
                <a16:creationId xmlns:a16="http://schemas.microsoft.com/office/drawing/2014/main" id="{EE487CFD-5BCB-408F-B9C6-C9D9D8610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77545" y="2891351"/>
            <a:ext cx="468367" cy="468367"/>
          </a:xfrm>
          <a:prstGeom prst="rect">
            <a:avLst/>
          </a:prstGeom>
        </p:spPr>
      </p:pic>
      <p:pic>
        <p:nvPicPr>
          <p:cNvPr id="28" name="Graphic 27" descr="Butterfly">
            <a:extLst>
              <a:ext uri="{FF2B5EF4-FFF2-40B4-BE49-F238E27FC236}">
                <a16:creationId xmlns:a16="http://schemas.microsoft.com/office/drawing/2014/main" id="{01FDDB1E-639B-4FE6-AF92-E1FB14062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9864" y="2900105"/>
            <a:ext cx="468367" cy="468367"/>
          </a:xfrm>
          <a:prstGeom prst="rect">
            <a:avLst/>
          </a:prstGeom>
        </p:spPr>
      </p:pic>
      <p:pic>
        <p:nvPicPr>
          <p:cNvPr id="29" name="Graphic 28" descr="Butterfly">
            <a:extLst>
              <a:ext uri="{FF2B5EF4-FFF2-40B4-BE49-F238E27FC236}">
                <a16:creationId xmlns:a16="http://schemas.microsoft.com/office/drawing/2014/main" id="{D03F622B-7F4C-4C22-BA52-411183DB9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14237" y="2907371"/>
            <a:ext cx="468367" cy="468367"/>
          </a:xfrm>
          <a:prstGeom prst="rect">
            <a:avLst/>
          </a:prstGeom>
        </p:spPr>
      </p:pic>
      <p:pic>
        <p:nvPicPr>
          <p:cNvPr id="30" name="Graphic 29" descr="Butterfly">
            <a:extLst>
              <a:ext uri="{FF2B5EF4-FFF2-40B4-BE49-F238E27FC236}">
                <a16:creationId xmlns:a16="http://schemas.microsoft.com/office/drawing/2014/main" id="{04852D63-4CDA-45BF-BB58-EDAB672B8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86556" y="2916125"/>
            <a:ext cx="468367" cy="468367"/>
          </a:xfrm>
          <a:prstGeom prst="rect">
            <a:avLst/>
          </a:prstGeom>
        </p:spPr>
      </p:pic>
      <p:pic>
        <p:nvPicPr>
          <p:cNvPr id="31" name="Graphic 30" descr="Butterfly">
            <a:extLst>
              <a:ext uri="{FF2B5EF4-FFF2-40B4-BE49-F238E27FC236}">
                <a16:creationId xmlns:a16="http://schemas.microsoft.com/office/drawing/2014/main" id="{7D6523C3-28CB-4775-910C-90AB87986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0646" y="2911479"/>
            <a:ext cx="468367" cy="468367"/>
          </a:xfrm>
          <a:prstGeom prst="rect">
            <a:avLst/>
          </a:prstGeom>
        </p:spPr>
      </p:pic>
      <p:pic>
        <p:nvPicPr>
          <p:cNvPr id="32" name="Graphic 31" descr="Butterfly">
            <a:extLst>
              <a:ext uri="{FF2B5EF4-FFF2-40B4-BE49-F238E27FC236}">
                <a16:creationId xmlns:a16="http://schemas.microsoft.com/office/drawing/2014/main" id="{30BD565D-482B-48BB-8318-8ADE7DD0A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9013" y="2948601"/>
            <a:ext cx="468367" cy="468367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629C158F-0C29-4432-837C-DB65A3DCB658}"/>
              </a:ext>
            </a:extLst>
          </p:cNvPr>
          <p:cNvSpPr txBox="1"/>
          <p:nvPr/>
        </p:nvSpPr>
        <p:spPr>
          <a:xfrm>
            <a:off x="2945912" y="3654775"/>
            <a:ext cx="663621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Wat is the difference between the amount of butterflies I saw on Tuesday and the amount I saw on Wednesday.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43DE4EA-44BF-4FDC-92CA-1D35BDD3A083}"/>
              </a:ext>
            </a:extLst>
          </p:cNvPr>
          <p:cNvSpPr txBox="1"/>
          <p:nvPr/>
        </p:nvSpPr>
        <p:spPr>
          <a:xfrm>
            <a:off x="978974" y="4287940"/>
            <a:ext cx="10739784" cy="25853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want to find the difference which means I am doing a subtraction.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I saw 4 on Tuesday and 8 on Wednesday.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Start with the largest number.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8 – 4 = 4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 difference between the number of sunflowers I saw on Tuesday and Wednesday is 4.</a:t>
            </a:r>
          </a:p>
        </p:txBody>
      </p:sp>
    </p:spTree>
    <p:extLst>
      <p:ext uri="{BB962C8B-B14F-4D97-AF65-F5344CB8AC3E}">
        <p14:creationId xmlns:p14="http://schemas.microsoft.com/office/powerpoint/2010/main" val="21544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23E720-9183-4445-8FD4-B0A8A5CECBA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21123" y="1060729"/>
          <a:ext cx="5163930" cy="453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655">
                  <a:extLst>
                    <a:ext uri="{9D8B030D-6E8A-4147-A177-3AD203B41FA5}">
                      <a16:colId xmlns:a16="http://schemas.microsoft.com/office/drawing/2014/main" val="4151225466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95723148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460899382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93047936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161972375"/>
                    </a:ext>
                  </a:extLst>
                </a:gridCol>
                <a:gridCol w="860655">
                  <a:extLst>
                    <a:ext uri="{9D8B030D-6E8A-4147-A177-3AD203B41FA5}">
                      <a16:colId xmlns:a16="http://schemas.microsoft.com/office/drawing/2014/main" val="214391688"/>
                    </a:ext>
                  </a:extLst>
                </a:gridCol>
              </a:tblGrid>
              <a:tr h="4535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719578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003594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51568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44901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62420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465933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018939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899423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725550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937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9BAB1AE-F98B-47C6-A694-29AE298CF0B7}"/>
              </a:ext>
            </a:extLst>
          </p:cNvPr>
          <p:cNvSpPr txBox="1"/>
          <p:nvPr/>
        </p:nvSpPr>
        <p:spPr>
          <a:xfrm>
            <a:off x="850064" y="385021"/>
            <a:ext cx="666147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 bar chart to show children’s favourite colours.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2ACE64-747E-42F9-B78B-0193FB77E236}"/>
              </a:ext>
            </a:extLst>
          </p:cNvPr>
          <p:cNvCxnSpPr/>
          <p:nvPr/>
        </p:nvCxnSpPr>
        <p:spPr>
          <a:xfrm>
            <a:off x="3056309" y="5059640"/>
            <a:ext cx="437211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DA337BB-951F-4899-AAF5-245358617CCB}"/>
              </a:ext>
            </a:extLst>
          </p:cNvPr>
          <p:cNvSpPr txBox="1"/>
          <p:nvPr/>
        </p:nvSpPr>
        <p:spPr>
          <a:xfrm>
            <a:off x="3169355" y="5168106"/>
            <a:ext cx="72887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Orange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0EB9E8-A93A-4177-86F5-684B1D14D53C}"/>
              </a:ext>
            </a:extLst>
          </p:cNvPr>
          <p:cNvSpPr txBox="1"/>
          <p:nvPr/>
        </p:nvSpPr>
        <p:spPr>
          <a:xfrm>
            <a:off x="4074218" y="5168106"/>
            <a:ext cx="72887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Purple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246CD1-036D-46F2-AD2C-4CBCDDA3DEC8}"/>
              </a:ext>
            </a:extLst>
          </p:cNvPr>
          <p:cNvSpPr txBox="1"/>
          <p:nvPr/>
        </p:nvSpPr>
        <p:spPr>
          <a:xfrm>
            <a:off x="4886204" y="5183495"/>
            <a:ext cx="72887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Green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2DEE1B-E660-43F7-9CA2-E41C30166EDC}"/>
              </a:ext>
            </a:extLst>
          </p:cNvPr>
          <p:cNvSpPr txBox="1"/>
          <p:nvPr/>
        </p:nvSpPr>
        <p:spPr>
          <a:xfrm>
            <a:off x="5751320" y="5161987"/>
            <a:ext cx="72887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Blue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55E5C1-0C6A-4F52-B3AE-EC0831AEAA00}"/>
              </a:ext>
            </a:extLst>
          </p:cNvPr>
          <p:cNvSpPr txBox="1"/>
          <p:nvPr/>
        </p:nvSpPr>
        <p:spPr>
          <a:xfrm>
            <a:off x="6647804" y="5169718"/>
            <a:ext cx="863734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Pink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FFA0C3-3EE1-4AFC-9F91-D354A56B1214}"/>
              </a:ext>
            </a:extLst>
          </p:cNvPr>
          <p:cNvSpPr txBox="1"/>
          <p:nvPr/>
        </p:nvSpPr>
        <p:spPr>
          <a:xfrm>
            <a:off x="3020130" y="5902946"/>
            <a:ext cx="285631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Jelly bean colours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3947871-B7EC-4796-A89B-5D967B2E5DC8}"/>
              </a:ext>
            </a:extLst>
          </p:cNvPr>
          <p:cNvCxnSpPr>
            <a:cxnSpLocks/>
          </p:cNvCxnSpPr>
          <p:nvPr/>
        </p:nvCxnSpPr>
        <p:spPr>
          <a:xfrm flipV="1">
            <a:off x="3114401" y="1060730"/>
            <a:ext cx="17852" cy="398352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4C71E5D-D610-43C6-9A65-864CDC5E54A0}"/>
              </a:ext>
            </a:extLst>
          </p:cNvPr>
          <p:cNvSpPr txBox="1"/>
          <p:nvPr/>
        </p:nvSpPr>
        <p:spPr>
          <a:xfrm>
            <a:off x="2393158" y="4874974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946D4A-F967-494F-A7A0-7207B3D82D89}"/>
              </a:ext>
            </a:extLst>
          </p:cNvPr>
          <p:cNvSpPr txBox="1"/>
          <p:nvPr/>
        </p:nvSpPr>
        <p:spPr>
          <a:xfrm>
            <a:off x="2387080" y="4402683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0E3BAD-E62C-422C-B1D8-4D466054D213}"/>
              </a:ext>
            </a:extLst>
          </p:cNvPr>
          <p:cNvSpPr txBox="1"/>
          <p:nvPr/>
        </p:nvSpPr>
        <p:spPr>
          <a:xfrm>
            <a:off x="2372580" y="3943505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B27473-D0B8-4F3E-ADA3-021A2003B555}"/>
              </a:ext>
            </a:extLst>
          </p:cNvPr>
          <p:cNvSpPr txBox="1"/>
          <p:nvPr/>
        </p:nvSpPr>
        <p:spPr>
          <a:xfrm>
            <a:off x="2358519" y="3485442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DBC862-FDD6-4EED-AD48-A972F6FAE062}"/>
              </a:ext>
            </a:extLst>
          </p:cNvPr>
          <p:cNvSpPr txBox="1"/>
          <p:nvPr/>
        </p:nvSpPr>
        <p:spPr>
          <a:xfrm>
            <a:off x="2372580" y="3068830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8DDAD2-171B-4C2B-96B4-388B4BF1AF5B}"/>
              </a:ext>
            </a:extLst>
          </p:cNvPr>
          <p:cNvSpPr txBox="1"/>
          <p:nvPr/>
        </p:nvSpPr>
        <p:spPr>
          <a:xfrm>
            <a:off x="2401405" y="2615878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A1E973-2C3B-43A6-AA2A-405A49300D69}"/>
              </a:ext>
            </a:extLst>
          </p:cNvPr>
          <p:cNvSpPr txBox="1"/>
          <p:nvPr/>
        </p:nvSpPr>
        <p:spPr>
          <a:xfrm>
            <a:off x="2379056" y="2148609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6FBEDC-55CE-47A7-820B-6663778F00ED}"/>
              </a:ext>
            </a:extLst>
          </p:cNvPr>
          <p:cNvSpPr/>
          <p:nvPr/>
        </p:nvSpPr>
        <p:spPr>
          <a:xfrm>
            <a:off x="3200375" y="4269129"/>
            <a:ext cx="744114" cy="7831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D324338-FFFC-4272-8747-2D09ABB271FC}"/>
              </a:ext>
            </a:extLst>
          </p:cNvPr>
          <p:cNvSpPr/>
          <p:nvPr/>
        </p:nvSpPr>
        <p:spPr>
          <a:xfrm>
            <a:off x="4058974" y="1060729"/>
            <a:ext cx="744114" cy="39835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F029024-7DE5-4C36-A480-AAC45669B4D3}"/>
              </a:ext>
            </a:extLst>
          </p:cNvPr>
          <p:cNvSpPr/>
          <p:nvPr/>
        </p:nvSpPr>
        <p:spPr>
          <a:xfrm>
            <a:off x="4917573" y="3755616"/>
            <a:ext cx="744114" cy="12966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7DB616-47DF-4A8C-B11B-6661B53DADCD}"/>
              </a:ext>
            </a:extLst>
          </p:cNvPr>
          <p:cNvSpPr/>
          <p:nvPr/>
        </p:nvSpPr>
        <p:spPr>
          <a:xfrm>
            <a:off x="5761543" y="3282859"/>
            <a:ext cx="744114" cy="17767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6D970A7-DF55-4D8E-8268-5ACD3E1E3390}"/>
              </a:ext>
            </a:extLst>
          </p:cNvPr>
          <p:cNvSpPr/>
          <p:nvPr/>
        </p:nvSpPr>
        <p:spPr>
          <a:xfrm>
            <a:off x="6589488" y="2394061"/>
            <a:ext cx="744114" cy="26601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EE92DA-253B-4F73-A828-F9C8BA73A618}"/>
              </a:ext>
            </a:extLst>
          </p:cNvPr>
          <p:cNvSpPr txBox="1"/>
          <p:nvPr/>
        </p:nvSpPr>
        <p:spPr>
          <a:xfrm>
            <a:off x="2352039" y="1722476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8D21A6-9865-430D-B93B-18594A7C0EF7}"/>
              </a:ext>
            </a:extLst>
          </p:cNvPr>
          <p:cNvSpPr txBox="1"/>
          <p:nvPr/>
        </p:nvSpPr>
        <p:spPr>
          <a:xfrm>
            <a:off x="2358519" y="1309466"/>
            <a:ext cx="72887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587BFD-D87A-4224-80E6-3ACD741FB5BE}"/>
              </a:ext>
            </a:extLst>
          </p:cNvPr>
          <p:cNvSpPr txBox="1"/>
          <p:nvPr/>
        </p:nvSpPr>
        <p:spPr>
          <a:xfrm>
            <a:off x="850064" y="2228522"/>
            <a:ext cx="1077838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Number of children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71B853B-3BB9-482D-8B18-D3319034E169}"/>
              </a:ext>
            </a:extLst>
          </p:cNvPr>
          <p:cNvSpPr txBox="1"/>
          <p:nvPr/>
        </p:nvSpPr>
        <p:spPr>
          <a:xfrm>
            <a:off x="8311774" y="801634"/>
            <a:ext cx="320464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difference between the number of children who chose pink and the number who chose orange.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3541BD-25DD-4726-B08E-BE26BD749152}"/>
              </a:ext>
            </a:extLst>
          </p:cNvPr>
          <p:cNvSpPr txBox="1"/>
          <p:nvPr/>
        </p:nvSpPr>
        <p:spPr>
          <a:xfrm>
            <a:off x="8004283" y="2690187"/>
            <a:ext cx="3826042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want to find the difference which means I am doing a subtraction.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There are 6 pink and 2 orange. 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Start with the largest number.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6 – 2 = 4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 difference between the number who chose pink and the number who chose orange is 4..</a:t>
            </a:r>
          </a:p>
        </p:txBody>
      </p:sp>
    </p:spTree>
    <p:extLst>
      <p:ext uri="{BB962C8B-B14F-4D97-AF65-F5344CB8AC3E}">
        <p14:creationId xmlns:p14="http://schemas.microsoft.com/office/powerpoint/2010/main" val="260862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374</TotalTime>
  <Words>577</Words>
  <Application>Microsoft Office PowerPoint</Application>
  <PresentationFormat>Widescreen</PresentationFormat>
  <Paragraphs>148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Year 2–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2– Statistics</dc:title>
  <dc:creator>Laura Whitehouse</dc:creator>
  <cp:lastModifiedBy>Laura Whitehouse</cp:lastModifiedBy>
  <cp:revision>27</cp:revision>
  <dcterms:created xsi:type="dcterms:W3CDTF">2020-04-24T09:45:13Z</dcterms:created>
  <dcterms:modified xsi:type="dcterms:W3CDTF">2020-04-29T15:21:28Z</dcterms:modified>
</cp:coreProperties>
</file>