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88" r:id="rId4"/>
    <p:sldId id="294" r:id="rId5"/>
    <p:sldId id="295" r:id="rId6"/>
    <p:sldId id="296" r:id="rId7"/>
    <p:sldId id="297" r:id="rId8"/>
    <p:sldId id="29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5C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7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192" y="-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46285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0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43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17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6607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6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9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1413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847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9DD367-B466-43C3-BBFE-60F489189DB1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68752F-C0C4-4161-AAA2-84664103E72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547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3F8C5-DA2C-4C4B-B94E-01E6C0EB4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Year 1- NUMBERS TO 100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ADEEF-3406-4D4D-A9E2-0CF8DEA31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dirty="0"/>
              <a:t>Session 3 – Representing numbers to 100.</a:t>
            </a:r>
          </a:p>
        </p:txBody>
      </p:sp>
    </p:spTree>
    <p:extLst>
      <p:ext uri="{BB962C8B-B14F-4D97-AF65-F5344CB8AC3E}">
        <p14:creationId xmlns:p14="http://schemas.microsoft.com/office/powerpoint/2010/main" val="380932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919" y="120513"/>
            <a:ext cx="9931081" cy="112704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Which images represent 10? Which images are more than 10? Which images are less than ten?</a:t>
            </a:r>
          </a:p>
        </p:txBody>
      </p:sp>
      <p:pic>
        <p:nvPicPr>
          <p:cNvPr id="92" name="Picture 91">
            <a:extLst>
              <a:ext uri="{FF2B5EF4-FFF2-40B4-BE49-F238E27FC236}">
                <a16:creationId xmlns:a16="http://schemas.microsoft.com/office/drawing/2014/main" id="{DDDD81A4-9C11-4470-AB49-F8BDC154448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5756" y="3712995"/>
            <a:ext cx="548560" cy="30244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D39D6A-08EC-4A60-802D-2F4D2E9420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9541" b="50000"/>
          <a:stretch/>
        </p:blipFill>
        <p:spPr>
          <a:xfrm>
            <a:off x="8433109" y="3104221"/>
            <a:ext cx="1430886" cy="3344366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1A013012-5402-4EEA-8290-4A23037713D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2342" y="1441014"/>
            <a:ext cx="879864" cy="979848"/>
          </a:xfrm>
          <a:prstGeom prst="rect">
            <a:avLst/>
          </a:prstGeom>
        </p:spPr>
      </p:pic>
      <p:pic>
        <p:nvPicPr>
          <p:cNvPr id="1026" name="Picture 2" descr="Numicon Activity Ideas">
            <a:extLst>
              <a:ext uri="{FF2B5EF4-FFF2-40B4-BE49-F238E27FC236}">
                <a16:creationId xmlns:a16="http://schemas.microsoft.com/office/drawing/2014/main" id="{D62CDEE0-7304-4F6E-A318-57736B7DE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94" y="120512"/>
            <a:ext cx="138112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n on Basic Skills">
            <a:extLst>
              <a:ext uri="{FF2B5EF4-FFF2-40B4-BE49-F238E27FC236}">
                <a16:creationId xmlns:a16="http://schemas.microsoft.com/office/drawing/2014/main" id="{65B6E877-9FF2-43BE-BCEC-B7A1CDAA0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348" y="3181348"/>
            <a:ext cx="3438111" cy="343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unting using the numicon">
            <a:extLst>
              <a:ext uri="{FF2B5EF4-FFF2-40B4-BE49-F238E27FC236}">
                <a16:creationId xmlns:a16="http://schemas.microsoft.com/office/drawing/2014/main" id="{54D5C488-1446-4694-9BA4-5B8E81CFB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884" y="3933114"/>
            <a:ext cx="1203410" cy="2339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orever in First: April 2013">
            <a:extLst>
              <a:ext uri="{FF2B5EF4-FFF2-40B4-BE49-F238E27FC236}">
                <a16:creationId xmlns:a16="http://schemas.microsoft.com/office/drawing/2014/main" id="{2A3D0C4C-800A-4701-AF92-8691FC9B87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4" t="14343" r="34276" b="8406"/>
          <a:stretch/>
        </p:blipFill>
        <p:spPr bwMode="auto">
          <a:xfrm>
            <a:off x="3089593" y="1534869"/>
            <a:ext cx="991454" cy="3670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lace Value Counters Multibuy 1125pk + 1750pk – Grafaki">
            <a:extLst>
              <a:ext uri="{FF2B5EF4-FFF2-40B4-BE49-F238E27FC236}">
                <a16:creationId xmlns:a16="http://schemas.microsoft.com/office/drawing/2014/main" id="{F7417088-D05F-4702-AD1E-C0E388D18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EAD7B9"/>
              </a:clrFrom>
              <a:clrTo>
                <a:srgbClr val="EAD7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54990">
            <a:off x="5102843" y="-63099"/>
            <a:ext cx="4136978" cy="413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ransparent Background Clipart Tick">
            <a:extLst>
              <a:ext uri="{FF2B5EF4-FFF2-40B4-BE49-F238E27FC236}">
                <a16:creationId xmlns:a16="http://schemas.microsoft.com/office/drawing/2014/main" id="{AC012820-0E27-4A01-A0AD-595786735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94" y="1844997"/>
            <a:ext cx="1554604" cy="152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Transparent Background Clipart Tick">
            <a:extLst>
              <a:ext uri="{FF2B5EF4-FFF2-40B4-BE49-F238E27FC236}">
                <a16:creationId xmlns:a16="http://schemas.microsoft.com/office/drawing/2014/main" id="{E174F2F4-F798-45E0-A008-A5B93415B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526" y="4537434"/>
            <a:ext cx="1554604" cy="152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Transparent Background Clipart Tick">
            <a:extLst>
              <a:ext uri="{FF2B5EF4-FFF2-40B4-BE49-F238E27FC236}">
                <a16:creationId xmlns:a16="http://schemas.microsoft.com/office/drawing/2014/main" id="{E1170A07-7864-45CB-B384-AEFE936D9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688" y="4264379"/>
            <a:ext cx="1554604" cy="152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Transparent Background Clipart Tick">
            <a:extLst>
              <a:ext uri="{FF2B5EF4-FFF2-40B4-BE49-F238E27FC236}">
                <a16:creationId xmlns:a16="http://schemas.microsoft.com/office/drawing/2014/main" id="{04F5A1E1-CACD-4E9A-9CA0-E7B1581B2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680" y="1717629"/>
            <a:ext cx="1554604" cy="152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Transparent Background Clipart Tick">
            <a:extLst>
              <a:ext uri="{FF2B5EF4-FFF2-40B4-BE49-F238E27FC236}">
                <a16:creationId xmlns:a16="http://schemas.microsoft.com/office/drawing/2014/main" id="{DCE057AF-0BDA-47C1-A638-CFD962348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1250" y="4732536"/>
            <a:ext cx="1554604" cy="152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74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78" y="511984"/>
            <a:ext cx="11785222" cy="72046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Which number is represented?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3530179" y="4906389"/>
            <a:ext cx="3565185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6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60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19684F-1BAB-444B-A940-85F02ACE6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595" y="1765520"/>
            <a:ext cx="1355722" cy="143962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72CE23E-7287-45E7-A898-2173AB7AD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277" y="1765520"/>
            <a:ext cx="1355722" cy="14396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2983EEF-9A0C-4DF0-B1C2-4E5C30B4E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949" y="1770602"/>
            <a:ext cx="1355722" cy="14396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77AFCFD-186D-49D6-B6C4-B0678AD2E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631" y="1770602"/>
            <a:ext cx="1355722" cy="14396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8561527-F82B-41A9-917B-325B951C9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546" y="1773916"/>
            <a:ext cx="1355722" cy="14396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4276D3C-DF8C-4F02-9471-63D045C20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7228" y="1773916"/>
            <a:ext cx="1355722" cy="1439628"/>
          </a:xfrm>
          <a:prstGeom prst="rect">
            <a:avLst/>
          </a:prstGeom>
        </p:spPr>
      </p:pic>
      <p:pic>
        <p:nvPicPr>
          <p:cNvPr id="2050" name="Picture 2" descr="Rolfes Wax crayons Jumbo and Chubby 14 mm - artistwarehouseonline.com">
            <a:extLst>
              <a:ext uri="{FF2B5EF4-FFF2-40B4-BE49-F238E27FC236}">
                <a16:creationId xmlns:a16="http://schemas.microsoft.com/office/drawing/2014/main" id="{87B0323C-D20E-48C1-80DF-5CE2FA64CA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20676" r="7873" b="19227"/>
          <a:stretch/>
        </p:blipFill>
        <p:spPr bwMode="auto">
          <a:xfrm>
            <a:off x="10179523" y="1957091"/>
            <a:ext cx="1816245" cy="125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10394626" y="4906389"/>
            <a:ext cx="138603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9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8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02E58201-F8F5-4343-8067-2BF7E2D8B805}"/>
              </a:ext>
            </a:extLst>
          </p:cNvPr>
          <p:cNvSpPr/>
          <p:nvPr/>
        </p:nvSpPr>
        <p:spPr>
          <a:xfrm rot="5400000">
            <a:off x="4634911" y="-584646"/>
            <a:ext cx="1355722" cy="9160355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ight Brace 38">
            <a:extLst>
              <a:ext uri="{FF2B5EF4-FFF2-40B4-BE49-F238E27FC236}">
                <a16:creationId xmlns:a16="http://schemas.microsoft.com/office/drawing/2014/main" id="{694DDD45-B199-4A91-B7BA-EB9EF8C18923}"/>
              </a:ext>
            </a:extLst>
          </p:cNvPr>
          <p:cNvSpPr/>
          <p:nvPr/>
        </p:nvSpPr>
        <p:spPr>
          <a:xfrm rot="5400000">
            <a:off x="10409784" y="3079013"/>
            <a:ext cx="1355722" cy="1816246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F7E206F6-A005-4017-A00B-2546ECC29DEB}"/>
              </a:ext>
            </a:extLst>
          </p:cNvPr>
          <p:cNvSpPr txBox="1">
            <a:spLocks/>
          </p:cNvSpPr>
          <p:nvPr/>
        </p:nvSpPr>
        <p:spPr>
          <a:xfrm>
            <a:off x="7659407" y="5742298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276515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  <p:bldP spid="38" grpId="0"/>
      <p:bldP spid="4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534" y="154175"/>
            <a:ext cx="8909500" cy="72046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dirty="0"/>
              <a:t>We can also show this using the tens and ones objects called ‘Base Ten.’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3530179" y="4906389"/>
            <a:ext cx="3565185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6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60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19684F-1BAB-444B-A940-85F02ACE6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595" y="1765520"/>
            <a:ext cx="1355722" cy="143962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72CE23E-7287-45E7-A898-2173AB7AD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277" y="1765520"/>
            <a:ext cx="1355722" cy="14396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2983EEF-9A0C-4DF0-B1C2-4E5C30B4E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949" y="1770602"/>
            <a:ext cx="1355722" cy="14396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77AFCFD-186D-49D6-B6C4-B0678AD2E6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1631" y="1770602"/>
            <a:ext cx="1355722" cy="14396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8561527-F82B-41A9-917B-325B951C9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546" y="1773916"/>
            <a:ext cx="1355722" cy="14396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4276D3C-DF8C-4F02-9471-63D045C20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7228" y="1773916"/>
            <a:ext cx="1355722" cy="1439628"/>
          </a:xfrm>
          <a:prstGeom prst="rect">
            <a:avLst/>
          </a:prstGeom>
        </p:spPr>
      </p:pic>
      <p:pic>
        <p:nvPicPr>
          <p:cNvPr id="2050" name="Picture 2" descr="Rolfes Wax crayons Jumbo and Chubby 14 mm - artistwarehouseonline.com">
            <a:extLst>
              <a:ext uri="{FF2B5EF4-FFF2-40B4-BE49-F238E27FC236}">
                <a16:creationId xmlns:a16="http://schemas.microsoft.com/office/drawing/2014/main" id="{87B0323C-D20E-48C1-80DF-5CE2FA64CA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20676" r="7873" b="19227"/>
          <a:stretch/>
        </p:blipFill>
        <p:spPr bwMode="auto">
          <a:xfrm>
            <a:off x="10179523" y="1957091"/>
            <a:ext cx="1816245" cy="125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10394626" y="4906389"/>
            <a:ext cx="138603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9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8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02E58201-F8F5-4343-8067-2BF7E2D8B805}"/>
              </a:ext>
            </a:extLst>
          </p:cNvPr>
          <p:cNvSpPr/>
          <p:nvPr/>
        </p:nvSpPr>
        <p:spPr>
          <a:xfrm rot="5400000">
            <a:off x="4634911" y="-584646"/>
            <a:ext cx="1355722" cy="9160355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ight Brace 38">
            <a:extLst>
              <a:ext uri="{FF2B5EF4-FFF2-40B4-BE49-F238E27FC236}">
                <a16:creationId xmlns:a16="http://schemas.microsoft.com/office/drawing/2014/main" id="{694DDD45-B199-4A91-B7BA-EB9EF8C18923}"/>
              </a:ext>
            </a:extLst>
          </p:cNvPr>
          <p:cNvSpPr/>
          <p:nvPr/>
        </p:nvSpPr>
        <p:spPr>
          <a:xfrm rot="5400000">
            <a:off x="10409784" y="3079013"/>
            <a:ext cx="1355722" cy="1816246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7C2C0A0-F537-4678-9D2C-1A34E6DBC20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5240" y="978769"/>
            <a:ext cx="548560" cy="30244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726591-7E5D-4B39-923C-DADBD38F12E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33163" y="978769"/>
            <a:ext cx="548560" cy="302449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89EAAB8-8197-4390-9B43-B3CF6A14E1D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18367" y="978769"/>
            <a:ext cx="548560" cy="302449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8B66598-358F-44FD-B19A-B09A98D9F2C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46290" y="978769"/>
            <a:ext cx="548560" cy="302449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027E063-69BA-464E-B315-65AEAC9A027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98045" y="978769"/>
            <a:ext cx="548560" cy="302449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2A8FA93-60EA-4888-B1FC-9B5AD7F5BB5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25968" y="978769"/>
            <a:ext cx="548560" cy="302449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9C504A3-4804-451A-BEC2-298B79AC867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07874" y="1558565"/>
            <a:ext cx="386752" cy="43070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E86E977-8983-431D-9C4C-F8CAB1B1730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72899" y="1573257"/>
            <a:ext cx="386752" cy="43070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3C6E621-7E10-48EB-A79E-1F7976ACD5B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48011" y="1573257"/>
            <a:ext cx="386752" cy="43070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EE4127B-360C-495B-8094-91F60DCDE53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13036" y="1573257"/>
            <a:ext cx="386752" cy="43070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74227F8-8B7D-4596-BCDB-E9C6AA00AD0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99788" y="1567586"/>
            <a:ext cx="386752" cy="43070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88D6997-F6E0-4A47-B732-EFC7CA4DA0D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04709" y="1127864"/>
            <a:ext cx="386752" cy="43070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9A19206-D858-4968-A323-252A2092984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86314" y="1141553"/>
            <a:ext cx="386752" cy="43070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715687E-1B10-41D5-A712-15BF4123011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69901" y="1141553"/>
            <a:ext cx="386752" cy="43070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B12682E-31D9-4065-B147-C703C57E75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41460" y="1144388"/>
            <a:ext cx="386752" cy="430701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E5310FB0-5BCC-46A2-B216-00B90A7D0624}"/>
              </a:ext>
            </a:extLst>
          </p:cNvPr>
          <p:cNvSpPr txBox="1">
            <a:spLocks/>
          </p:cNvSpPr>
          <p:nvPr/>
        </p:nvSpPr>
        <p:spPr>
          <a:xfrm>
            <a:off x="7659407" y="5742298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614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38" grpId="0"/>
      <p:bldP spid="4" grpId="0" animBg="1"/>
      <p:bldP spid="39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78" y="258301"/>
            <a:ext cx="11785222" cy="72046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Which number is represented?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1652210" y="5383842"/>
            <a:ext cx="4695674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8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80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6706111" y="5509308"/>
            <a:ext cx="326495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2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2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02E58201-F8F5-4343-8067-2BF7E2D8B805}"/>
              </a:ext>
            </a:extLst>
          </p:cNvPr>
          <p:cNvSpPr/>
          <p:nvPr/>
        </p:nvSpPr>
        <p:spPr>
          <a:xfrm rot="5400000">
            <a:off x="3322186" y="1810590"/>
            <a:ext cx="1355722" cy="5708814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ight Brace 38">
            <a:extLst>
              <a:ext uri="{FF2B5EF4-FFF2-40B4-BE49-F238E27FC236}">
                <a16:creationId xmlns:a16="http://schemas.microsoft.com/office/drawing/2014/main" id="{694DDD45-B199-4A91-B7BA-EB9EF8C18923}"/>
              </a:ext>
            </a:extLst>
          </p:cNvPr>
          <p:cNvSpPr/>
          <p:nvPr/>
        </p:nvSpPr>
        <p:spPr>
          <a:xfrm rot="5400000">
            <a:off x="7563975" y="4060667"/>
            <a:ext cx="1355722" cy="1290628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36335B-F629-4496-8E66-8D410BE99C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5639" y="962643"/>
            <a:ext cx="548560" cy="30244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D35C07-8898-464B-A586-F4AA16609C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84500" y="962642"/>
            <a:ext cx="548560" cy="302449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77B6439-B010-493C-A007-D46CC25A635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3361" y="971038"/>
            <a:ext cx="548560" cy="302449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D3035E1-0E75-4128-9689-107CF36B12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01083" y="978769"/>
            <a:ext cx="548560" cy="302449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E159A1-390A-44DE-8AAB-B6AFB5F9477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68263" y="978769"/>
            <a:ext cx="548560" cy="302449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3E15E28-D7E4-4787-96B9-C02953343B4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33903" y="978769"/>
            <a:ext cx="548560" cy="302449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CD847F0-EE97-4ACE-880C-DE9298D8F7A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63548" y="978769"/>
            <a:ext cx="548560" cy="302449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53FDE6C-0FDB-49FF-8FF5-C06B9C64AB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5894" y="962642"/>
            <a:ext cx="548560" cy="30244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76213FE-AE14-45A6-B867-4F9A38FD247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96522" y="3373242"/>
            <a:ext cx="548560" cy="61089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8363B02-C036-486C-9543-E11599B58B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38590" y="3373242"/>
            <a:ext cx="548560" cy="610896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7D9C1F34-62A2-4AFD-A9A7-2164B76B767A}"/>
              </a:ext>
            </a:extLst>
          </p:cNvPr>
          <p:cNvSpPr txBox="1">
            <a:spLocks/>
          </p:cNvSpPr>
          <p:nvPr/>
        </p:nvSpPr>
        <p:spPr>
          <a:xfrm>
            <a:off x="9895421" y="3493238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82</a:t>
            </a:r>
          </a:p>
        </p:txBody>
      </p:sp>
    </p:spTree>
    <p:extLst>
      <p:ext uri="{BB962C8B-B14F-4D97-AF65-F5344CB8AC3E}">
        <p14:creationId xmlns:p14="http://schemas.microsoft.com/office/powerpoint/2010/main" val="69794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  <p:bldP spid="38" grpId="0"/>
      <p:bldP spid="4" grpId="0" animBg="1"/>
      <p:bldP spid="39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C3FB93-C109-4BBA-A7AE-C4990DAE3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271" y="1126982"/>
            <a:ext cx="4695673" cy="57143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78" y="260536"/>
            <a:ext cx="11785222" cy="72046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We can also represent this using a place value chart.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958738" y="2902047"/>
            <a:ext cx="2811474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8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80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8421790" y="1847450"/>
            <a:ext cx="326495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2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2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36335B-F629-4496-8E66-8D410BE99C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2059792"/>
            <a:ext cx="349024" cy="19243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D35C07-8898-464B-A586-F4AA16609C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469591" y="2059790"/>
            <a:ext cx="349024" cy="19243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77B6439-B010-493C-A007-D46CC25A635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997016" y="2059790"/>
            <a:ext cx="349024" cy="1924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D3035E1-0E75-4128-9689-107CF36B121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4130114"/>
            <a:ext cx="349024" cy="192434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E159A1-390A-44DE-8AAB-B6AFB5F9477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508855" y="2059789"/>
            <a:ext cx="349024" cy="19243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3E15E28-D7E4-4787-96B9-C0295334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468151" y="4130114"/>
            <a:ext cx="349024" cy="192434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CD847F0-EE97-4ACE-880C-DE9298D8F7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994603" y="4130114"/>
            <a:ext cx="349024" cy="192434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53FDE6C-0FDB-49FF-8FF5-C06B9C64AB2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508855" y="4130114"/>
            <a:ext cx="349024" cy="192434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76213FE-AE14-45A6-B867-4F9A38FD24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2212028"/>
            <a:ext cx="362442" cy="40362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8363B02-C036-486C-9543-E11599B58B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2212028"/>
            <a:ext cx="362442" cy="403628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7D9C1F34-62A2-4AFD-A9A7-2164B76B767A}"/>
              </a:ext>
            </a:extLst>
          </p:cNvPr>
          <p:cNvSpPr txBox="1">
            <a:spLocks/>
          </p:cNvSpPr>
          <p:nvPr/>
        </p:nvSpPr>
        <p:spPr>
          <a:xfrm>
            <a:off x="9027811" y="4984697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82</a:t>
            </a:r>
          </a:p>
        </p:txBody>
      </p:sp>
    </p:spTree>
    <p:extLst>
      <p:ext uri="{BB962C8B-B14F-4D97-AF65-F5344CB8AC3E}">
        <p14:creationId xmlns:p14="http://schemas.microsoft.com/office/powerpoint/2010/main" val="359563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  <p:bldP spid="38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C3FB93-C109-4BBA-A7AE-C4990DAE3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271" y="1126982"/>
            <a:ext cx="4695673" cy="57143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778" y="350228"/>
            <a:ext cx="11785222" cy="72046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Which number is represented?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958738" y="2902047"/>
            <a:ext cx="2811474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7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70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8421790" y="1847450"/>
            <a:ext cx="326495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5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2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36335B-F629-4496-8E66-8D410BE99C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2059792"/>
            <a:ext cx="349024" cy="19243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D35C07-8898-464B-A586-F4AA16609C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469591" y="2059790"/>
            <a:ext cx="349024" cy="19243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77B6439-B010-493C-A007-D46CC25A635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997016" y="2059790"/>
            <a:ext cx="349024" cy="1924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D3035E1-0E75-4128-9689-107CF36B121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4130114"/>
            <a:ext cx="349024" cy="192434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E159A1-390A-44DE-8AAB-B6AFB5F9477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508855" y="2059789"/>
            <a:ext cx="349024" cy="19243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3E15E28-D7E4-4787-96B9-C02953343B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468151" y="4130114"/>
            <a:ext cx="349024" cy="192434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CD847F0-EE97-4ACE-880C-DE9298D8F7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994603" y="4130114"/>
            <a:ext cx="349024" cy="192434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76213FE-AE14-45A6-B867-4F9A38FD24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2212028"/>
            <a:ext cx="362442" cy="40362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8363B02-C036-486C-9543-E11599B58B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2212028"/>
            <a:ext cx="362442" cy="403628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7D9C1F34-62A2-4AFD-A9A7-2164B76B767A}"/>
              </a:ext>
            </a:extLst>
          </p:cNvPr>
          <p:cNvSpPr txBox="1">
            <a:spLocks/>
          </p:cNvSpPr>
          <p:nvPr/>
        </p:nvSpPr>
        <p:spPr>
          <a:xfrm>
            <a:off x="9027811" y="4984697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75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0443C2C-F39B-4581-B435-D6AA54E57CF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2902047"/>
            <a:ext cx="362442" cy="4036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0695ACF-7688-4A29-B65F-53A6DB93CAE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2902047"/>
            <a:ext cx="362442" cy="4036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1989BCA-08D9-4503-9E4A-0C6E4B1AC3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3633244"/>
            <a:ext cx="362442" cy="40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78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  <p:bldP spid="38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C3FB93-C109-4BBA-A7AE-C4990DAE3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4271" y="1126982"/>
            <a:ext cx="4695673" cy="57143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25BC4F-C94C-44CF-82CB-F6808D32B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4" y="511984"/>
            <a:ext cx="11555896" cy="720468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Can you explain how to represent the number                    ?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8FF26AF-3730-4DB0-B7AC-158EFD2E81DD}"/>
              </a:ext>
            </a:extLst>
          </p:cNvPr>
          <p:cNvSpPr txBox="1">
            <a:spLocks/>
          </p:cNvSpPr>
          <p:nvPr/>
        </p:nvSpPr>
        <p:spPr>
          <a:xfrm>
            <a:off x="958738" y="2902047"/>
            <a:ext cx="2811474" cy="19243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400" b="1" dirty="0">
                <a:solidFill>
                  <a:srgbClr val="7030A0"/>
                </a:solidFill>
              </a:rPr>
              <a:t>5 big groups of 10 makes 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7030A0"/>
              </a:solidFill>
            </a:endParaRPr>
          </a:p>
          <a:p>
            <a:pPr algn="ctr"/>
            <a:r>
              <a:rPr lang="en-GB" sz="15200" b="1" dirty="0">
                <a:solidFill>
                  <a:srgbClr val="FF0000"/>
                </a:solidFill>
              </a:rPr>
              <a:t>50</a:t>
            </a:r>
            <a:endParaRPr lang="en-GB" sz="7200" b="1" dirty="0">
              <a:solidFill>
                <a:srgbClr val="FF0000"/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78C06FBE-52F4-4695-98CA-6039BAEA562B}"/>
              </a:ext>
            </a:extLst>
          </p:cNvPr>
          <p:cNvSpPr txBox="1">
            <a:spLocks/>
          </p:cNvSpPr>
          <p:nvPr/>
        </p:nvSpPr>
        <p:spPr>
          <a:xfrm>
            <a:off x="8421790" y="1847450"/>
            <a:ext cx="3264957" cy="25409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500" b="1" dirty="0">
                <a:solidFill>
                  <a:srgbClr val="FF0000"/>
                </a:solidFill>
              </a:rPr>
              <a:t>8</a:t>
            </a:r>
            <a:r>
              <a:rPr lang="en-GB" sz="6400" b="1" dirty="0">
                <a:solidFill>
                  <a:srgbClr val="7030A0"/>
                </a:solidFill>
              </a:rPr>
              <a:t> </a:t>
            </a:r>
            <a:r>
              <a:rPr lang="en-GB" sz="3200" b="1" dirty="0">
                <a:solidFill>
                  <a:srgbClr val="7030A0"/>
                </a:solidFill>
              </a:rPr>
              <a:t>small ones</a:t>
            </a:r>
            <a:br>
              <a:rPr lang="en-GB" sz="7200" b="1" dirty="0">
                <a:solidFill>
                  <a:srgbClr val="7030A0"/>
                </a:solidFill>
              </a:rPr>
            </a:br>
            <a:endParaRPr lang="en-GB" sz="7200" b="1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36335B-F629-4496-8E66-8D410BE99C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2059792"/>
            <a:ext cx="349024" cy="19243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D35C07-8898-464B-A586-F4AA16609C5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469591" y="2059790"/>
            <a:ext cx="349024" cy="19243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77B6439-B010-493C-A007-D46CC25A635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4997016" y="2059790"/>
            <a:ext cx="349024" cy="19243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D3035E1-0E75-4128-9689-107CF36B121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941699" y="4130114"/>
            <a:ext cx="349024" cy="192434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E159A1-390A-44DE-8AAB-B6AFB5F9477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5508855" y="2059789"/>
            <a:ext cx="349024" cy="192434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76213FE-AE14-45A6-B867-4F9A38FD24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2212028"/>
            <a:ext cx="362442" cy="40362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8363B02-C036-486C-9543-E11599B58BF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2212028"/>
            <a:ext cx="362442" cy="403628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7D9C1F34-62A2-4AFD-A9A7-2164B76B767A}"/>
              </a:ext>
            </a:extLst>
          </p:cNvPr>
          <p:cNvSpPr txBox="1">
            <a:spLocks/>
          </p:cNvSpPr>
          <p:nvPr/>
        </p:nvSpPr>
        <p:spPr>
          <a:xfrm>
            <a:off x="9892163" y="162688"/>
            <a:ext cx="1663733" cy="1069764"/>
          </a:xfrm>
          <a:prstGeom prst="rect">
            <a:avLst/>
          </a:prstGeom>
          <a:solidFill>
            <a:srgbClr val="FFFF00">
              <a:alpha val="92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8000" b="1" dirty="0">
                <a:solidFill>
                  <a:srgbClr val="FF0000"/>
                </a:solidFill>
              </a:rPr>
              <a:t>58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0443C2C-F39B-4581-B435-D6AA54E57CF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2902047"/>
            <a:ext cx="362442" cy="4036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0695ACF-7688-4A29-B65F-53A6DB93CAE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2902047"/>
            <a:ext cx="362442" cy="40362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1989BCA-08D9-4503-9E4A-0C6E4B1AC3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3633244"/>
            <a:ext cx="362442" cy="4036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635AD-220D-472F-AB0D-A2CEB822F46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3624454"/>
            <a:ext cx="362442" cy="40362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D21EBC7-0BB5-4473-B9EA-623B9165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0859" y="4355651"/>
            <a:ext cx="362442" cy="40362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8F77315-EAC9-4154-8D33-17A745B0258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42927" y="4346861"/>
            <a:ext cx="362442" cy="40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73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  <p:bldP spid="38" grpId="0"/>
      <p:bldP spid="29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762</TotalTime>
  <Words>143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Year 1- NUMBERS TO 100</vt:lpstr>
      <vt:lpstr>Which images represent 10? Which images are more than 10? Which images are less than ten?</vt:lpstr>
      <vt:lpstr>Which number is represented?</vt:lpstr>
      <vt:lpstr>We can also show this using the tens and ones objects called ‘Base Ten.’</vt:lpstr>
      <vt:lpstr>Which number is represented?</vt:lpstr>
      <vt:lpstr>We can also represent this using a place value chart.</vt:lpstr>
      <vt:lpstr>Which number is represented?</vt:lpstr>
      <vt:lpstr>Can you explain how to represent the number                   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Spring Section 3 – Multiplication</dc:title>
  <dc:creator>Laura Whitehouse</dc:creator>
  <cp:lastModifiedBy>Suzanne Cozens</cp:lastModifiedBy>
  <cp:revision>80</cp:revision>
  <dcterms:created xsi:type="dcterms:W3CDTF">2020-03-20T11:22:32Z</dcterms:created>
  <dcterms:modified xsi:type="dcterms:W3CDTF">2020-05-23T11:07:24Z</dcterms:modified>
</cp:coreProperties>
</file>