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Cresswell" initials="HC" lastIdx="1" clrIdx="0">
    <p:extLst>
      <p:ext uri="{19B8F6BF-5375-455C-9EA6-DF929625EA0E}">
        <p15:presenceInfo xmlns:p15="http://schemas.microsoft.com/office/powerpoint/2012/main" userId="S-1-5-21-350061025-2395645628-3419119869-1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132"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3T16:42:29.887" idx="1">
    <p:pos x="10" y="10"/>
    <p:text>Fred fingers - Choose a word from the ones on screen, ask how many sounds the word has. Children put their fingers up for how many sounds. Pinch  fingers to sound out and then write the word.</p:text>
    <p:extLst mod="1">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2EFDD-7847-4234-B3B0-A036FADDD25C}" type="datetimeFigureOut">
              <a:rPr lang="en-GB" smtClean="0"/>
              <a:t>22/04/2020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7CC6B-3F57-40AA-86FC-5BD521EE9E6F}" type="slidenum">
              <a:rPr lang="en-GB" smtClean="0"/>
              <a:t>‹#›</a:t>
            </a:fld>
            <a:endParaRPr lang="en-GB"/>
          </a:p>
        </p:txBody>
      </p:sp>
    </p:spTree>
    <p:extLst>
      <p:ext uri="{BB962C8B-B14F-4D97-AF65-F5344CB8AC3E}">
        <p14:creationId xmlns:p14="http://schemas.microsoft.com/office/powerpoint/2010/main" val="290557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8573977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5452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3279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688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7165835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11CCFD1-E2FF-4DCD-B753-FA6F94800A3E}" type="datetimeFigureOut">
              <a:rPr lang="en-GB" smtClean="0"/>
              <a:t>22/04/2020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13698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3073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CCFD1-E2FF-4DCD-B753-FA6F94800A3E}" type="datetimeFigureOut">
              <a:rPr lang="en-GB" smtClean="0"/>
              <a:t>22/04/2020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38343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CCFD1-E2FF-4DCD-B753-FA6F94800A3E}" type="datetimeFigureOut">
              <a:rPr lang="en-GB" smtClean="0"/>
              <a:t>22/04/2020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79317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1CCFD1-E2FF-4DCD-B753-FA6F94800A3E}" type="datetimeFigureOut">
              <a:rPr lang="en-GB" smtClean="0"/>
              <a:t>22/04/2020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406229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11CCFD1-E2FF-4DCD-B753-FA6F94800A3E}" type="datetimeFigureOut">
              <a:rPr lang="en-GB" smtClean="0"/>
              <a:t>22/04/2020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09188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11CCFD1-E2FF-4DCD-B753-FA6F94800A3E}" type="datetimeFigureOut">
              <a:rPr lang="en-GB" smtClean="0"/>
              <a:t>22/04/2020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50D9ED1-09C6-4A95-859D-AE0F9DDDFCC3}" type="slidenum">
              <a:rPr lang="en-GB" smtClean="0"/>
              <a:t>‹#›</a:t>
            </a:fld>
            <a:endParaRPr lang="en-GB"/>
          </a:p>
        </p:txBody>
      </p:sp>
    </p:spTree>
    <p:extLst>
      <p:ext uri="{BB962C8B-B14F-4D97-AF65-F5344CB8AC3E}">
        <p14:creationId xmlns:p14="http://schemas.microsoft.com/office/powerpoint/2010/main" val="30775632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0C25-9428-4FD8-AD66-15438CC9173A}"/>
              </a:ext>
            </a:extLst>
          </p:cNvPr>
          <p:cNvSpPr>
            <a:spLocks noGrp="1"/>
          </p:cNvSpPr>
          <p:nvPr>
            <p:ph type="ctrTitle"/>
          </p:nvPr>
        </p:nvSpPr>
        <p:spPr>
          <a:xfrm>
            <a:off x="1458158" y="673354"/>
            <a:ext cx="8991600" cy="1645920"/>
          </a:xfrm>
        </p:spPr>
        <p:txBody>
          <a:bodyPr/>
          <a:lstStyle/>
          <a:p>
            <a:r>
              <a:rPr lang="en-GB" dirty="0">
                <a:latin typeface="Comic Sans MS" panose="030F0702030302020204" pitchFamily="66" charset="0"/>
              </a:rPr>
              <a:t>Year 1 Phonics </a:t>
            </a:r>
          </a:p>
        </p:txBody>
      </p:sp>
      <p:sp>
        <p:nvSpPr>
          <p:cNvPr id="3" name="Subtitle 2">
            <a:extLst>
              <a:ext uri="{FF2B5EF4-FFF2-40B4-BE49-F238E27FC236}">
                <a16:creationId xmlns:a16="http://schemas.microsoft.com/office/drawing/2014/main" id="{345F690D-4C7B-4837-BE56-C10C09E69305}"/>
              </a:ext>
            </a:extLst>
          </p:cNvPr>
          <p:cNvSpPr>
            <a:spLocks noGrp="1"/>
          </p:cNvSpPr>
          <p:nvPr>
            <p:ph type="subTitle" idx="1"/>
          </p:nvPr>
        </p:nvSpPr>
        <p:spPr>
          <a:xfrm>
            <a:off x="2553151" y="2472825"/>
            <a:ext cx="6801612" cy="1239894"/>
          </a:xfrm>
        </p:spPr>
        <p:txBody>
          <a:bodyPr>
            <a:normAutofit/>
          </a:bodyPr>
          <a:lstStyle/>
          <a:p>
            <a:r>
              <a:rPr lang="en-GB" sz="3200" dirty="0">
                <a:solidFill>
                  <a:schemeClr val="bg1"/>
                </a:solidFill>
              </a:rPr>
              <a:t>Our sound of the day…</a:t>
            </a:r>
          </a:p>
        </p:txBody>
      </p:sp>
      <p:pic>
        <p:nvPicPr>
          <p:cNvPr id="4" name="Picture 2" descr="Read Write Inc (RWI) Phonics | Teaching Resources">
            <a:extLst>
              <a:ext uri="{FF2B5EF4-FFF2-40B4-BE49-F238E27FC236}">
                <a16:creationId xmlns:a16="http://schemas.microsoft.com/office/drawing/2014/main" id="{0091F139-94E3-498A-848A-06C3D8DA08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7275" y="3545347"/>
            <a:ext cx="3313364" cy="248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9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302F3A-C066-4084-BC96-B91D157AA18A}"/>
              </a:ext>
            </a:extLst>
          </p:cNvPr>
          <p:cNvSpPr>
            <a:spLocks noGrp="1"/>
          </p:cNvSpPr>
          <p:nvPr>
            <p:ph idx="1"/>
          </p:nvPr>
        </p:nvSpPr>
        <p:spPr>
          <a:xfrm>
            <a:off x="3249175" y="349772"/>
            <a:ext cx="6236589" cy="1314831"/>
          </a:xfrm>
        </p:spPr>
        <p:txBody>
          <a:bodyPr>
            <a:normAutofit/>
          </a:bodyPr>
          <a:lstStyle/>
          <a:p>
            <a:pPr algn="ctr"/>
            <a:r>
              <a:rPr lang="en-GB" sz="2800" dirty="0"/>
              <a:t>Can you think of any words which have the </a:t>
            </a:r>
            <a:r>
              <a:rPr lang="en-GB" sz="2800" dirty="0" err="1"/>
              <a:t>ea</a:t>
            </a:r>
            <a:r>
              <a:rPr lang="en-GB" sz="2800" dirty="0"/>
              <a:t> sound in?</a:t>
            </a:r>
          </a:p>
        </p:txBody>
      </p:sp>
      <p:sp>
        <p:nvSpPr>
          <p:cNvPr id="6" name="TextBox 5">
            <a:extLst>
              <a:ext uri="{FF2B5EF4-FFF2-40B4-BE49-F238E27FC236}">
                <a16:creationId xmlns:a16="http://schemas.microsoft.com/office/drawing/2014/main" id="{EA33DDEE-53D3-418D-8BDC-FA2C84966FA2}"/>
              </a:ext>
            </a:extLst>
          </p:cNvPr>
          <p:cNvSpPr txBox="1"/>
          <p:nvPr/>
        </p:nvSpPr>
        <p:spPr>
          <a:xfrm>
            <a:off x="428624" y="3200310"/>
            <a:ext cx="2276475" cy="1200329"/>
          </a:xfrm>
          <a:prstGeom prst="rect">
            <a:avLst/>
          </a:prstGeom>
          <a:noFill/>
        </p:spPr>
        <p:txBody>
          <a:bodyPr wrap="square" rtlCol="0">
            <a:spAutoFit/>
          </a:bodyPr>
          <a:lstStyle/>
          <a:p>
            <a:pPr algn="ctr"/>
            <a:r>
              <a:rPr lang="en-GB" sz="2400" dirty="0">
                <a:latin typeface="Comic Sans MS" panose="030F0702030302020204" pitchFamily="66" charset="0"/>
              </a:rPr>
              <a:t>Remove the box to reveal the words!</a:t>
            </a:r>
          </a:p>
        </p:txBody>
      </p:sp>
      <p:sp>
        <p:nvSpPr>
          <p:cNvPr id="4" name="TextBox 3">
            <a:extLst>
              <a:ext uri="{FF2B5EF4-FFF2-40B4-BE49-F238E27FC236}">
                <a16:creationId xmlns:a16="http://schemas.microsoft.com/office/drawing/2014/main" id="{414FF046-9F9A-4BFB-885F-34AEC8621B84}"/>
              </a:ext>
            </a:extLst>
          </p:cNvPr>
          <p:cNvSpPr txBox="1"/>
          <p:nvPr/>
        </p:nvSpPr>
        <p:spPr>
          <a:xfrm>
            <a:off x="3489820" y="1837189"/>
            <a:ext cx="8481270" cy="3409651"/>
          </a:xfrm>
          <a:prstGeom prst="rect">
            <a:avLst/>
          </a:prstGeom>
          <a:noFill/>
        </p:spPr>
        <p:txBody>
          <a:bodyPr wrap="square" rtlCol="0">
            <a:spAutoFit/>
          </a:bodyPr>
          <a:lstStyle/>
          <a:p>
            <a:pPr>
              <a:lnSpc>
                <a:spcPct val="200000"/>
              </a:lnSpc>
            </a:pPr>
            <a:r>
              <a:rPr lang="en-GB" sz="2800" dirty="0">
                <a:latin typeface="Comic Sans MS" panose="030F0702030302020204" pitchFamily="66" charset="0"/>
              </a:rPr>
              <a:t>tea                                           scream</a:t>
            </a:r>
          </a:p>
          <a:p>
            <a:pPr>
              <a:lnSpc>
                <a:spcPct val="200000"/>
              </a:lnSpc>
            </a:pPr>
            <a:r>
              <a:rPr lang="en-GB" sz="2800" dirty="0">
                <a:latin typeface="Comic Sans MS" panose="030F0702030302020204" pitchFamily="66" charset="0"/>
              </a:rPr>
              <a:t>lean                                          east </a:t>
            </a:r>
          </a:p>
          <a:p>
            <a:pPr>
              <a:lnSpc>
                <a:spcPct val="200000"/>
              </a:lnSpc>
            </a:pPr>
            <a:r>
              <a:rPr lang="en-GB" sz="2800" dirty="0">
                <a:latin typeface="Comic Sans MS" panose="030F0702030302020204" pitchFamily="66" charset="0"/>
              </a:rPr>
              <a:t>sea                                           teacher</a:t>
            </a:r>
          </a:p>
          <a:p>
            <a:pPr>
              <a:lnSpc>
                <a:spcPct val="200000"/>
              </a:lnSpc>
            </a:pPr>
            <a:r>
              <a:rPr lang="en-GB" sz="2800" dirty="0">
                <a:latin typeface="Comic Sans MS" panose="030F0702030302020204" pitchFamily="66" charset="0"/>
              </a:rPr>
              <a:t>peach </a:t>
            </a:r>
            <a:endParaRPr lang="en-GB" sz="3200" dirty="0">
              <a:latin typeface="Comic Sans MS" panose="030F0702030302020204" pitchFamily="66" charset="0"/>
            </a:endParaRPr>
          </a:p>
        </p:txBody>
      </p:sp>
      <p:sp>
        <p:nvSpPr>
          <p:cNvPr id="5" name="Rectangle: Rounded Corners 4">
            <a:extLst>
              <a:ext uri="{FF2B5EF4-FFF2-40B4-BE49-F238E27FC236}">
                <a16:creationId xmlns:a16="http://schemas.microsoft.com/office/drawing/2014/main" id="{717685F7-F250-4951-ABB1-F6B5EBCB28D8}"/>
              </a:ext>
            </a:extLst>
          </p:cNvPr>
          <p:cNvSpPr/>
          <p:nvPr/>
        </p:nvSpPr>
        <p:spPr>
          <a:xfrm>
            <a:off x="2958376" y="1724199"/>
            <a:ext cx="7348756" cy="4152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39182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54703-3469-4718-9637-04B0C2DA0C4E}"/>
              </a:ext>
            </a:extLst>
          </p:cNvPr>
          <p:cNvSpPr>
            <a:spLocks noGrp="1"/>
          </p:cNvSpPr>
          <p:nvPr>
            <p:ph idx="1"/>
          </p:nvPr>
        </p:nvSpPr>
        <p:spPr>
          <a:xfrm>
            <a:off x="1516760" y="1456944"/>
            <a:ext cx="9665589" cy="4419981"/>
          </a:xfrm>
        </p:spPr>
        <p:txBody>
          <a:bodyPr>
            <a:normAutofit/>
          </a:bodyPr>
          <a:lstStyle/>
          <a:p>
            <a:r>
              <a:rPr lang="en-GB" sz="7200" dirty="0"/>
              <a:t>tea              sea</a:t>
            </a:r>
          </a:p>
          <a:p>
            <a:r>
              <a:rPr lang="en-GB" sz="7200" dirty="0"/>
              <a:t>peach          east</a:t>
            </a:r>
          </a:p>
          <a:p>
            <a:r>
              <a:rPr lang="en-GB" sz="7200" dirty="0"/>
              <a:t>teacher       lean </a:t>
            </a:r>
          </a:p>
          <a:p>
            <a:endParaRPr lang="en-GB" sz="7200" dirty="0"/>
          </a:p>
        </p:txBody>
      </p:sp>
      <p:sp>
        <p:nvSpPr>
          <p:cNvPr id="4" name="TextBox 3">
            <a:extLst>
              <a:ext uri="{FF2B5EF4-FFF2-40B4-BE49-F238E27FC236}">
                <a16:creationId xmlns:a16="http://schemas.microsoft.com/office/drawing/2014/main" id="{A403110E-6C7F-4F06-B823-FBED72822262}"/>
              </a:ext>
            </a:extLst>
          </p:cNvPr>
          <p:cNvSpPr txBox="1"/>
          <p:nvPr/>
        </p:nvSpPr>
        <p:spPr>
          <a:xfrm>
            <a:off x="1371600" y="285750"/>
            <a:ext cx="9001125" cy="584775"/>
          </a:xfrm>
          <a:prstGeom prst="rect">
            <a:avLst/>
          </a:prstGeom>
          <a:noFill/>
        </p:spPr>
        <p:txBody>
          <a:bodyPr wrap="square" rtlCol="0">
            <a:spAutoFit/>
          </a:bodyPr>
          <a:lstStyle/>
          <a:p>
            <a:pPr algn="ctr"/>
            <a:r>
              <a:rPr lang="en-GB" sz="3200" dirty="0">
                <a:latin typeface="Comic Sans MS" panose="030F0702030302020204" pitchFamily="66" charset="0"/>
              </a:rPr>
              <a:t>Can you Fred talk the words?</a:t>
            </a:r>
          </a:p>
        </p:txBody>
      </p:sp>
      <p:cxnSp>
        <p:nvCxnSpPr>
          <p:cNvPr id="6" name="Straight Connector 5">
            <a:extLst>
              <a:ext uri="{FF2B5EF4-FFF2-40B4-BE49-F238E27FC236}">
                <a16:creationId xmlns:a16="http://schemas.microsoft.com/office/drawing/2014/main" id="{F8810E4D-8A14-44E7-8D80-67E93C97B7C8}"/>
              </a:ext>
            </a:extLst>
          </p:cNvPr>
          <p:cNvCxnSpPr/>
          <p:nvPr/>
        </p:nvCxnSpPr>
        <p:spPr>
          <a:xfrm>
            <a:off x="2447925" y="2695575"/>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11145C56-35F1-4155-888F-F43A63C6EADE}"/>
              </a:ext>
            </a:extLst>
          </p:cNvPr>
          <p:cNvSpPr/>
          <p:nvPr/>
        </p:nvSpPr>
        <p:spPr>
          <a:xfrm>
            <a:off x="2071049" y="2638425"/>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4D15F9C0-7BD3-49CC-89FF-434B2FBAE0AB}"/>
              </a:ext>
            </a:extLst>
          </p:cNvPr>
          <p:cNvSpPr/>
          <p:nvPr/>
        </p:nvSpPr>
        <p:spPr>
          <a:xfrm>
            <a:off x="2041497" y="3850786"/>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59772E9A-C8AC-4354-B27B-E2F30D355ED0}"/>
              </a:ext>
            </a:extLst>
          </p:cNvPr>
          <p:cNvCxnSpPr/>
          <p:nvPr/>
        </p:nvCxnSpPr>
        <p:spPr>
          <a:xfrm>
            <a:off x="2447925" y="3898181"/>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57555F-31DE-4F5B-878C-AEF78639FA19}"/>
              </a:ext>
            </a:extLst>
          </p:cNvPr>
          <p:cNvCxnSpPr/>
          <p:nvPr/>
        </p:nvCxnSpPr>
        <p:spPr>
          <a:xfrm>
            <a:off x="2333817" y="5154401"/>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9E4F8AC0-3B4D-4C57-B122-C9D4B357BF50}"/>
              </a:ext>
            </a:extLst>
          </p:cNvPr>
          <p:cNvSpPr/>
          <p:nvPr/>
        </p:nvSpPr>
        <p:spPr>
          <a:xfrm>
            <a:off x="2067117" y="5067682"/>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7655DBCE-7669-4414-B5A3-C8FCEFE104A5}"/>
              </a:ext>
            </a:extLst>
          </p:cNvPr>
          <p:cNvSpPr/>
          <p:nvPr/>
        </p:nvSpPr>
        <p:spPr>
          <a:xfrm>
            <a:off x="6706595" y="2581275"/>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a:extLst>
              <a:ext uri="{FF2B5EF4-FFF2-40B4-BE49-F238E27FC236}">
                <a16:creationId xmlns:a16="http://schemas.microsoft.com/office/drawing/2014/main" id="{0EDFAB3D-45E0-4293-8998-BBC2C2F3EEA2}"/>
              </a:ext>
            </a:extLst>
          </p:cNvPr>
          <p:cNvCxnSpPr/>
          <p:nvPr/>
        </p:nvCxnSpPr>
        <p:spPr>
          <a:xfrm>
            <a:off x="7093839" y="2664728"/>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F7F09DE-D133-459B-9CD9-05C46ED46B09}"/>
              </a:ext>
            </a:extLst>
          </p:cNvPr>
          <p:cNvCxnSpPr/>
          <p:nvPr/>
        </p:nvCxnSpPr>
        <p:spPr>
          <a:xfrm>
            <a:off x="6892699" y="5113275"/>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DE414071-8EEB-482B-AE4F-A8292E18AF5F}"/>
              </a:ext>
            </a:extLst>
          </p:cNvPr>
          <p:cNvSpPr/>
          <p:nvPr/>
        </p:nvSpPr>
        <p:spPr>
          <a:xfrm>
            <a:off x="7734683" y="5040101"/>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A215635E-A6A9-41C7-91FE-15DFD4CCD520}"/>
              </a:ext>
            </a:extLst>
          </p:cNvPr>
          <p:cNvSpPr/>
          <p:nvPr/>
        </p:nvSpPr>
        <p:spPr>
          <a:xfrm>
            <a:off x="6571586" y="5067682"/>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Read Write Inc.: Fred the Frog - Toy (Single): Amazon.co.uk: Ruth ...">
            <a:extLst>
              <a:ext uri="{FF2B5EF4-FFF2-40B4-BE49-F238E27FC236}">
                <a16:creationId xmlns:a16="http://schemas.microsoft.com/office/drawing/2014/main" id="{D3D3501D-3C7B-4E0E-8801-D74E68B8B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650" y="175035"/>
            <a:ext cx="2960178" cy="197739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2D1C68A5-1C9B-4E67-BCA0-04F7F4043EF8}"/>
              </a:ext>
            </a:extLst>
          </p:cNvPr>
          <p:cNvSpPr txBox="1"/>
          <p:nvPr/>
        </p:nvSpPr>
        <p:spPr>
          <a:xfrm>
            <a:off x="8782050" y="5591175"/>
            <a:ext cx="3188778" cy="1200329"/>
          </a:xfrm>
          <a:prstGeom prst="rect">
            <a:avLst/>
          </a:prstGeom>
          <a:noFill/>
        </p:spPr>
        <p:txBody>
          <a:bodyPr wrap="square" rtlCol="0">
            <a:spAutoFit/>
          </a:bodyPr>
          <a:lstStyle/>
          <a:p>
            <a:pPr algn="ctr"/>
            <a:r>
              <a:rPr lang="en-GB" dirty="0"/>
              <a:t>Can you use your Fred fingers for three of the words and write them down without looking?</a:t>
            </a:r>
          </a:p>
        </p:txBody>
      </p:sp>
      <p:pic>
        <p:nvPicPr>
          <p:cNvPr id="5124" name="Picture 4" descr="Read Write Inc Phonics">
            <a:extLst>
              <a:ext uri="{FF2B5EF4-FFF2-40B4-BE49-F238E27FC236}">
                <a16:creationId xmlns:a16="http://schemas.microsoft.com/office/drawing/2014/main" id="{FF63E791-14CD-4328-A571-5D07CFEAE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2817" y="5010150"/>
            <a:ext cx="2933700" cy="1562100"/>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Straight Connector 21">
            <a:extLst>
              <a:ext uri="{FF2B5EF4-FFF2-40B4-BE49-F238E27FC236}">
                <a16:creationId xmlns:a16="http://schemas.microsoft.com/office/drawing/2014/main" id="{7EEE419E-C39D-4157-846E-A4CEE2B9E146}"/>
              </a:ext>
            </a:extLst>
          </p:cNvPr>
          <p:cNvCxnSpPr/>
          <p:nvPr/>
        </p:nvCxnSpPr>
        <p:spPr>
          <a:xfrm>
            <a:off x="3305305" y="3924682"/>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B350F700-090E-4067-994C-F14E45CDBB09}"/>
              </a:ext>
            </a:extLst>
          </p:cNvPr>
          <p:cNvSpPr/>
          <p:nvPr/>
        </p:nvSpPr>
        <p:spPr>
          <a:xfrm>
            <a:off x="7530874" y="3710848"/>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50F904D2-00B3-4348-8483-20BB1F885E84}"/>
              </a:ext>
            </a:extLst>
          </p:cNvPr>
          <p:cNvSpPr/>
          <p:nvPr/>
        </p:nvSpPr>
        <p:spPr>
          <a:xfrm>
            <a:off x="7887083" y="3726731"/>
            <a:ext cx="152400" cy="1143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44633923-1AE3-4B6A-BD25-0AED05BC6375}"/>
              </a:ext>
            </a:extLst>
          </p:cNvPr>
          <p:cNvCxnSpPr/>
          <p:nvPr/>
        </p:nvCxnSpPr>
        <p:spPr>
          <a:xfrm>
            <a:off x="6660643" y="3825651"/>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475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04867-E25C-46F6-A9FA-4144231B4FB1}"/>
              </a:ext>
            </a:extLst>
          </p:cNvPr>
          <p:cNvSpPr>
            <a:spLocks noGrp="1"/>
          </p:cNvSpPr>
          <p:nvPr>
            <p:ph type="title"/>
          </p:nvPr>
        </p:nvSpPr>
        <p:spPr>
          <a:xfrm>
            <a:off x="2169223" y="147626"/>
            <a:ext cx="7729728" cy="1188720"/>
          </a:xfrm>
        </p:spPr>
        <p:txBody>
          <a:bodyPr/>
          <a:lstStyle/>
          <a:p>
            <a:r>
              <a:rPr lang="en-GB" dirty="0"/>
              <a:t>complete the sentence </a:t>
            </a:r>
          </a:p>
        </p:txBody>
      </p:sp>
      <p:sp>
        <p:nvSpPr>
          <p:cNvPr id="3" name="Content Placeholder 2">
            <a:extLst>
              <a:ext uri="{FF2B5EF4-FFF2-40B4-BE49-F238E27FC236}">
                <a16:creationId xmlns:a16="http://schemas.microsoft.com/office/drawing/2014/main" id="{C48AC192-B1A6-476E-AF5F-79DF9B221230}"/>
              </a:ext>
            </a:extLst>
          </p:cNvPr>
          <p:cNvSpPr>
            <a:spLocks noGrp="1"/>
          </p:cNvSpPr>
          <p:nvPr>
            <p:ph idx="1"/>
          </p:nvPr>
        </p:nvSpPr>
        <p:spPr>
          <a:xfrm>
            <a:off x="847725" y="1476376"/>
            <a:ext cx="10829925" cy="4943474"/>
          </a:xfrm>
        </p:spPr>
        <p:txBody>
          <a:bodyPr>
            <a:normAutofit lnSpcReduction="10000"/>
          </a:bodyPr>
          <a:lstStyle/>
          <a:p>
            <a:r>
              <a:rPr lang="en-GB" sz="4000" dirty="0">
                <a:latin typeface="Comic Sans MS" panose="030F0702030302020204" pitchFamily="66" charset="0"/>
              </a:rPr>
              <a:t>I ask my _________ for help.</a:t>
            </a:r>
          </a:p>
          <a:p>
            <a:endParaRPr lang="en-GB" sz="4000" dirty="0">
              <a:latin typeface="Comic Sans MS" panose="030F0702030302020204" pitchFamily="66" charset="0"/>
            </a:endParaRPr>
          </a:p>
          <a:p>
            <a:endParaRPr lang="en-GB" sz="4000" dirty="0">
              <a:latin typeface="Comic Sans MS" panose="030F0702030302020204" pitchFamily="66" charset="0"/>
            </a:endParaRPr>
          </a:p>
          <a:p>
            <a:r>
              <a:rPr lang="en-GB" sz="4000" dirty="0">
                <a:latin typeface="Comic Sans MS" panose="030F0702030302020204" pitchFamily="66" charset="0"/>
              </a:rPr>
              <a:t>After lunch I had a ________. </a:t>
            </a:r>
          </a:p>
          <a:p>
            <a:endParaRPr lang="en-GB" sz="4000" dirty="0">
              <a:latin typeface="Comic Sans MS" panose="030F0702030302020204" pitchFamily="66" charset="0"/>
            </a:endParaRPr>
          </a:p>
          <a:p>
            <a:endParaRPr lang="en-GB" sz="4000" dirty="0">
              <a:latin typeface="Comic Sans MS" panose="030F0702030302020204" pitchFamily="66" charset="0"/>
            </a:endParaRPr>
          </a:p>
          <a:p>
            <a:r>
              <a:rPr lang="en-GB" sz="4000" dirty="0">
                <a:latin typeface="Comic Sans MS" panose="030F0702030302020204" pitchFamily="66" charset="0"/>
              </a:rPr>
              <a:t>I drank a cup of _____.</a:t>
            </a:r>
          </a:p>
        </p:txBody>
      </p:sp>
      <p:sp>
        <p:nvSpPr>
          <p:cNvPr id="4" name="TextBox 3">
            <a:extLst>
              <a:ext uri="{FF2B5EF4-FFF2-40B4-BE49-F238E27FC236}">
                <a16:creationId xmlns:a16="http://schemas.microsoft.com/office/drawing/2014/main" id="{1B4A4F7B-A6DD-407A-A021-A40DDB817B15}"/>
              </a:ext>
            </a:extLst>
          </p:cNvPr>
          <p:cNvSpPr txBox="1"/>
          <p:nvPr/>
        </p:nvSpPr>
        <p:spPr>
          <a:xfrm>
            <a:off x="10092977" y="52250"/>
            <a:ext cx="2028825" cy="1200329"/>
          </a:xfrm>
          <a:prstGeom prst="rect">
            <a:avLst/>
          </a:prstGeom>
          <a:noFill/>
          <a:ln>
            <a:solidFill>
              <a:srgbClr val="FF0000"/>
            </a:solidFill>
          </a:ln>
        </p:spPr>
        <p:txBody>
          <a:bodyPr wrap="square" rtlCol="0">
            <a:spAutoFit/>
          </a:bodyPr>
          <a:lstStyle/>
          <a:p>
            <a:r>
              <a:rPr lang="en-GB" dirty="0"/>
              <a:t>Can you say the sentence first then have a go at writing it down?</a:t>
            </a:r>
          </a:p>
        </p:txBody>
      </p:sp>
      <p:sp>
        <p:nvSpPr>
          <p:cNvPr id="5" name="TextBox 4">
            <a:extLst>
              <a:ext uri="{FF2B5EF4-FFF2-40B4-BE49-F238E27FC236}">
                <a16:creationId xmlns:a16="http://schemas.microsoft.com/office/drawing/2014/main" id="{C85D3746-3B5A-40F2-87F5-40D83BD3676C}"/>
              </a:ext>
            </a:extLst>
          </p:cNvPr>
          <p:cNvSpPr txBox="1"/>
          <p:nvPr/>
        </p:nvSpPr>
        <p:spPr>
          <a:xfrm>
            <a:off x="70198" y="0"/>
            <a:ext cx="2028825" cy="1477328"/>
          </a:xfrm>
          <a:prstGeom prst="rect">
            <a:avLst/>
          </a:prstGeom>
          <a:noFill/>
          <a:ln>
            <a:solidFill>
              <a:srgbClr val="FF0000"/>
            </a:solidFill>
          </a:ln>
        </p:spPr>
        <p:txBody>
          <a:bodyPr wrap="square" rtlCol="0">
            <a:spAutoFit/>
          </a:bodyPr>
          <a:lstStyle/>
          <a:p>
            <a:r>
              <a:rPr lang="en-GB" dirty="0"/>
              <a:t>Can you work out what the last word of the sentence is by looking at the picture ?</a:t>
            </a:r>
          </a:p>
        </p:txBody>
      </p:sp>
      <p:pic>
        <p:nvPicPr>
          <p:cNvPr id="2050" name="Picture 2" descr="Teacher Teaching English Clipart Free PNG Image｜Illustoon">
            <a:extLst>
              <a:ext uri="{FF2B5EF4-FFF2-40B4-BE49-F238E27FC236}">
                <a16:creationId xmlns:a16="http://schemas.microsoft.com/office/drawing/2014/main" id="{D4D92805-7E29-4C51-B3D1-E180D816AC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1937" y="1370734"/>
            <a:ext cx="1504663" cy="150466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resh peach and half isolated on white background — Stock Photo ...">
            <a:extLst>
              <a:ext uri="{FF2B5EF4-FFF2-40B4-BE49-F238E27FC236}">
                <a16:creationId xmlns:a16="http://schemas.microsoft.com/office/drawing/2014/main" id="{FB797A40-8FB8-4CAC-90C0-9743524D29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5174" y="3099194"/>
            <a:ext cx="1901794" cy="148998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ow to make the perfect cup of tea – be patient - Telegraph">
            <a:extLst>
              <a:ext uri="{FF2B5EF4-FFF2-40B4-BE49-F238E27FC236}">
                <a16:creationId xmlns:a16="http://schemas.microsoft.com/office/drawing/2014/main" id="{5C732D98-1DE3-496A-93A8-59A2A35C14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1930" y="5158654"/>
            <a:ext cx="2190750" cy="1366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82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B70D-E2C4-48F8-9162-18BD28E54635}"/>
              </a:ext>
            </a:extLst>
          </p:cNvPr>
          <p:cNvSpPr>
            <a:spLocks noGrp="1"/>
          </p:cNvSpPr>
          <p:nvPr>
            <p:ph type="title"/>
          </p:nvPr>
        </p:nvSpPr>
        <p:spPr>
          <a:xfrm>
            <a:off x="2231136" y="136017"/>
            <a:ext cx="7729728" cy="1188720"/>
          </a:xfrm>
        </p:spPr>
        <p:txBody>
          <a:bodyPr/>
          <a:lstStyle/>
          <a:p>
            <a:r>
              <a:rPr lang="en-GB" dirty="0"/>
              <a:t>Time to practise! Do you know any more set 3 sounds?</a:t>
            </a:r>
          </a:p>
        </p:txBody>
      </p:sp>
      <p:pic>
        <p:nvPicPr>
          <p:cNvPr id="3074" name="Picture 2" descr="Read Write Inc. - Year 2 Homework Website">
            <a:extLst>
              <a:ext uri="{FF2B5EF4-FFF2-40B4-BE49-F238E27FC236}">
                <a16:creationId xmlns:a16="http://schemas.microsoft.com/office/drawing/2014/main" id="{3F4DAB68-35D4-4377-AC0E-A4BD72C8B2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788033"/>
            <a:ext cx="6248400" cy="493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118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3358</TotalTime>
  <Words>136</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Gill Sans MT</vt:lpstr>
      <vt:lpstr>Parcel</vt:lpstr>
      <vt:lpstr>Year 1 Phonics </vt:lpstr>
      <vt:lpstr>PowerPoint Presentation</vt:lpstr>
      <vt:lpstr>PowerPoint Presentation</vt:lpstr>
      <vt:lpstr>complete the sentence </vt:lpstr>
      <vt:lpstr>Time to practise! Do you know any more set 3 sounds?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dc:title>
  <dc:creator>Hannah Cresswell</dc:creator>
  <cp:lastModifiedBy>Hannah Cresswell</cp:lastModifiedBy>
  <cp:revision>7</cp:revision>
  <dcterms:created xsi:type="dcterms:W3CDTF">2020-04-11T08:06:11Z</dcterms:created>
  <dcterms:modified xsi:type="dcterms:W3CDTF">2020-04-22T07:28:51Z</dcterms:modified>
</cp:coreProperties>
</file>