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96" r:id="rId3"/>
    <p:sldId id="297" r:id="rId4"/>
    <p:sldId id="298" r:id="rId5"/>
    <p:sldId id="299" r:id="rId6"/>
    <p:sldId id="30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5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7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1- NUMBERS TO 100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4 – Representing numbers to 100 using pictures.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C3FB93-C109-4BBA-A7AE-C4990DAE3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043" y="1542373"/>
            <a:ext cx="4333537" cy="527361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6DCD6D4-E2A2-4DD7-8EB8-0B0176315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6368" y="1539494"/>
            <a:ext cx="4333537" cy="52736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778" y="44890"/>
            <a:ext cx="11785222" cy="140638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/>
              <a:t>Tim says...</a:t>
            </a:r>
            <a:br>
              <a:rPr lang="en-GB" sz="3600" dirty="0"/>
            </a:br>
            <a:r>
              <a:rPr lang="en-GB" sz="3600" dirty="0"/>
              <a:t>“The place value charts show the same number.”</a:t>
            </a:r>
            <a:br>
              <a:rPr lang="en-GB" sz="3600" dirty="0"/>
            </a:br>
            <a:r>
              <a:rPr lang="en-GB" sz="3600" dirty="0"/>
              <a:t>Do you agree with him? Why?</a:t>
            </a: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78C06FBE-52F4-4695-98CA-6039BAEA562B}"/>
              </a:ext>
            </a:extLst>
          </p:cNvPr>
          <p:cNvSpPr txBox="1">
            <a:spLocks/>
          </p:cNvSpPr>
          <p:nvPr/>
        </p:nvSpPr>
        <p:spPr>
          <a:xfrm>
            <a:off x="3902577" y="4774796"/>
            <a:ext cx="1281891" cy="192434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500" b="1" dirty="0">
                <a:solidFill>
                  <a:srgbClr val="FF0000"/>
                </a:solidFill>
              </a:rPr>
              <a:t>3</a:t>
            </a:r>
            <a:r>
              <a:rPr lang="en-GB" sz="6400" b="1" dirty="0">
                <a:solidFill>
                  <a:srgbClr val="7030A0"/>
                </a:solidFill>
              </a:rPr>
              <a:t> </a:t>
            </a:r>
            <a:r>
              <a:rPr lang="en-GB" sz="3200" b="1" dirty="0">
                <a:solidFill>
                  <a:srgbClr val="7030A0"/>
                </a:solidFill>
              </a:rPr>
              <a:t>small ones</a:t>
            </a:r>
            <a:endParaRPr lang="en-GB" sz="7200" b="1" dirty="0">
              <a:solidFill>
                <a:srgbClr val="FF0000"/>
              </a:solidFill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7D9C1F34-62A2-4AFD-A9A7-2164B76B767A}"/>
              </a:ext>
            </a:extLst>
          </p:cNvPr>
          <p:cNvSpPr txBox="1">
            <a:spLocks/>
          </p:cNvSpPr>
          <p:nvPr/>
        </p:nvSpPr>
        <p:spPr>
          <a:xfrm>
            <a:off x="2609277" y="469730"/>
            <a:ext cx="1663733" cy="1069764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rgbClr val="FF0000"/>
                </a:solidFill>
              </a:rPr>
              <a:t>73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273AD4F-DBC4-41A0-8D9E-66B0BE2DD4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396741" y="2466829"/>
            <a:ext cx="349024" cy="192434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7568043-580C-44FB-A5D0-464FD68325A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924633" y="2466827"/>
            <a:ext cx="349024" cy="192434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74C1D34-3BBD-4655-BAD7-EBAE28EE4E7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8452058" y="2466827"/>
            <a:ext cx="349024" cy="192434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E79BF89-AFD0-40D8-AB69-FAF43ACA0A3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396741" y="4537151"/>
            <a:ext cx="349024" cy="192434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CD6EB46-E0D6-4E4A-821E-38CD7493C3F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8963897" y="2466826"/>
            <a:ext cx="349024" cy="192434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7E62BD1-C076-48A1-A7D6-66A00760DC0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923193" y="4537151"/>
            <a:ext cx="349024" cy="192434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E2E6387-2B96-4622-A025-024B2AF2FE9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71429" y="2552671"/>
            <a:ext cx="362442" cy="40362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4907E20-5344-4214-9987-9363D52B522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13497" y="2552671"/>
            <a:ext cx="362442" cy="40362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0A62684-3F9B-4869-AFC0-F50CB566248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71429" y="3233458"/>
            <a:ext cx="362442" cy="403628"/>
          </a:xfrm>
          <a:prstGeom prst="rect">
            <a:avLst/>
          </a:prstGeom>
        </p:spPr>
      </p:pic>
      <p:sp>
        <p:nvSpPr>
          <p:cNvPr id="36" name="Title 1">
            <a:extLst>
              <a:ext uri="{FF2B5EF4-FFF2-40B4-BE49-F238E27FC236}">
                <a16:creationId xmlns:a16="http://schemas.microsoft.com/office/drawing/2014/main" id="{F8D0E325-9619-4A74-BD22-B0B0ACE7DE72}"/>
              </a:ext>
            </a:extLst>
          </p:cNvPr>
          <p:cNvSpPr txBox="1">
            <a:spLocks/>
          </p:cNvSpPr>
          <p:nvPr/>
        </p:nvSpPr>
        <p:spPr>
          <a:xfrm>
            <a:off x="6067552" y="611588"/>
            <a:ext cx="1953886" cy="167937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t">
            <a:normAutofit fontScale="400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400" dirty="0">
                <a:solidFill>
                  <a:srgbClr val="7030A0"/>
                </a:solidFill>
              </a:rPr>
              <a:t>6 big groups of 10 makes </a:t>
            </a:r>
            <a:br>
              <a:rPr lang="en-GB" sz="7200" dirty="0">
                <a:solidFill>
                  <a:srgbClr val="7030A0"/>
                </a:solidFill>
              </a:rPr>
            </a:br>
            <a:endParaRPr lang="en-GB" sz="7200" dirty="0">
              <a:solidFill>
                <a:srgbClr val="7030A0"/>
              </a:solidFill>
            </a:endParaRPr>
          </a:p>
          <a:p>
            <a:pPr algn="ctr"/>
            <a:r>
              <a:rPr lang="en-GB" sz="15200" b="1" dirty="0">
                <a:solidFill>
                  <a:srgbClr val="FF0000"/>
                </a:solidFill>
              </a:rPr>
              <a:t>60</a:t>
            </a:r>
            <a:endParaRPr lang="en-GB" sz="7200" b="1" dirty="0">
              <a:solidFill>
                <a:srgbClr val="FF0000"/>
              </a:solidFill>
            </a:endParaRP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A93CB8FA-2911-4126-972B-8AEEB95A5AAE}"/>
              </a:ext>
            </a:extLst>
          </p:cNvPr>
          <p:cNvSpPr txBox="1">
            <a:spLocks/>
          </p:cNvSpPr>
          <p:nvPr/>
        </p:nvSpPr>
        <p:spPr>
          <a:xfrm>
            <a:off x="9834072" y="4774796"/>
            <a:ext cx="1281891" cy="192434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500" b="1" dirty="0">
                <a:solidFill>
                  <a:srgbClr val="FF0000"/>
                </a:solidFill>
              </a:rPr>
              <a:t>3</a:t>
            </a:r>
            <a:r>
              <a:rPr lang="en-GB" sz="6400" b="1" dirty="0">
                <a:solidFill>
                  <a:srgbClr val="7030A0"/>
                </a:solidFill>
              </a:rPr>
              <a:t> </a:t>
            </a:r>
            <a:r>
              <a:rPr lang="en-GB" sz="3200" b="1" dirty="0">
                <a:solidFill>
                  <a:srgbClr val="7030A0"/>
                </a:solidFill>
              </a:rPr>
              <a:t>small ones</a:t>
            </a:r>
            <a:endParaRPr lang="en-GB" sz="7200" b="1" dirty="0">
              <a:solidFill>
                <a:srgbClr val="FF0000"/>
              </a:solidFill>
            </a:endParaRP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6B48EFC6-F0E8-4460-9283-09B0D3C4FD32}"/>
              </a:ext>
            </a:extLst>
          </p:cNvPr>
          <p:cNvSpPr txBox="1">
            <a:spLocks/>
          </p:cNvSpPr>
          <p:nvPr/>
        </p:nvSpPr>
        <p:spPr>
          <a:xfrm>
            <a:off x="8540772" y="469730"/>
            <a:ext cx="1663733" cy="1069764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rgbClr val="FF0000"/>
                </a:solidFill>
              </a:rPr>
              <a:t>63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8D7CD91C-41AD-4EFA-AD35-4E9FEEA6D5A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437419" y="2468968"/>
            <a:ext cx="349024" cy="1924347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13A34717-3D87-4540-91D7-655053AEDB0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427882" y="2454820"/>
            <a:ext cx="349024" cy="192434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5C8F76B-5FEC-4041-A265-15CF236FE83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949258" y="2462767"/>
            <a:ext cx="349024" cy="1924347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3AABB9E4-5507-4B62-8E36-464E5CA1070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437419" y="4484414"/>
            <a:ext cx="349024" cy="192434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E20970AA-3252-4C02-B7BC-183700CE86A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929805" y="2454820"/>
            <a:ext cx="349024" cy="1924347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FA0161F-B76B-457E-9769-2C0D15F209C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915431" y="4506151"/>
            <a:ext cx="349024" cy="1924347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6453E91E-32B6-44A9-A304-3C9654D9382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423406" y="4528870"/>
            <a:ext cx="349024" cy="1924347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705E54F8-B4CD-46EB-B7C9-48BE0633E6E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19131" y="2568789"/>
            <a:ext cx="362442" cy="403628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C5DD194-F56D-45F6-B895-F6590DA7E61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09371" y="2568789"/>
            <a:ext cx="362442" cy="403628"/>
          </a:xfrm>
          <a:prstGeom prst="rect">
            <a:avLst/>
          </a:prstGeom>
        </p:spPr>
      </p:pic>
      <p:sp>
        <p:nvSpPr>
          <p:cNvPr id="52" name="Title 1">
            <a:extLst>
              <a:ext uri="{FF2B5EF4-FFF2-40B4-BE49-F238E27FC236}">
                <a16:creationId xmlns:a16="http://schemas.microsoft.com/office/drawing/2014/main" id="{339272CE-2D47-4240-AD07-BC3E122A501B}"/>
              </a:ext>
            </a:extLst>
          </p:cNvPr>
          <p:cNvSpPr txBox="1">
            <a:spLocks/>
          </p:cNvSpPr>
          <p:nvPr/>
        </p:nvSpPr>
        <p:spPr>
          <a:xfrm>
            <a:off x="203389" y="3616423"/>
            <a:ext cx="11785222" cy="1046666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/>
              <a:t>I disagree with Tim because the second number is 10 less than the first number.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B64866EF-4653-402A-89E6-EE567648800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19131" y="3233458"/>
            <a:ext cx="362442" cy="403628"/>
          </a:xfrm>
          <a:prstGeom prst="rect">
            <a:avLst/>
          </a:prstGeom>
        </p:spPr>
      </p:pic>
      <p:sp>
        <p:nvSpPr>
          <p:cNvPr id="56" name="Title 1">
            <a:extLst>
              <a:ext uri="{FF2B5EF4-FFF2-40B4-BE49-F238E27FC236}">
                <a16:creationId xmlns:a16="http://schemas.microsoft.com/office/drawing/2014/main" id="{68FF26AF-3730-4DB0-B7AC-158EFD2E81DD}"/>
              </a:ext>
            </a:extLst>
          </p:cNvPr>
          <p:cNvSpPr txBox="1">
            <a:spLocks/>
          </p:cNvSpPr>
          <p:nvPr/>
        </p:nvSpPr>
        <p:spPr>
          <a:xfrm>
            <a:off x="136057" y="611588"/>
            <a:ext cx="1953886" cy="167937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t">
            <a:normAutofit fontScale="400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400" dirty="0">
                <a:solidFill>
                  <a:srgbClr val="7030A0"/>
                </a:solidFill>
              </a:rPr>
              <a:t>7 big groups of 10 makes </a:t>
            </a:r>
            <a:br>
              <a:rPr lang="en-GB" sz="7200" dirty="0">
                <a:solidFill>
                  <a:srgbClr val="7030A0"/>
                </a:solidFill>
              </a:rPr>
            </a:br>
            <a:endParaRPr lang="en-GB" sz="7200" dirty="0">
              <a:solidFill>
                <a:srgbClr val="7030A0"/>
              </a:solidFill>
            </a:endParaRPr>
          </a:p>
          <a:p>
            <a:pPr algn="ctr"/>
            <a:r>
              <a:rPr lang="en-GB" sz="15200" b="1" dirty="0">
                <a:solidFill>
                  <a:srgbClr val="FF0000"/>
                </a:solidFill>
              </a:rPr>
              <a:t>70</a:t>
            </a:r>
            <a:endParaRPr lang="en-GB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63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" grpId="0" animBg="1"/>
      <p:bldP spid="29" grpId="0" animBg="1"/>
      <p:bldP spid="36" grpId="0" animBg="1"/>
      <p:bldP spid="37" grpId="0" animBg="1"/>
      <p:bldP spid="40" grpId="0" animBg="1"/>
      <p:bldP spid="52" grpId="0" animBg="1"/>
      <p:bldP spid="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C3FB93-C109-4BBA-A7AE-C4990DAE3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62" y="1468935"/>
            <a:ext cx="4363533" cy="53101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5" y="78945"/>
            <a:ext cx="11065565" cy="72046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/>
              <a:t>We can also draw the tens and ones to represent a number.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C36335B-F629-4496-8E66-8D410BE99C9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145490" y="2361987"/>
            <a:ext cx="349024" cy="192434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5D35C07-8898-464B-A586-F4AA16609C5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673382" y="2361985"/>
            <a:ext cx="349024" cy="192434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77B6439-B010-493C-A007-D46CC25A635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200807" y="2361985"/>
            <a:ext cx="349024" cy="192434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D3035E1-0E75-4128-9689-107CF36B121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145490" y="4432309"/>
            <a:ext cx="349024" cy="192434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0E159A1-390A-44DE-8AAB-B6AFB5F9477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712646" y="2361984"/>
            <a:ext cx="349024" cy="192434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3E15E28-D7E4-4787-96B9-C02953343B4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671942" y="4432309"/>
            <a:ext cx="349024" cy="192434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CD847F0-EE97-4ACE-880C-DE9298D8F7A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198394" y="4432309"/>
            <a:ext cx="349024" cy="192434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76213FE-AE14-45A6-B867-4F9A38FD24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85769" y="2461487"/>
            <a:ext cx="362442" cy="40362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8363B02-C036-486C-9543-E11599B58BF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27837" y="2461487"/>
            <a:ext cx="362442" cy="403628"/>
          </a:xfrm>
          <a:prstGeom prst="rect">
            <a:avLst/>
          </a:prstGeom>
        </p:spPr>
      </p:pic>
      <p:sp>
        <p:nvSpPr>
          <p:cNvPr id="29" name="Title 1">
            <a:extLst>
              <a:ext uri="{FF2B5EF4-FFF2-40B4-BE49-F238E27FC236}">
                <a16:creationId xmlns:a16="http://schemas.microsoft.com/office/drawing/2014/main" id="{7D9C1F34-62A2-4AFD-A9A7-2164B76B767A}"/>
              </a:ext>
            </a:extLst>
          </p:cNvPr>
          <p:cNvSpPr txBox="1">
            <a:spLocks/>
          </p:cNvSpPr>
          <p:nvPr/>
        </p:nvSpPr>
        <p:spPr>
          <a:xfrm>
            <a:off x="2317961" y="622698"/>
            <a:ext cx="1663733" cy="846237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b="1" dirty="0">
                <a:solidFill>
                  <a:srgbClr val="FF0000"/>
                </a:solidFill>
              </a:rPr>
              <a:t>88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0443C2C-F39B-4581-B435-D6AA54E57CF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85769" y="3151506"/>
            <a:ext cx="362442" cy="40362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0695ACF-7688-4A29-B65F-53A6DB93CAE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27837" y="3151506"/>
            <a:ext cx="362442" cy="40362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1989BCA-08D9-4503-9E4A-0C6E4B1AC36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85769" y="3882703"/>
            <a:ext cx="362442" cy="40362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F66C805-4D74-4444-8E44-A479FD1C7B6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712090" y="4432309"/>
            <a:ext cx="349024" cy="192434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D2C18CA-6DD6-4CEE-90E8-474888ED6CA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27837" y="3857667"/>
            <a:ext cx="362442" cy="40362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9CE5363-6E44-4757-B3F0-E54EE2958C3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85769" y="4588864"/>
            <a:ext cx="362442" cy="40362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F0E5F32-FDDF-4EF8-A0F5-7B650EE6C4E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27837" y="4588864"/>
            <a:ext cx="362442" cy="403628"/>
          </a:xfrm>
          <a:prstGeom prst="rect">
            <a:avLst/>
          </a:prstGeom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32DB2A28-8C9E-47F5-9D5A-C1234D621D61}"/>
              </a:ext>
            </a:extLst>
          </p:cNvPr>
          <p:cNvSpPr/>
          <p:nvPr/>
        </p:nvSpPr>
        <p:spPr>
          <a:xfrm>
            <a:off x="5305091" y="3429000"/>
            <a:ext cx="2025548" cy="10033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0F47BB5-685A-4BE8-89F9-271F5D16A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457" y="1468935"/>
            <a:ext cx="4363533" cy="531012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3D102F4-BD96-4054-BACE-27A87CE555CC}"/>
              </a:ext>
            </a:extLst>
          </p:cNvPr>
          <p:cNvSpPr/>
          <p:nvPr/>
        </p:nvSpPr>
        <p:spPr>
          <a:xfrm>
            <a:off x="7575016" y="2361984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0DDBE81-06EA-431C-ABAF-A3EEADB6E198}"/>
              </a:ext>
            </a:extLst>
          </p:cNvPr>
          <p:cNvSpPr/>
          <p:nvPr/>
        </p:nvSpPr>
        <p:spPr>
          <a:xfrm>
            <a:off x="9878867" y="2412742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C138330C-A551-4963-88FE-77F71502F657}"/>
              </a:ext>
            </a:extLst>
          </p:cNvPr>
          <p:cNvSpPr txBox="1">
            <a:spLocks/>
          </p:cNvSpPr>
          <p:nvPr/>
        </p:nvSpPr>
        <p:spPr>
          <a:xfrm>
            <a:off x="8684356" y="633241"/>
            <a:ext cx="1663733" cy="846237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b="1" dirty="0">
                <a:solidFill>
                  <a:srgbClr val="FF0000"/>
                </a:solidFill>
              </a:rPr>
              <a:t>88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789614E-D476-4EC5-8246-AED880D3DD4E}"/>
              </a:ext>
            </a:extLst>
          </p:cNvPr>
          <p:cNvSpPr/>
          <p:nvPr/>
        </p:nvSpPr>
        <p:spPr>
          <a:xfrm>
            <a:off x="8031080" y="2361983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7501FA6-9FFE-42BA-B4F6-B7F00C1F31F2}"/>
              </a:ext>
            </a:extLst>
          </p:cNvPr>
          <p:cNvSpPr/>
          <p:nvPr/>
        </p:nvSpPr>
        <p:spPr>
          <a:xfrm>
            <a:off x="8498909" y="2374501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F4D4CDE-E581-4D65-9A75-5ED73F0629CA}"/>
              </a:ext>
            </a:extLst>
          </p:cNvPr>
          <p:cNvSpPr/>
          <p:nvPr/>
        </p:nvSpPr>
        <p:spPr>
          <a:xfrm>
            <a:off x="8966738" y="2374500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D3C3B71-7829-4D48-A4CD-B39DAD480A12}"/>
              </a:ext>
            </a:extLst>
          </p:cNvPr>
          <p:cNvSpPr/>
          <p:nvPr/>
        </p:nvSpPr>
        <p:spPr>
          <a:xfrm>
            <a:off x="7575016" y="4467490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C1F22D4-725E-468F-9399-44E78AB0D5E9}"/>
              </a:ext>
            </a:extLst>
          </p:cNvPr>
          <p:cNvSpPr/>
          <p:nvPr/>
        </p:nvSpPr>
        <p:spPr>
          <a:xfrm>
            <a:off x="8031080" y="4471040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CC9E92E-4C8C-41F0-BC59-A94BCB6D45BD}"/>
              </a:ext>
            </a:extLst>
          </p:cNvPr>
          <p:cNvSpPr/>
          <p:nvPr/>
        </p:nvSpPr>
        <p:spPr>
          <a:xfrm>
            <a:off x="8484080" y="4467489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CF980EE-DEA2-4BE4-925A-809D1949BB91}"/>
              </a:ext>
            </a:extLst>
          </p:cNvPr>
          <p:cNvSpPr/>
          <p:nvPr/>
        </p:nvSpPr>
        <p:spPr>
          <a:xfrm>
            <a:off x="8966737" y="4467489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56A4735-8AF4-4E9A-82D1-4CC7BC9C72B1}"/>
              </a:ext>
            </a:extLst>
          </p:cNvPr>
          <p:cNvSpPr/>
          <p:nvPr/>
        </p:nvSpPr>
        <p:spPr>
          <a:xfrm>
            <a:off x="10622570" y="2417808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81E632C-DBD8-401B-A45E-C743963B447F}"/>
              </a:ext>
            </a:extLst>
          </p:cNvPr>
          <p:cNvSpPr/>
          <p:nvPr/>
        </p:nvSpPr>
        <p:spPr>
          <a:xfrm>
            <a:off x="9878867" y="2970825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2CE5C38-545D-4207-942D-9196633408D0}"/>
              </a:ext>
            </a:extLst>
          </p:cNvPr>
          <p:cNvSpPr/>
          <p:nvPr/>
        </p:nvSpPr>
        <p:spPr>
          <a:xfrm>
            <a:off x="10622570" y="2970824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E669A78-7559-4BAB-88F9-0AEB8E03757B}"/>
              </a:ext>
            </a:extLst>
          </p:cNvPr>
          <p:cNvSpPr/>
          <p:nvPr/>
        </p:nvSpPr>
        <p:spPr>
          <a:xfrm>
            <a:off x="9878867" y="3589841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4B1C65B-80B1-4E6C-9E98-8F98B23740A1}"/>
              </a:ext>
            </a:extLst>
          </p:cNvPr>
          <p:cNvSpPr/>
          <p:nvPr/>
        </p:nvSpPr>
        <p:spPr>
          <a:xfrm>
            <a:off x="10630152" y="3589840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D947DD6-FA1A-4ADC-9948-937C100C0B02}"/>
              </a:ext>
            </a:extLst>
          </p:cNvPr>
          <p:cNvSpPr/>
          <p:nvPr/>
        </p:nvSpPr>
        <p:spPr>
          <a:xfrm>
            <a:off x="9878867" y="4248051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940E7C4-7E67-402C-9C76-C3212EE00C5A}"/>
              </a:ext>
            </a:extLst>
          </p:cNvPr>
          <p:cNvSpPr/>
          <p:nvPr/>
        </p:nvSpPr>
        <p:spPr>
          <a:xfrm>
            <a:off x="10630152" y="4248051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678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4" grpId="0" animBg="1"/>
      <p:bldP spid="5" grpId="0" animBg="1"/>
      <p:bldP spid="43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5" y="78945"/>
            <a:ext cx="11065565" cy="72046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/>
              <a:t>Can you draw the tens and ones to represent the number?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0F47BB5-685A-4BE8-89F9-271F5D16A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451" y="1468935"/>
            <a:ext cx="4363533" cy="531012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3D102F4-BD96-4054-BACE-27A87CE555CC}"/>
              </a:ext>
            </a:extLst>
          </p:cNvPr>
          <p:cNvSpPr/>
          <p:nvPr/>
        </p:nvSpPr>
        <p:spPr>
          <a:xfrm>
            <a:off x="4718010" y="2361984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BEEB9B4-F09D-4540-A05A-91CC639AEA1C}"/>
              </a:ext>
            </a:extLst>
          </p:cNvPr>
          <p:cNvSpPr/>
          <p:nvPr/>
        </p:nvSpPr>
        <p:spPr>
          <a:xfrm>
            <a:off x="5109063" y="2361983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EB62599-317A-4AD8-B50D-CAEEE9778DF3}"/>
              </a:ext>
            </a:extLst>
          </p:cNvPr>
          <p:cNvSpPr/>
          <p:nvPr/>
        </p:nvSpPr>
        <p:spPr>
          <a:xfrm>
            <a:off x="5493355" y="2374501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1D304FE-04F2-442E-ADEF-25F3CB7777F2}"/>
              </a:ext>
            </a:extLst>
          </p:cNvPr>
          <p:cNvSpPr/>
          <p:nvPr/>
        </p:nvSpPr>
        <p:spPr>
          <a:xfrm>
            <a:off x="5877647" y="2374500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69E3F1-4639-42B7-9C08-5FAEE3FD36FC}"/>
              </a:ext>
            </a:extLst>
          </p:cNvPr>
          <p:cNvSpPr/>
          <p:nvPr/>
        </p:nvSpPr>
        <p:spPr>
          <a:xfrm>
            <a:off x="4718010" y="4432309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6DBEE53-11CD-4DA7-BA54-EBF8052503AB}"/>
              </a:ext>
            </a:extLst>
          </p:cNvPr>
          <p:cNvSpPr/>
          <p:nvPr/>
        </p:nvSpPr>
        <p:spPr>
          <a:xfrm>
            <a:off x="5109063" y="4432308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0DDBE81-06EA-431C-ABAF-A3EEADB6E198}"/>
              </a:ext>
            </a:extLst>
          </p:cNvPr>
          <p:cNvSpPr/>
          <p:nvPr/>
        </p:nvSpPr>
        <p:spPr>
          <a:xfrm>
            <a:off x="7021861" y="2412742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C138330C-A551-4963-88FE-77F71502F657}"/>
              </a:ext>
            </a:extLst>
          </p:cNvPr>
          <p:cNvSpPr txBox="1">
            <a:spLocks/>
          </p:cNvSpPr>
          <p:nvPr/>
        </p:nvSpPr>
        <p:spPr>
          <a:xfrm>
            <a:off x="5827350" y="633241"/>
            <a:ext cx="1663733" cy="846237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b="1" dirty="0">
                <a:solidFill>
                  <a:srgbClr val="FF0000"/>
                </a:solidFill>
              </a:rPr>
              <a:t>61</a:t>
            </a:r>
          </a:p>
        </p:txBody>
      </p:sp>
    </p:spTree>
    <p:extLst>
      <p:ext uri="{BB962C8B-B14F-4D97-AF65-F5344CB8AC3E}">
        <p14:creationId xmlns:p14="http://schemas.microsoft.com/office/powerpoint/2010/main" val="375240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35" grpId="0" animBg="1"/>
      <p:bldP spid="36" grpId="0" animBg="1"/>
      <p:bldP spid="37" grpId="0" animBg="1"/>
      <p:bldP spid="39" grpId="0" animBg="1"/>
      <p:bldP spid="40" grpId="0" animBg="1"/>
      <p:bldP spid="43" grpId="0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143" y="78945"/>
            <a:ext cx="3193753" cy="155107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/>
              <a:t>Can you draw the tens and ones to represent the number being described?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0F47BB5-685A-4BE8-89F9-271F5D16A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451" y="1468935"/>
            <a:ext cx="4363533" cy="531012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3D102F4-BD96-4054-BACE-27A87CE555CC}"/>
              </a:ext>
            </a:extLst>
          </p:cNvPr>
          <p:cNvSpPr/>
          <p:nvPr/>
        </p:nvSpPr>
        <p:spPr>
          <a:xfrm>
            <a:off x="4718010" y="2361984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BEEB9B4-F09D-4540-A05A-91CC639AEA1C}"/>
              </a:ext>
            </a:extLst>
          </p:cNvPr>
          <p:cNvSpPr/>
          <p:nvPr/>
        </p:nvSpPr>
        <p:spPr>
          <a:xfrm>
            <a:off x="5109063" y="2361983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EB62599-317A-4AD8-B50D-CAEEE9778DF3}"/>
              </a:ext>
            </a:extLst>
          </p:cNvPr>
          <p:cNvSpPr/>
          <p:nvPr/>
        </p:nvSpPr>
        <p:spPr>
          <a:xfrm>
            <a:off x="5493355" y="2374501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1D304FE-04F2-442E-ADEF-25F3CB7777F2}"/>
              </a:ext>
            </a:extLst>
          </p:cNvPr>
          <p:cNvSpPr/>
          <p:nvPr/>
        </p:nvSpPr>
        <p:spPr>
          <a:xfrm>
            <a:off x="5877647" y="2374500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69E3F1-4639-42B7-9C08-5FAEE3FD36FC}"/>
              </a:ext>
            </a:extLst>
          </p:cNvPr>
          <p:cNvSpPr/>
          <p:nvPr/>
        </p:nvSpPr>
        <p:spPr>
          <a:xfrm>
            <a:off x="4718010" y="4432309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6DBEE53-11CD-4DA7-BA54-EBF8052503AB}"/>
              </a:ext>
            </a:extLst>
          </p:cNvPr>
          <p:cNvSpPr/>
          <p:nvPr/>
        </p:nvSpPr>
        <p:spPr>
          <a:xfrm>
            <a:off x="5109063" y="4432308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0DDBE81-06EA-431C-ABAF-A3EEADB6E198}"/>
              </a:ext>
            </a:extLst>
          </p:cNvPr>
          <p:cNvSpPr/>
          <p:nvPr/>
        </p:nvSpPr>
        <p:spPr>
          <a:xfrm>
            <a:off x="7021861" y="2412742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C138330C-A551-4963-88FE-77F71502F657}"/>
              </a:ext>
            </a:extLst>
          </p:cNvPr>
          <p:cNvSpPr txBox="1">
            <a:spLocks/>
          </p:cNvSpPr>
          <p:nvPr/>
        </p:nvSpPr>
        <p:spPr>
          <a:xfrm>
            <a:off x="9221000" y="5908500"/>
            <a:ext cx="1663733" cy="846237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b="1" dirty="0">
                <a:solidFill>
                  <a:srgbClr val="FF0000"/>
                </a:solidFill>
              </a:rPr>
              <a:t>97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C9E6774-59E7-4843-89DF-2EE3AE42E50D}"/>
              </a:ext>
            </a:extLst>
          </p:cNvPr>
          <p:cNvSpPr txBox="1">
            <a:spLocks/>
          </p:cNvSpPr>
          <p:nvPr/>
        </p:nvSpPr>
        <p:spPr>
          <a:xfrm>
            <a:off x="4477451" y="410817"/>
            <a:ext cx="4363533" cy="12303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There are 9 tens.</a:t>
            </a:r>
          </a:p>
          <a:p>
            <a:pPr algn="ctr"/>
            <a:r>
              <a:rPr lang="en-GB" sz="3600" dirty="0">
                <a:solidFill>
                  <a:srgbClr val="7030A0"/>
                </a:solidFill>
              </a:rPr>
              <a:t>There are 7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753C6E-15EF-4B32-8F2B-F15C98A630EF}"/>
              </a:ext>
            </a:extLst>
          </p:cNvPr>
          <p:cNvSpPr/>
          <p:nvPr/>
        </p:nvSpPr>
        <p:spPr>
          <a:xfrm>
            <a:off x="5486594" y="4432309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0EE6C9-7923-4A0A-B788-A6CDB2753ACC}"/>
              </a:ext>
            </a:extLst>
          </p:cNvPr>
          <p:cNvSpPr/>
          <p:nvPr/>
        </p:nvSpPr>
        <p:spPr>
          <a:xfrm>
            <a:off x="5877647" y="4432308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A594B5-5B0E-42D6-8398-9126728BAD2A}"/>
              </a:ext>
            </a:extLst>
          </p:cNvPr>
          <p:cNvSpPr/>
          <p:nvPr/>
        </p:nvSpPr>
        <p:spPr>
          <a:xfrm>
            <a:off x="6246516" y="2374501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532B75-A2E5-4AF6-A231-44D92B8D56CD}"/>
              </a:ext>
            </a:extLst>
          </p:cNvPr>
          <p:cNvSpPr/>
          <p:nvPr/>
        </p:nvSpPr>
        <p:spPr>
          <a:xfrm>
            <a:off x="7931422" y="2412742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20B647-84BE-47B0-B0A0-24AC9D7360B2}"/>
              </a:ext>
            </a:extLst>
          </p:cNvPr>
          <p:cNvSpPr/>
          <p:nvPr/>
        </p:nvSpPr>
        <p:spPr>
          <a:xfrm>
            <a:off x="7021861" y="3101445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1581A05-3BC5-412F-AF78-89A08DEC3DF3}"/>
              </a:ext>
            </a:extLst>
          </p:cNvPr>
          <p:cNvSpPr/>
          <p:nvPr/>
        </p:nvSpPr>
        <p:spPr>
          <a:xfrm>
            <a:off x="7931422" y="3101445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4387070-288B-46A4-A09A-DF33693CD139}"/>
              </a:ext>
            </a:extLst>
          </p:cNvPr>
          <p:cNvSpPr/>
          <p:nvPr/>
        </p:nvSpPr>
        <p:spPr>
          <a:xfrm>
            <a:off x="7021861" y="3829910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87F0A87-5D99-4FDC-B7F7-72A4FE3E841F}"/>
              </a:ext>
            </a:extLst>
          </p:cNvPr>
          <p:cNvSpPr/>
          <p:nvPr/>
        </p:nvSpPr>
        <p:spPr>
          <a:xfrm>
            <a:off x="7931422" y="3829910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72641FC-5E42-4372-8CD4-E9E149D6C00F}"/>
              </a:ext>
            </a:extLst>
          </p:cNvPr>
          <p:cNvSpPr/>
          <p:nvPr/>
        </p:nvSpPr>
        <p:spPr>
          <a:xfrm>
            <a:off x="7024101" y="4562771"/>
            <a:ext cx="331716" cy="340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86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35" grpId="0" animBg="1"/>
      <p:bldP spid="36" grpId="0" animBg="1"/>
      <p:bldP spid="37" grpId="0" animBg="1"/>
      <p:bldP spid="39" grpId="0" animBg="1"/>
      <p:bldP spid="40" grpId="0" animBg="1"/>
      <p:bldP spid="43" grpId="0" animBg="1"/>
      <p:bldP spid="51" grpId="0" animBg="1"/>
      <p:bldP spid="12" grpId="0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143" y="78945"/>
            <a:ext cx="3193753" cy="155107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/>
              <a:t>Can you draw the tens and ones to represent the number being described?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0F47BB5-685A-4BE8-89F9-271F5D16A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451" y="1468935"/>
            <a:ext cx="4363533" cy="531012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3D102F4-BD96-4054-BACE-27A87CE555CC}"/>
              </a:ext>
            </a:extLst>
          </p:cNvPr>
          <p:cNvSpPr/>
          <p:nvPr/>
        </p:nvSpPr>
        <p:spPr>
          <a:xfrm>
            <a:off x="4718010" y="2361984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BEEB9B4-F09D-4540-A05A-91CC639AEA1C}"/>
              </a:ext>
            </a:extLst>
          </p:cNvPr>
          <p:cNvSpPr/>
          <p:nvPr/>
        </p:nvSpPr>
        <p:spPr>
          <a:xfrm>
            <a:off x="5109063" y="2361983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EB62599-317A-4AD8-B50D-CAEEE9778DF3}"/>
              </a:ext>
            </a:extLst>
          </p:cNvPr>
          <p:cNvSpPr/>
          <p:nvPr/>
        </p:nvSpPr>
        <p:spPr>
          <a:xfrm>
            <a:off x="5493355" y="2374501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1D304FE-04F2-442E-ADEF-25F3CB7777F2}"/>
              </a:ext>
            </a:extLst>
          </p:cNvPr>
          <p:cNvSpPr/>
          <p:nvPr/>
        </p:nvSpPr>
        <p:spPr>
          <a:xfrm>
            <a:off x="5877647" y="2374500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69E3F1-4639-42B7-9C08-5FAEE3FD36FC}"/>
              </a:ext>
            </a:extLst>
          </p:cNvPr>
          <p:cNvSpPr/>
          <p:nvPr/>
        </p:nvSpPr>
        <p:spPr>
          <a:xfrm>
            <a:off x="4718010" y="4432309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6DBEE53-11CD-4DA7-BA54-EBF8052503AB}"/>
              </a:ext>
            </a:extLst>
          </p:cNvPr>
          <p:cNvSpPr/>
          <p:nvPr/>
        </p:nvSpPr>
        <p:spPr>
          <a:xfrm>
            <a:off x="5109063" y="4432308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C138330C-A551-4963-88FE-77F71502F657}"/>
              </a:ext>
            </a:extLst>
          </p:cNvPr>
          <p:cNvSpPr txBox="1">
            <a:spLocks/>
          </p:cNvSpPr>
          <p:nvPr/>
        </p:nvSpPr>
        <p:spPr>
          <a:xfrm>
            <a:off x="9221000" y="5908500"/>
            <a:ext cx="1663733" cy="846237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b="1" dirty="0">
                <a:solidFill>
                  <a:srgbClr val="FF0000"/>
                </a:solidFill>
              </a:rPr>
              <a:t>80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C9E6774-59E7-4843-89DF-2EE3AE42E50D}"/>
              </a:ext>
            </a:extLst>
          </p:cNvPr>
          <p:cNvSpPr txBox="1">
            <a:spLocks/>
          </p:cNvSpPr>
          <p:nvPr/>
        </p:nvSpPr>
        <p:spPr>
          <a:xfrm>
            <a:off x="4477451" y="410817"/>
            <a:ext cx="4363533" cy="12303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There are 8 tens.</a:t>
            </a:r>
          </a:p>
          <a:p>
            <a:pPr algn="ctr"/>
            <a:r>
              <a:rPr lang="en-GB" sz="3600" dirty="0">
                <a:solidFill>
                  <a:srgbClr val="7030A0"/>
                </a:solidFill>
              </a:rPr>
              <a:t>There are 0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753C6E-15EF-4B32-8F2B-F15C98A630EF}"/>
              </a:ext>
            </a:extLst>
          </p:cNvPr>
          <p:cNvSpPr/>
          <p:nvPr/>
        </p:nvSpPr>
        <p:spPr>
          <a:xfrm>
            <a:off x="5486594" y="4432309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0EE6C9-7923-4A0A-B788-A6CDB2753ACC}"/>
              </a:ext>
            </a:extLst>
          </p:cNvPr>
          <p:cNvSpPr/>
          <p:nvPr/>
        </p:nvSpPr>
        <p:spPr>
          <a:xfrm>
            <a:off x="5877647" y="4432308"/>
            <a:ext cx="300989" cy="1899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CEE256E-F22C-4994-BA9C-A5A7796C0276}"/>
              </a:ext>
            </a:extLst>
          </p:cNvPr>
          <p:cNvSpPr txBox="1">
            <a:spLocks/>
          </p:cNvSpPr>
          <p:nvPr/>
        </p:nvSpPr>
        <p:spPr>
          <a:xfrm>
            <a:off x="6781950" y="3161821"/>
            <a:ext cx="1924728" cy="208604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b="1" dirty="0">
                <a:solidFill>
                  <a:srgbClr val="FF0000"/>
                </a:solidFill>
              </a:rPr>
              <a:t>There are no ones because 80 has a zero in the ones column.</a:t>
            </a:r>
          </a:p>
        </p:txBody>
      </p:sp>
    </p:spTree>
    <p:extLst>
      <p:ext uri="{BB962C8B-B14F-4D97-AF65-F5344CB8AC3E}">
        <p14:creationId xmlns:p14="http://schemas.microsoft.com/office/powerpoint/2010/main" val="249632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35" grpId="0" animBg="1"/>
      <p:bldP spid="36" grpId="0" animBg="1"/>
      <p:bldP spid="37" grpId="0" animBg="1"/>
      <p:bldP spid="39" grpId="0" animBg="1"/>
      <p:bldP spid="40" grpId="0" animBg="1"/>
      <p:bldP spid="51" grpId="0" animBg="1"/>
      <p:bldP spid="12" grpId="0"/>
      <p:bldP spid="13" grpId="0" animBg="1"/>
      <p:bldP spid="14" grpId="0" animBg="1"/>
      <p:bldP spid="23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791</TotalTime>
  <Words>146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Crop</vt:lpstr>
      <vt:lpstr>Year 1- NUMBERS TO 100</vt:lpstr>
      <vt:lpstr>Tim says... “The place value charts show the same number.” Do you agree with him? Why?</vt:lpstr>
      <vt:lpstr>We can also draw the tens and ones to represent a number.</vt:lpstr>
      <vt:lpstr>Can you draw the tens and ones to represent the number?</vt:lpstr>
      <vt:lpstr>Can you draw the tens and ones to represent the number being described?</vt:lpstr>
      <vt:lpstr>Can you draw the tens and ones to represent the number being described?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Suzanne Cozens</cp:lastModifiedBy>
  <cp:revision>86</cp:revision>
  <dcterms:created xsi:type="dcterms:W3CDTF">2020-03-20T11:22:32Z</dcterms:created>
  <dcterms:modified xsi:type="dcterms:W3CDTF">2020-05-23T10:56:28Z</dcterms:modified>
</cp:coreProperties>
</file>