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81" r:id="rId3"/>
    <p:sldId id="284" r:id="rId4"/>
    <p:sldId id="288" r:id="rId5"/>
    <p:sldId id="290" r:id="rId6"/>
    <p:sldId id="289" r:id="rId7"/>
    <p:sldId id="28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33F"/>
    <a:srgbClr val="FFFF00"/>
    <a:srgbClr val="9A5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1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144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1- FRACTIONS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Session 2 – Finding half of a shape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6752943" y="633798"/>
            <a:ext cx="4481836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Half means </a:t>
            </a:r>
            <a:r>
              <a:rPr lang="en-GB" sz="4800" b="1" dirty="0">
                <a:solidFill>
                  <a:srgbClr val="660066"/>
                </a:solidFill>
              </a:rPr>
              <a:t>2 parts </a:t>
            </a:r>
            <a:r>
              <a:rPr lang="en-GB" sz="3600" b="1" dirty="0">
                <a:solidFill>
                  <a:srgbClr val="660066"/>
                </a:solidFill>
              </a:rPr>
              <a:t>that are </a:t>
            </a:r>
            <a:r>
              <a:rPr lang="en-GB" sz="4800" b="1" dirty="0">
                <a:solidFill>
                  <a:srgbClr val="660066"/>
                </a:solidFill>
              </a:rPr>
              <a:t>exactly the same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B4D3B1D-8F28-4252-9CE0-21F6772C9086}"/>
              </a:ext>
            </a:extLst>
          </p:cNvPr>
          <p:cNvSpPr txBox="1">
            <a:spLocks/>
          </p:cNvSpPr>
          <p:nvPr/>
        </p:nvSpPr>
        <p:spPr>
          <a:xfrm>
            <a:off x="1446662" y="233718"/>
            <a:ext cx="4192534" cy="2181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Remember…</a:t>
            </a:r>
          </a:p>
          <a:p>
            <a:pPr algn="ctr"/>
            <a:endParaRPr lang="en-GB" sz="3600" dirty="0">
              <a:solidFill>
                <a:srgbClr val="660066"/>
              </a:solidFill>
            </a:endParaRPr>
          </a:p>
          <a:p>
            <a:pPr algn="ctr"/>
            <a:r>
              <a:rPr lang="en-GB" sz="3600" dirty="0">
                <a:solidFill>
                  <a:srgbClr val="660066"/>
                </a:solidFill>
              </a:rPr>
              <a:t>Whole means </a:t>
            </a:r>
            <a:r>
              <a:rPr lang="en-GB" sz="4800" b="1" dirty="0">
                <a:solidFill>
                  <a:srgbClr val="660066"/>
                </a:solidFill>
              </a:rPr>
              <a:t>all of the object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7822BF8-29E4-4EE3-9F48-C94A7E5F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579" y="5966359"/>
            <a:ext cx="9601200" cy="65792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/>
              <a:t>We can also find half of a shape.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CC7F3C-C29C-4652-8F33-B25F0BBA185C}"/>
              </a:ext>
            </a:extLst>
          </p:cNvPr>
          <p:cNvSpPr txBox="1">
            <a:spLocks/>
          </p:cNvSpPr>
          <p:nvPr/>
        </p:nvSpPr>
        <p:spPr>
          <a:xfrm>
            <a:off x="1706485" y="2358640"/>
            <a:ext cx="8979170" cy="127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70C0"/>
                </a:solidFill>
              </a:rPr>
              <a:t>Which objects are cut in half?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How do you know?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B85D7-2B35-4FDC-B2BE-9F0E7F6A5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283" y="3567928"/>
            <a:ext cx="2342696" cy="2342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88CB81-9FF3-48EF-AFA7-5C74E4A7C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72" b="22374"/>
          <a:stretch/>
        </p:blipFill>
        <p:spPr>
          <a:xfrm>
            <a:off x="6018611" y="3819921"/>
            <a:ext cx="3481347" cy="2034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22E26C-8FB3-470A-99C5-E8751AD7BA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1442" y="3295259"/>
            <a:ext cx="2407754" cy="282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5634B1-0B6D-4C21-A253-25C2C3526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88" y="3793142"/>
            <a:ext cx="2700981" cy="2061748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56EEAB-67E9-4916-855E-208B406B57E5}"/>
              </a:ext>
            </a:extLst>
          </p:cNvPr>
          <p:cNvCxnSpPr>
            <a:cxnSpLocks/>
          </p:cNvCxnSpPr>
          <p:nvPr/>
        </p:nvCxnSpPr>
        <p:spPr>
          <a:xfrm>
            <a:off x="1706485" y="3567928"/>
            <a:ext cx="0" cy="2398431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B6DCE9-EAA2-49F9-BD26-9D6BFFF61050}"/>
              </a:ext>
            </a:extLst>
          </p:cNvPr>
          <p:cNvCxnSpPr>
            <a:cxnSpLocks/>
          </p:cNvCxnSpPr>
          <p:nvPr/>
        </p:nvCxnSpPr>
        <p:spPr>
          <a:xfrm>
            <a:off x="3231442" y="4280398"/>
            <a:ext cx="2407754" cy="0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7FBB590-A970-4BB6-BFD0-3D5446920B27}"/>
              </a:ext>
            </a:extLst>
          </p:cNvPr>
          <p:cNvCxnSpPr>
            <a:cxnSpLocks/>
          </p:cNvCxnSpPr>
          <p:nvPr/>
        </p:nvCxnSpPr>
        <p:spPr>
          <a:xfrm>
            <a:off x="11010927" y="3567928"/>
            <a:ext cx="0" cy="2342696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A01251C-4F68-4FDE-9D4E-F6AC2B09F05C}"/>
              </a:ext>
            </a:extLst>
          </p:cNvPr>
          <p:cNvCxnSpPr>
            <a:cxnSpLocks/>
          </p:cNvCxnSpPr>
          <p:nvPr/>
        </p:nvCxnSpPr>
        <p:spPr>
          <a:xfrm>
            <a:off x="7189471" y="4280398"/>
            <a:ext cx="0" cy="1632341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ransparent Background Clipart Tick">
            <a:extLst>
              <a:ext uri="{FF2B5EF4-FFF2-40B4-BE49-F238E27FC236}">
                <a16:creationId xmlns:a16="http://schemas.microsoft.com/office/drawing/2014/main" id="{C6B8E107-03A4-47C1-9615-566208512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9" y="3122714"/>
            <a:ext cx="1554604" cy="152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Transparent Background Clipart Tick">
            <a:extLst>
              <a:ext uri="{FF2B5EF4-FFF2-40B4-BE49-F238E27FC236}">
                <a16:creationId xmlns:a16="http://schemas.microsoft.com/office/drawing/2014/main" id="{2BE4D807-1964-4BA8-9238-0C3374E40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213" y="2965645"/>
            <a:ext cx="1554604" cy="152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d Cross Clipart Not Not Ok Clipart Image Provided - EpiCentro ...">
            <a:extLst>
              <a:ext uri="{FF2B5EF4-FFF2-40B4-BE49-F238E27FC236}">
                <a16:creationId xmlns:a16="http://schemas.microsoft.com/office/drawing/2014/main" id="{16834939-BF81-4E09-A1D9-63F260C6C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66" y="4520991"/>
            <a:ext cx="1131585" cy="12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Red Cross Clipart Not Not Ok Clipart Image Provided - EpiCentro ...">
            <a:extLst>
              <a:ext uri="{FF2B5EF4-FFF2-40B4-BE49-F238E27FC236}">
                <a16:creationId xmlns:a16="http://schemas.microsoft.com/office/drawing/2014/main" id="{17CDC2A3-87FE-4DBF-B121-6872CCFC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97" y="4540576"/>
            <a:ext cx="1131585" cy="12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D7D31462-9174-4EB0-9ECA-ABF52F209BBD}"/>
              </a:ext>
            </a:extLst>
          </p:cNvPr>
          <p:cNvSpPr txBox="1">
            <a:spLocks/>
          </p:cNvSpPr>
          <p:nvPr/>
        </p:nvSpPr>
        <p:spPr>
          <a:xfrm>
            <a:off x="906749" y="189121"/>
            <a:ext cx="11054860" cy="207400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tx1"/>
                </a:solidFill>
              </a:rPr>
              <a:t>The mushroom and the apple have 2 parts that are </a:t>
            </a:r>
            <a:r>
              <a:rPr lang="en-GB" sz="4800" b="1" dirty="0">
                <a:solidFill>
                  <a:schemeClr val="tx1"/>
                </a:solidFill>
              </a:rPr>
              <a:t>equal</a:t>
            </a:r>
            <a:r>
              <a:rPr lang="en-GB" sz="3600" dirty="0">
                <a:solidFill>
                  <a:schemeClr val="tx1"/>
                </a:solidFill>
              </a:rPr>
              <a:t> but the cake and the banana have 2 parts that are </a:t>
            </a:r>
            <a:r>
              <a:rPr lang="en-GB" sz="4800" b="1" dirty="0">
                <a:solidFill>
                  <a:schemeClr val="tx1"/>
                </a:solidFill>
              </a:rPr>
              <a:t>unequal</a:t>
            </a:r>
            <a:r>
              <a:rPr lang="en-GB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40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30" grpId="0" animBg="1"/>
      <p:bldP spid="31" grpId="0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175"/>
            <a:ext cx="9601200" cy="678395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This is a 2D shape called a rectangle.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4475208" y="1796646"/>
            <a:ext cx="4043331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Half means </a:t>
            </a:r>
            <a:r>
              <a:rPr lang="en-GB" sz="4800" b="1" dirty="0">
                <a:solidFill>
                  <a:srgbClr val="660066"/>
                </a:solidFill>
              </a:rPr>
              <a:t>2 parts </a:t>
            </a:r>
            <a:r>
              <a:rPr lang="en-GB" sz="3600" b="1" dirty="0">
                <a:solidFill>
                  <a:srgbClr val="660066"/>
                </a:solidFill>
              </a:rPr>
              <a:t>that are </a:t>
            </a:r>
            <a:r>
              <a:rPr lang="en-GB" sz="4800" b="1" dirty="0">
                <a:solidFill>
                  <a:srgbClr val="660066"/>
                </a:solidFill>
              </a:rPr>
              <a:t>exactly the same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B4D3B1D-8F28-4252-9CE0-21F6772C9086}"/>
              </a:ext>
            </a:extLst>
          </p:cNvPr>
          <p:cNvSpPr txBox="1">
            <a:spLocks/>
          </p:cNvSpPr>
          <p:nvPr/>
        </p:nvSpPr>
        <p:spPr>
          <a:xfrm>
            <a:off x="696956" y="1796646"/>
            <a:ext cx="3621285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Whole means </a:t>
            </a:r>
            <a:r>
              <a:rPr lang="en-GB" sz="4800" b="1" dirty="0">
                <a:solidFill>
                  <a:srgbClr val="660066"/>
                </a:solidFill>
              </a:rPr>
              <a:t>all of the shape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31F174-50F5-4018-A37D-2C7A9CD30A30}"/>
              </a:ext>
            </a:extLst>
          </p:cNvPr>
          <p:cNvSpPr txBox="1">
            <a:spLocks/>
          </p:cNvSpPr>
          <p:nvPr/>
        </p:nvSpPr>
        <p:spPr>
          <a:xfrm>
            <a:off x="4770415" y="5806120"/>
            <a:ext cx="3748124" cy="94610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660066"/>
                </a:solidFill>
              </a:rPr>
              <a:t>We can draw a line to show half.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BE37B66-5070-4062-8364-DE9032D44CAD}"/>
              </a:ext>
            </a:extLst>
          </p:cNvPr>
          <p:cNvSpPr txBox="1">
            <a:spLocks/>
          </p:cNvSpPr>
          <p:nvPr/>
        </p:nvSpPr>
        <p:spPr>
          <a:xfrm>
            <a:off x="1295400" y="934205"/>
            <a:ext cx="9601200" cy="67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How could we find half of the rectangle?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4E4AFF-FA3D-4E04-B3F9-3E99984A98FB}"/>
              </a:ext>
            </a:extLst>
          </p:cNvPr>
          <p:cNvSpPr/>
          <p:nvPr/>
        </p:nvSpPr>
        <p:spPr>
          <a:xfrm>
            <a:off x="889101" y="3762548"/>
            <a:ext cx="3241537" cy="1651783"/>
          </a:xfrm>
          <a:prstGeom prst="rect">
            <a:avLst/>
          </a:prstGeom>
          <a:solidFill>
            <a:srgbClr val="EFF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1D5A942-ABA1-4926-876E-15CA1AE05B2F}"/>
              </a:ext>
            </a:extLst>
          </p:cNvPr>
          <p:cNvSpPr txBox="1">
            <a:spLocks/>
          </p:cNvSpPr>
          <p:nvPr/>
        </p:nvSpPr>
        <p:spPr>
          <a:xfrm>
            <a:off x="8448010" y="5806120"/>
            <a:ext cx="3748124" cy="94610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660066"/>
                </a:solidFill>
              </a:rPr>
              <a:t>We can also fold the shape in half.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33874-A628-42AB-9D97-883F9C7C75B1}"/>
              </a:ext>
            </a:extLst>
          </p:cNvPr>
          <p:cNvSpPr/>
          <p:nvPr/>
        </p:nvSpPr>
        <p:spPr>
          <a:xfrm>
            <a:off x="4819827" y="3762545"/>
            <a:ext cx="3241537" cy="1651783"/>
          </a:xfrm>
          <a:prstGeom prst="rect">
            <a:avLst/>
          </a:prstGeom>
          <a:solidFill>
            <a:srgbClr val="EFF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416856-9D4B-47F6-B949-F22B77660EBC}"/>
              </a:ext>
            </a:extLst>
          </p:cNvPr>
          <p:cNvCxnSpPr>
            <a:cxnSpLocks/>
          </p:cNvCxnSpPr>
          <p:nvPr/>
        </p:nvCxnSpPr>
        <p:spPr>
          <a:xfrm>
            <a:off x="6525243" y="3566650"/>
            <a:ext cx="0" cy="2043572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33C8843-ED52-49DF-8442-338A146F5A73}"/>
              </a:ext>
            </a:extLst>
          </p:cNvPr>
          <p:cNvSpPr/>
          <p:nvPr/>
        </p:nvSpPr>
        <p:spPr>
          <a:xfrm>
            <a:off x="10268366" y="3762543"/>
            <a:ext cx="1620768" cy="1651783"/>
          </a:xfrm>
          <a:prstGeom prst="rect">
            <a:avLst/>
          </a:prstGeom>
          <a:solidFill>
            <a:srgbClr val="EFF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3F6759-D01A-4CAB-BAB7-C2DA30F89F8B}"/>
              </a:ext>
            </a:extLst>
          </p:cNvPr>
          <p:cNvSpPr/>
          <p:nvPr/>
        </p:nvSpPr>
        <p:spPr>
          <a:xfrm>
            <a:off x="8647597" y="3762543"/>
            <a:ext cx="3241537" cy="1651783"/>
          </a:xfrm>
          <a:prstGeom prst="rect">
            <a:avLst/>
          </a:prstGeom>
          <a:solidFill>
            <a:srgbClr val="EFF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Arrow: Curved Right 41">
            <a:extLst>
              <a:ext uri="{FF2B5EF4-FFF2-40B4-BE49-F238E27FC236}">
                <a16:creationId xmlns:a16="http://schemas.microsoft.com/office/drawing/2014/main" id="{DC48A875-A4E4-49F1-9825-E8CFE5214AAA}"/>
              </a:ext>
            </a:extLst>
          </p:cNvPr>
          <p:cNvSpPr/>
          <p:nvPr/>
        </p:nvSpPr>
        <p:spPr>
          <a:xfrm>
            <a:off x="7346008" y="4047653"/>
            <a:ext cx="1301589" cy="13842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5" grpId="0"/>
      <p:bldP spid="14" grpId="0"/>
      <p:bldP spid="19" grpId="0"/>
      <p:bldP spid="15" grpId="0" animBg="1"/>
      <p:bldP spid="24" grpId="0"/>
      <p:bldP spid="27" grpId="0" animBg="1"/>
      <p:bldP spid="29" grpId="0" animBg="1"/>
      <p:bldP spid="31" grpId="0" animBg="1"/>
      <p:bldP spid="31" grpId="1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82F517-111E-402F-9C92-711748EA98E9}"/>
              </a:ext>
            </a:extLst>
          </p:cNvPr>
          <p:cNvSpPr/>
          <p:nvPr/>
        </p:nvSpPr>
        <p:spPr>
          <a:xfrm>
            <a:off x="5116302" y="3331051"/>
            <a:ext cx="2757459" cy="237712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175"/>
            <a:ext cx="9601200" cy="678395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This is a 2D shape called a triangle.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4475208" y="1796646"/>
            <a:ext cx="4043331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Half means </a:t>
            </a:r>
            <a:r>
              <a:rPr lang="en-GB" sz="4800" b="1" dirty="0">
                <a:solidFill>
                  <a:srgbClr val="660066"/>
                </a:solidFill>
              </a:rPr>
              <a:t>2 parts </a:t>
            </a:r>
            <a:r>
              <a:rPr lang="en-GB" sz="3600" b="1" dirty="0">
                <a:solidFill>
                  <a:srgbClr val="660066"/>
                </a:solidFill>
              </a:rPr>
              <a:t>that are </a:t>
            </a:r>
            <a:r>
              <a:rPr lang="en-GB" sz="4800" b="1" dirty="0">
                <a:solidFill>
                  <a:srgbClr val="660066"/>
                </a:solidFill>
              </a:rPr>
              <a:t>exactly the same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B4D3B1D-8F28-4252-9CE0-21F6772C9086}"/>
              </a:ext>
            </a:extLst>
          </p:cNvPr>
          <p:cNvSpPr txBox="1">
            <a:spLocks/>
          </p:cNvSpPr>
          <p:nvPr/>
        </p:nvSpPr>
        <p:spPr>
          <a:xfrm>
            <a:off x="696956" y="1796646"/>
            <a:ext cx="3621285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Whole means </a:t>
            </a:r>
            <a:r>
              <a:rPr lang="en-GB" sz="4800" b="1" dirty="0">
                <a:solidFill>
                  <a:srgbClr val="660066"/>
                </a:solidFill>
              </a:rPr>
              <a:t>all of the shape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31F174-50F5-4018-A37D-2C7A9CD30A30}"/>
              </a:ext>
            </a:extLst>
          </p:cNvPr>
          <p:cNvSpPr txBox="1">
            <a:spLocks/>
          </p:cNvSpPr>
          <p:nvPr/>
        </p:nvSpPr>
        <p:spPr>
          <a:xfrm>
            <a:off x="4770415" y="5928952"/>
            <a:ext cx="3748124" cy="94610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660066"/>
                </a:solidFill>
              </a:rPr>
              <a:t>We can draw a line to show half.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BE37B66-5070-4062-8364-DE9032D44CAD}"/>
              </a:ext>
            </a:extLst>
          </p:cNvPr>
          <p:cNvSpPr txBox="1">
            <a:spLocks/>
          </p:cNvSpPr>
          <p:nvPr/>
        </p:nvSpPr>
        <p:spPr>
          <a:xfrm>
            <a:off x="1295400" y="934205"/>
            <a:ext cx="9601200" cy="67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How could we find half of the triangle?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1D5A942-ABA1-4926-876E-15CA1AE05B2F}"/>
              </a:ext>
            </a:extLst>
          </p:cNvPr>
          <p:cNvSpPr txBox="1">
            <a:spLocks/>
          </p:cNvSpPr>
          <p:nvPr/>
        </p:nvSpPr>
        <p:spPr>
          <a:xfrm>
            <a:off x="8448010" y="5806120"/>
            <a:ext cx="3748124" cy="94610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660066"/>
                </a:solidFill>
              </a:rPr>
              <a:t>We can also fold the shape in half.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C88BB38-97B3-46D1-A4D9-7CA874C24EC6}"/>
              </a:ext>
            </a:extLst>
          </p:cNvPr>
          <p:cNvSpPr/>
          <p:nvPr/>
        </p:nvSpPr>
        <p:spPr>
          <a:xfrm>
            <a:off x="10322072" y="3331051"/>
            <a:ext cx="1401355" cy="2377120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416856-9D4B-47F6-B949-F22B77660EBC}"/>
              </a:ext>
            </a:extLst>
          </p:cNvPr>
          <p:cNvCxnSpPr>
            <a:cxnSpLocks/>
          </p:cNvCxnSpPr>
          <p:nvPr/>
        </p:nvCxnSpPr>
        <p:spPr>
          <a:xfrm>
            <a:off x="6564883" y="3331051"/>
            <a:ext cx="0" cy="257843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82D115EF-7F20-47BD-B790-8F5316D17033}"/>
              </a:ext>
            </a:extLst>
          </p:cNvPr>
          <p:cNvSpPr/>
          <p:nvPr/>
        </p:nvSpPr>
        <p:spPr>
          <a:xfrm>
            <a:off x="8943342" y="3337674"/>
            <a:ext cx="2757459" cy="237712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F07CAC6-A04F-476D-9EFF-EBD7D18F72A9}"/>
              </a:ext>
            </a:extLst>
          </p:cNvPr>
          <p:cNvSpPr/>
          <p:nvPr/>
        </p:nvSpPr>
        <p:spPr>
          <a:xfrm>
            <a:off x="1128868" y="3331051"/>
            <a:ext cx="2757459" cy="237712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Arrow: Curved Right 41">
            <a:extLst>
              <a:ext uri="{FF2B5EF4-FFF2-40B4-BE49-F238E27FC236}">
                <a16:creationId xmlns:a16="http://schemas.microsoft.com/office/drawing/2014/main" id="{DC48A875-A4E4-49F1-9825-E8CFE5214AAA}"/>
              </a:ext>
            </a:extLst>
          </p:cNvPr>
          <p:cNvSpPr/>
          <p:nvPr/>
        </p:nvSpPr>
        <p:spPr>
          <a:xfrm>
            <a:off x="8502647" y="4220814"/>
            <a:ext cx="1301589" cy="13842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21" grpId="0"/>
      <p:bldP spid="25" grpId="0"/>
      <p:bldP spid="14" grpId="0"/>
      <p:bldP spid="19" grpId="0"/>
      <p:bldP spid="24" grpId="0"/>
      <p:bldP spid="6" grpId="0" animBg="1"/>
      <p:bldP spid="18" grpId="0" animBg="1"/>
      <p:bldP spid="18" grpId="1" animBg="1"/>
      <p:bldP spid="3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C1E4DA9-1212-498F-9959-0C1466C58EEC}"/>
              </a:ext>
            </a:extLst>
          </p:cNvPr>
          <p:cNvSpPr/>
          <p:nvPr/>
        </p:nvSpPr>
        <p:spPr>
          <a:xfrm>
            <a:off x="5278962" y="3402355"/>
            <a:ext cx="2435821" cy="24358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46" name="Picture 2" descr="Semicircle - math word definition - Math Open Reference">
            <a:extLst>
              <a:ext uri="{FF2B5EF4-FFF2-40B4-BE49-F238E27FC236}">
                <a16:creationId xmlns:a16="http://schemas.microsoft.com/office/drawing/2014/main" id="{12F59FDD-40E0-498B-BA2B-27A8A964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71548" y="3466533"/>
            <a:ext cx="3998790" cy="216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175"/>
            <a:ext cx="9601200" cy="678395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This is a 2D shape called a circle.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4475208" y="1796646"/>
            <a:ext cx="4043331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Half means </a:t>
            </a:r>
            <a:r>
              <a:rPr lang="en-GB" sz="4800" b="1" dirty="0">
                <a:solidFill>
                  <a:srgbClr val="660066"/>
                </a:solidFill>
              </a:rPr>
              <a:t>2 parts </a:t>
            </a:r>
            <a:r>
              <a:rPr lang="en-GB" sz="3600" b="1" dirty="0">
                <a:solidFill>
                  <a:srgbClr val="660066"/>
                </a:solidFill>
              </a:rPr>
              <a:t>that are </a:t>
            </a:r>
            <a:r>
              <a:rPr lang="en-GB" sz="4800" b="1" dirty="0">
                <a:solidFill>
                  <a:srgbClr val="660066"/>
                </a:solidFill>
              </a:rPr>
              <a:t>exactly the same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B4D3B1D-8F28-4252-9CE0-21F6772C9086}"/>
              </a:ext>
            </a:extLst>
          </p:cNvPr>
          <p:cNvSpPr txBox="1">
            <a:spLocks/>
          </p:cNvSpPr>
          <p:nvPr/>
        </p:nvSpPr>
        <p:spPr>
          <a:xfrm>
            <a:off x="696956" y="1796646"/>
            <a:ext cx="3621285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Whole means </a:t>
            </a:r>
            <a:r>
              <a:rPr lang="en-GB" sz="4800" b="1" dirty="0">
                <a:solidFill>
                  <a:srgbClr val="660066"/>
                </a:solidFill>
              </a:rPr>
              <a:t>all of the shape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31F174-50F5-4018-A37D-2C7A9CD30A30}"/>
              </a:ext>
            </a:extLst>
          </p:cNvPr>
          <p:cNvSpPr txBox="1">
            <a:spLocks/>
          </p:cNvSpPr>
          <p:nvPr/>
        </p:nvSpPr>
        <p:spPr>
          <a:xfrm>
            <a:off x="4770415" y="5928952"/>
            <a:ext cx="3748124" cy="94610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660066"/>
                </a:solidFill>
              </a:rPr>
              <a:t>We can draw a line to show half.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BE37B66-5070-4062-8364-DE9032D44CAD}"/>
              </a:ext>
            </a:extLst>
          </p:cNvPr>
          <p:cNvSpPr txBox="1">
            <a:spLocks/>
          </p:cNvSpPr>
          <p:nvPr/>
        </p:nvSpPr>
        <p:spPr>
          <a:xfrm>
            <a:off x="1295400" y="934205"/>
            <a:ext cx="9601200" cy="67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How could we find half of the circle?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1D5A942-ABA1-4926-876E-15CA1AE05B2F}"/>
              </a:ext>
            </a:extLst>
          </p:cNvPr>
          <p:cNvSpPr txBox="1">
            <a:spLocks/>
          </p:cNvSpPr>
          <p:nvPr/>
        </p:nvSpPr>
        <p:spPr>
          <a:xfrm>
            <a:off x="8448010" y="5806120"/>
            <a:ext cx="3748124" cy="94610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660066"/>
                </a:solidFill>
              </a:rPr>
              <a:t>We can also fold the shape in half.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416856-9D4B-47F6-B949-F22B77660EBC}"/>
              </a:ext>
            </a:extLst>
          </p:cNvPr>
          <p:cNvCxnSpPr>
            <a:cxnSpLocks/>
          </p:cNvCxnSpPr>
          <p:nvPr/>
        </p:nvCxnSpPr>
        <p:spPr>
          <a:xfrm>
            <a:off x="6564883" y="3331051"/>
            <a:ext cx="0" cy="257843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row: Curved Right 41">
            <a:extLst>
              <a:ext uri="{FF2B5EF4-FFF2-40B4-BE49-F238E27FC236}">
                <a16:creationId xmlns:a16="http://schemas.microsoft.com/office/drawing/2014/main" id="{DC48A875-A4E4-49F1-9825-E8CFE5214AAA}"/>
              </a:ext>
            </a:extLst>
          </p:cNvPr>
          <p:cNvSpPr/>
          <p:nvPr/>
        </p:nvSpPr>
        <p:spPr>
          <a:xfrm>
            <a:off x="8349909" y="4061604"/>
            <a:ext cx="1301589" cy="13842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BE8CFF-48A2-4F6B-9466-F73EF1593DC9}"/>
              </a:ext>
            </a:extLst>
          </p:cNvPr>
          <p:cNvSpPr/>
          <p:nvPr/>
        </p:nvSpPr>
        <p:spPr>
          <a:xfrm>
            <a:off x="1306160" y="3396346"/>
            <a:ext cx="2435821" cy="24358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0E5CEE-AE6D-4F19-9FF4-CAEF7CBCD8CE}"/>
              </a:ext>
            </a:extLst>
          </p:cNvPr>
          <p:cNvSpPr/>
          <p:nvPr/>
        </p:nvSpPr>
        <p:spPr>
          <a:xfrm>
            <a:off x="9651498" y="3331051"/>
            <a:ext cx="2435821" cy="24358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21" grpId="0"/>
      <p:bldP spid="25" grpId="0"/>
      <p:bldP spid="14" grpId="0"/>
      <p:bldP spid="19" grpId="0"/>
      <p:bldP spid="24" grpId="0"/>
      <p:bldP spid="42" grpId="0" animBg="1"/>
      <p:bldP spid="4" grpId="0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E1702FB-13AC-4139-8B22-9EAF593B102B}"/>
              </a:ext>
            </a:extLst>
          </p:cNvPr>
          <p:cNvSpPr/>
          <p:nvPr/>
        </p:nvSpPr>
        <p:spPr>
          <a:xfrm>
            <a:off x="5406262" y="3429000"/>
            <a:ext cx="2181222" cy="2181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F5D8A9-E704-4170-8FD5-200C6A4F311C}"/>
              </a:ext>
            </a:extLst>
          </p:cNvPr>
          <p:cNvSpPr/>
          <p:nvPr/>
        </p:nvSpPr>
        <p:spPr>
          <a:xfrm>
            <a:off x="10532329" y="3429000"/>
            <a:ext cx="1090611" cy="2181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175"/>
            <a:ext cx="9601200" cy="678395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This is a 2D shape called a square.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4475208" y="1796646"/>
            <a:ext cx="4043331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Half means </a:t>
            </a:r>
            <a:r>
              <a:rPr lang="en-GB" sz="4800" b="1" dirty="0">
                <a:solidFill>
                  <a:srgbClr val="660066"/>
                </a:solidFill>
              </a:rPr>
              <a:t>2 parts </a:t>
            </a:r>
            <a:r>
              <a:rPr lang="en-GB" sz="3600" b="1" dirty="0">
                <a:solidFill>
                  <a:srgbClr val="660066"/>
                </a:solidFill>
              </a:rPr>
              <a:t>that are </a:t>
            </a:r>
            <a:r>
              <a:rPr lang="en-GB" sz="4800" b="1" dirty="0">
                <a:solidFill>
                  <a:srgbClr val="660066"/>
                </a:solidFill>
              </a:rPr>
              <a:t>exactly the same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B4D3B1D-8F28-4252-9CE0-21F6772C9086}"/>
              </a:ext>
            </a:extLst>
          </p:cNvPr>
          <p:cNvSpPr txBox="1">
            <a:spLocks/>
          </p:cNvSpPr>
          <p:nvPr/>
        </p:nvSpPr>
        <p:spPr>
          <a:xfrm>
            <a:off x="696956" y="1796646"/>
            <a:ext cx="3621285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Whole means </a:t>
            </a:r>
            <a:r>
              <a:rPr lang="en-GB" sz="4800" b="1" dirty="0">
                <a:solidFill>
                  <a:srgbClr val="660066"/>
                </a:solidFill>
              </a:rPr>
              <a:t>all of the shape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31F174-50F5-4018-A37D-2C7A9CD30A30}"/>
              </a:ext>
            </a:extLst>
          </p:cNvPr>
          <p:cNvSpPr txBox="1">
            <a:spLocks/>
          </p:cNvSpPr>
          <p:nvPr/>
        </p:nvSpPr>
        <p:spPr>
          <a:xfrm>
            <a:off x="4770415" y="5806120"/>
            <a:ext cx="3748124" cy="94610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660066"/>
                </a:solidFill>
              </a:rPr>
              <a:t>We can draw a line to show half.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BE37B66-5070-4062-8364-DE9032D44CAD}"/>
              </a:ext>
            </a:extLst>
          </p:cNvPr>
          <p:cNvSpPr txBox="1">
            <a:spLocks/>
          </p:cNvSpPr>
          <p:nvPr/>
        </p:nvSpPr>
        <p:spPr>
          <a:xfrm>
            <a:off x="1295400" y="934205"/>
            <a:ext cx="9601200" cy="67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How could we find half of the square?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1D5A942-ABA1-4926-876E-15CA1AE05B2F}"/>
              </a:ext>
            </a:extLst>
          </p:cNvPr>
          <p:cNvSpPr txBox="1">
            <a:spLocks/>
          </p:cNvSpPr>
          <p:nvPr/>
        </p:nvSpPr>
        <p:spPr>
          <a:xfrm>
            <a:off x="8448010" y="5806120"/>
            <a:ext cx="3748124" cy="94610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660066"/>
                </a:solidFill>
              </a:rPr>
              <a:t>We can also fold the shape in half.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416856-9D4B-47F6-B949-F22B77660EBC}"/>
              </a:ext>
            </a:extLst>
          </p:cNvPr>
          <p:cNvCxnSpPr>
            <a:cxnSpLocks/>
          </p:cNvCxnSpPr>
          <p:nvPr/>
        </p:nvCxnSpPr>
        <p:spPr>
          <a:xfrm>
            <a:off x="6551747" y="3286539"/>
            <a:ext cx="0" cy="2519581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row: Curved Right 41">
            <a:extLst>
              <a:ext uri="{FF2B5EF4-FFF2-40B4-BE49-F238E27FC236}">
                <a16:creationId xmlns:a16="http://schemas.microsoft.com/office/drawing/2014/main" id="{DC48A875-A4E4-49F1-9825-E8CFE5214AAA}"/>
              </a:ext>
            </a:extLst>
          </p:cNvPr>
          <p:cNvSpPr/>
          <p:nvPr/>
        </p:nvSpPr>
        <p:spPr>
          <a:xfrm>
            <a:off x="8164070" y="4170663"/>
            <a:ext cx="1301589" cy="13842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B03CA-D2EC-4E31-9629-4D6A4A15C38B}"/>
              </a:ext>
            </a:extLst>
          </p:cNvPr>
          <p:cNvSpPr/>
          <p:nvPr/>
        </p:nvSpPr>
        <p:spPr>
          <a:xfrm>
            <a:off x="1295400" y="3429000"/>
            <a:ext cx="2181222" cy="2181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189310-9F19-4724-B276-F5068630739F}"/>
              </a:ext>
            </a:extLst>
          </p:cNvPr>
          <p:cNvSpPr/>
          <p:nvPr/>
        </p:nvSpPr>
        <p:spPr>
          <a:xfrm>
            <a:off x="9441718" y="3429000"/>
            <a:ext cx="2181222" cy="2181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56F22C3-0A83-496E-8C6F-E6DABC7A6CCD}"/>
              </a:ext>
            </a:extLst>
          </p:cNvPr>
          <p:cNvSpPr txBox="1">
            <a:spLocks/>
          </p:cNvSpPr>
          <p:nvPr/>
        </p:nvSpPr>
        <p:spPr>
          <a:xfrm>
            <a:off x="1869743" y="157688"/>
            <a:ext cx="9103057" cy="149942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tx1"/>
                </a:solidFill>
              </a:rPr>
              <a:t>Put your thinking caps on…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Could find half of the square in a different way?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Tell your adult what you think!</a:t>
            </a:r>
          </a:p>
        </p:txBody>
      </p:sp>
    </p:spTree>
    <p:extLst>
      <p:ext uri="{BB962C8B-B14F-4D97-AF65-F5344CB8AC3E}">
        <p14:creationId xmlns:p14="http://schemas.microsoft.com/office/powerpoint/2010/main" val="66967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" grpId="0"/>
      <p:bldP spid="21" grpId="0"/>
      <p:bldP spid="25" grpId="0"/>
      <p:bldP spid="14" grpId="0"/>
      <p:bldP spid="19" grpId="0"/>
      <p:bldP spid="24" grpId="0"/>
      <p:bldP spid="42" grpId="0" animBg="1"/>
      <p:bldP spid="5" grpId="0" animBg="1"/>
      <p:bldP spid="22" grpId="0" animBg="1"/>
      <p:bldP spid="22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DECD784-C72E-4AB8-8B54-40623B37F9F3}"/>
              </a:ext>
            </a:extLst>
          </p:cNvPr>
          <p:cNvSpPr/>
          <p:nvPr/>
        </p:nvSpPr>
        <p:spPr>
          <a:xfrm>
            <a:off x="9220943" y="2329508"/>
            <a:ext cx="2458869" cy="24588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981FC6-FA4C-4E97-A742-AD5B16A6CF8C}"/>
              </a:ext>
            </a:extLst>
          </p:cNvPr>
          <p:cNvSpPr/>
          <p:nvPr/>
        </p:nvSpPr>
        <p:spPr>
          <a:xfrm>
            <a:off x="4715317" y="3973735"/>
            <a:ext cx="2458869" cy="24588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6C8546-E324-415F-AF24-C0CE37CA1943}"/>
              </a:ext>
            </a:extLst>
          </p:cNvPr>
          <p:cNvSpPr/>
          <p:nvPr/>
        </p:nvSpPr>
        <p:spPr>
          <a:xfrm>
            <a:off x="1219172" y="2405576"/>
            <a:ext cx="2458869" cy="24588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416856-9D4B-47F6-B949-F22B77660EBC}"/>
              </a:ext>
            </a:extLst>
          </p:cNvPr>
          <p:cNvCxnSpPr>
            <a:cxnSpLocks/>
          </p:cNvCxnSpPr>
          <p:nvPr/>
        </p:nvCxnSpPr>
        <p:spPr>
          <a:xfrm flipH="1">
            <a:off x="886790" y="3558943"/>
            <a:ext cx="3175859" cy="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1649B7BD-0E22-4A4B-A37C-FBED803E2799}"/>
              </a:ext>
            </a:extLst>
          </p:cNvPr>
          <p:cNvSpPr txBox="1">
            <a:spLocks/>
          </p:cNvSpPr>
          <p:nvPr/>
        </p:nvSpPr>
        <p:spPr>
          <a:xfrm>
            <a:off x="860286" y="113175"/>
            <a:ext cx="11164770" cy="180867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tx1"/>
                </a:solidFill>
              </a:rPr>
              <a:t>Did you think of all of these ways?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Maybe you could check by cutting out a square and folding it in half.</a:t>
            </a:r>
          </a:p>
          <a:p>
            <a:pPr algn="ctr"/>
            <a:r>
              <a:rPr lang="en-GB" sz="2400" dirty="0">
                <a:solidFill>
                  <a:srgbClr val="660066"/>
                </a:solidFill>
              </a:rPr>
              <a:t>As long as there are </a:t>
            </a:r>
            <a:r>
              <a:rPr lang="en-GB" sz="3600" b="1" dirty="0">
                <a:solidFill>
                  <a:srgbClr val="660066"/>
                </a:solidFill>
              </a:rPr>
              <a:t>2 parts </a:t>
            </a:r>
            <a:r>
              <a:rPr lang="en-GB" sz="2400" b="1" dirty="0">
                <a:solidFill>
                  <a:srgbClr val="660066"/>
                </a:solidFill>
              </a:rPr>
              <a:t>that are </a:t>
            </a:r>
            <a:r>
              <a:rPr lang="en-GB" sz="3600" b="1" dirty="0">
                <a:solidFill>
                  <a:srgbClr val="660066"/>
                </a:solidFill>
              </a:rPr>
              <a:t>exactly the same</a:t>
            </a:r>
            <a:r>
              <a:rPr lang="en-GB" sz="2400" b="1" dirty="0">
                <a:solidFill>
                  <a:srgbClr val="660066"/>
                </a:solidFill>
              </a:rPr>
              <a:t> </a:t>
            </a:r>
            <a:r>
              <a:rPr lang="en-GB" sz="2400" dirty="0">
                <a:solidFill>
                  <a:srgbClr val="660066"/>
                </a:solidFill>
              </a:rPr>
              <a:t>then it is half!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DCE27E0-D781-4335-8C32-A19BF4DC259C}"/>
              </a:ext>
            </a:extLst>
          </p:cNvPr>
          <p:cNvSpPr txBox="1">
            <a:spLocks/>
          </p:cNvSpPr>
          <p:nvPr/>
        </p:nvSpPr>
        <p:spPr>
          <a:xfrm>
            <a:off x="8249995" y="5281722"/>
            <a:ext cx="3850675" cy="146310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Some shapes can be cut in half in lots of different ways.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Other shapes can only be cut in half in one way.</a:t>
            </a:r>
            <a:endParaRPr lang="en-GB" sz="1800" dirty="0">
              <a:solidFill>
                <a:srgbClr val="660066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C437FE-471F-46E5-83B5-52CB7A5F6428}"/>
              </a:ext>
            </a:extLst>
          </p:cNvPr>
          <p:cNvCxnSpPr>
            <a:cxnSpLocks/>
          </p:cNvCxnSpPr>
          <p:nvPr/>
        </p:nvCxnSpPr>
        <p:spPr>
          <a:xfrm flipH="1">
            <a:off x="4284532" y="3661515"/>
            <a:ext cx="3175860" cy="308331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9DECC0-1B42-4ED4-853C-DBE967A30344}"/>
              </a:ext>
            </a:extLst>
          </p:cNvPr>
          <p:cNvCxnSpPr>
            <a:cxnSpLocks/>
          </p:cNvCxnSpPr>
          <p:nvPr/>
        </p:nvCxnSpPr>
        <p:spPr>
          <a:xfrm>
            <a:off x="8875701" y="1932275"/>
            <a:ext cx="3149355" cy="309751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5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2" grpId="0" animBg="1"/>
      <p:bldP spid="22" grpId="0" animBg="1"/>
      <p:bldP spid="15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494</TotalTime>
  <Words>377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Franklin Gothic Book</vt:lpstr>
      <vt:lpstr>Crop</vt:lpstr>
      <vt:lpstr>Year 1- FRACTIONS</vt:lpstr>
      <vt:lpstr>We can also find half of a shape.</vt:lpstr>
      <vt:lpstr>This is a 2D shape called a rectangle.</vt:lpstr>
      <vt:lpstr>This is a 2D shape called a triangle.</vt:lpstr>
      <vt:lpstr>This is a 2D shape called a circle.</vt:lpstr>
      <vt:lpstr>This is a 2D shape called a square.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Suzanne Cozens</cp:lastModifiedBy>
  <cp:revision>78</cp:revision>
  <dcterms:created xsi:type="dcterms:W3CDTF">2020-03-20T11:22:32Z</dcterms:created>
  <dcterms:modified xsi:type="dcterms:W3CDTF">2020-05-05T13:55:59Z</dcterms:modified>
</cp:coreProperties>
</file>