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4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answering questions on tables and tally charts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430942-3C8C-4DB2-9AD9-D7CCCF29A4AD}"/>
              </a:ext>
            </a:extLst>
          </p:cNvPr>
          <p:cNvSpPr txBox="1"/>
          <p:nvPr/>
        </p:nvSpPr>
        <p:spPr>
          <a:xfrm>
            <a:off x="2117557" y="2225842"/>
            <a:ext cx="865070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Now we know how to draw each of our tables and graphs we are going to learn how to answer questions on them. </a:t>
            </a:r>
          </a:p>
        </p:txBody>
      </p:sp>
      <p:pic>
        <p:nvPicPr>
          <p:cNvPr id="4" name="Graphic 3" descr="Smiling face with no fill">
            <a:extLst>
              <a:ext uri="{FF2B5EF4-FFF2-40B4-BE49-F238E27FC236}">
                <a16:creationId xmlns:a16="http://schemas.microsoft.com/office/drawing/2014/main" id="{0D15590E-E093-463D-B0B6-D1047769A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021" y="46080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8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B87FD4-98F3-48ED-866D-F4FCD2C72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031402"/>
              </p:ext>
            </p:extLst>
          </p:nvPr>
        </p:nvGraphicFramePr>
        <p:xfrm>
          <a:off x="1293958" y="945858"/>
          <a:ext cx="4914337" cy="500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867">
                  <a:extLst>
                    <a:ext uri="{9D8B030D-6E8A-4147-A177-3AD203B41FA5}">
                      <a16:colId xmlns:a16="http://schemas.microsoft.com/office/drawing/2014/main" val="3756609196"/>
                    </a:ext>
                  </a:extLst>
                </a:gridCol>
                <a:gridCol w="2948603">
                  <a:extLst>
                    <a:ext uri="{9D8B030D-6E8A-4147-A177-3AD203B41FA5}">
                      <a16:colId xmlns:a16="http://schemas.microsoft.com/office/drawing/2014/main" val="3995677753"/>
                    </a:ext>
                  </a:extLst>
                </a:gridCol>
                <a:gridCol w="982867">
                  <a:extLst>
                    <a:ext uri="{9D8B030D-6E8A-4147-A177-3AD203B41FA5}">
                      <a16:colId xmlns:a16="http://schemas.microsoft.com/office/drawing/2014/main" val="73215605"/>
                    </a:ext>
                  </a:extLst>
                </a:gridCol>
              </a:tblGrid>
              <a:tr h="690181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 table to show the number of different toy animals I have.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24175"/>
                  </a:ext>
                </a:extLst>
              </a:tr>
              <a:tr h="396022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91055"/>
                  </a:ext>
                </a:extLst>
              </a:tr>
              <a:tr h="130785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Zebra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41327"/>
                  </a:ext>
                </a:extLst>
              </a:tr>
              <a:tr h="130785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Elephant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99521"/>
                  </a:ext>
                </a:extLst>
              </a:tr>
              <a:tr h="130785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Giraffe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73336"/>
                  </a:ext>
                </a:extLst>
              </a:tr>
            </a:tbl>
          </a:graphicData>
        </a:graphic>
      </p:graphicFrame>
      <p:pic>
        <p:nvPicPr>
          <p:cNvPr id="4" name="Graphic 3" descr="Zebra">
            <a:extLst>
              <a:ext uri="{FF2B5EF4-FFF2-40B4-BE49-F238E27FC236}">
                <a16:creationId xmlns:a16="http://schemas.microsoft.com/office/drawing/2014/main" id="{D907BA4F-BFDD-4EB8-8947-7AE66A0CC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05162" y="2078300"/>
            <a:ext cx="656438" cy="656438"/>
          </a:xfrm>
          <a:prstGeom prst="rect">
            <a:avLst/>
          </a:prstGeom>
        </p:spPr>
      </p:pic>
      <p:pic>
        <p:nvPicPr>
          <p:cNvPr id="5" name="Graphic 4" descr="Zebra">
            <a:extLst>
              <a:ext uri="{FF2B5EF4-FFF2-40B4-BE49-F238E27FC236}">
                <a16:creationId xmlns:a16="http://schemas.microsoft.com/office/drawing/2014/main" id="{E0B00C7E-0151-49E4-8A33-919DE4AB7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1600" y="2078300"/>
            <a:ext cx="656438" cy="656438"/>
          </a:xfrm>
          <a:prstGeom prst="rect">
            <a:avLst/>
          </a:prstGeom>
        </p:spPr>
      </p:pic>
      <p:pic>
        <p:nvPicPr>
          <p:cNvPr id="6" name="Graphic 5" descr="Zebra">
            <a:extLst>
              <a:ext uri="{FF2B5EF4-FFF2-40B4-BE49-F238E27FC236}">
                <a16:creationId xmlns:a16="http://schemas.microsoft.com/office/drawing/2014/main" id="{2CCEBF1F-5B9D-40A3-94BF-5CEF7CEF3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6367" y="2078300"/>
            <a:ext cx="656438" cy="656438"/>
          </a:xfrm>
          <a:prstGeom prst="rect">
            <a:avLst/>
          </a:prstGeom>
        </p:spPr>
      </p:pic>
      <p:pic>
        <p:nvPicPr>
          <p:cNvPr id="7" name="Graphic 6" descr="Zebra">
            <a:extLst>
              <a:ext uri="{FF2B5EF4-FFF2-40B4-BE49-F238E27FC236}">
                <a16:creationId xmlns:a16="http://schemas.microsoft.com/office/drawing/2014/main" id="{E6DFFC46-96DD-4291-AF65-DD566C816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805" y="2078300"/>
            <a:ext cx="656438" cy="656438"/>
          </a:xfrm>
          <a:prstGeom prst="rect">
            <a:avLst/>
          </a:prstGeom>
        </p:spPr>
      </p:pic>
      <p:pic>
        <p:nvPicPr>
          <p:cNvPr id="8" name="Graphic 7" descr="Zebra">
            <a:extLst>
              <a:ext uri="{FF2B5EF4-FFF2-40B4-BE49-F238E27FC236}">
                <a16:creationId xmlns:a16="http://schemas.microsoft.com/office/drawing/2014/main" id="{ACB20FAB-D971-46E9-BC1B-4EFD08269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05162" y="2599669"/>
            <a:ext cx="656438" cy="656438"/>
          </a:xfrm>
          <a:prstGeom prst="rect">
            <a:avLst/>
          </a:prstGeom>
        </p:spPr>
      </p:pic>
      <p:pic>
        <p:nvPicPr>
          <p:cNvPr id="9" name="Graphic 8" descr="Zebra">
            <a:extLst>
              <a:ext uri="{FF2B5EF4-FFF2-40B4-BE49-F238E27FC236}">
                <a16:creationId xmlns:a16="http://schemas.microsoft.com/office/drawing/2014/main" id="{A6663154-7850-45E2-8DB8-BD9E753AE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29" y="2599669"/>
            <a:ext cx="656438" cy="656438"/>
          </a:xfrm>
          <a:prstGeom prst="rect">
            <a:avLst/>
          </a:prstGeom>
        </p:spPr>
      </p:pic>
      <p:pic>
        <p:nvPicPr>
          <p:cNvPr id="10" name="Graphic 9" descr="Zebra">
            <a:extLst>
              <a:ext uri="{FF2B5EF4-FFF2-40B4-BE49-F238E27FC236}">
                <a16:creationId xmlns:a16="http://schemas.microsoft.com/office/drawing/2014/main" id="{C4FCF157-284B-4053-879D-8FFCA4DB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4696" y="2560005"/>
            <a:ext cx="656438" cy="656438"/>
          </a:xfrm>
          <a:prstGeom prst="rect">
            <a:avLst/>
          </a:prstGeom>
        </p:spPr>
      </p:pic>
      <p:pic>
        <p:nvPicPr>
          <p:cNvPr id="11" name="Graphic 10" descr="Elephant">
            <a:extLst>
              <a:ext uri="{FF2B5EF4-FFF2-40B4-BE49-F238E27FC236}">
                <a16:creationId xmlns:a16="http://schemas.microsoft.com/office/drawing/2014/main" id="{6D0DD6A9-4253-40FD-B08C-3A71D24706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6270" y="3429000"/>
            <a:ext cx="594221" cy="594221"/>
          </a:xfrm>
          <a:prstGeom prst="rect">
            <a:avLst/>
          </a:prstGeom>
        </p:spPr>
      </p:pic>
      <p:pic>
        <p:nvPicPr>
          <p:cNvPr id="12" name="Graphic 11" descr="Elephant">
            <a:extLst>
              <a:ext uri="{FF2B5EF4-FFF2-40B4-BE49-F238E27FC236}">
                <a16:creationId xmlns:a16="http://schemas.microsoft.com/office/drawing/2014/main" id="{386835A3-A159-4443-A686-8DCEEFCB44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04064" y="3488365"/>
            <a:ext cx="594221" cy="594221"/>
          </a:xfrm>
          <a:prstGeom prst="rect">
            <a:avLst/>
          </a:prstGeom>
        </p:spPr>
      </p:pic>
      <p:pic>
        <p:nvPicPr>
          <p:cNvPr id="13" name="Graphic 12" descr="Elephant">
            <a:extLst>
              <a:ext uri="{FF2B5EF4-FFF2-40B4-BE49-F238E27FC236}">
                <a16:creationId xmlns:a16="http://schemas.microsoft.com/office/drawing/2014/main" id="{3FCA4863-6770-4927-82F4-1994AC5F40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2260" y="3429000"/>
            <a:ext cx="594221" cy="594221"/>
          </a:xfrm>
          <a:prstGeom prst="rect">
            <a:avLst/>
          </a:prstGeom>
        </p:spPr>
      </p:pic>
      <p:pic>
        <p:nvPicPr>
          <p:cNvPr id="14" name="Graphic 13" descr="Elephant">
            <a:extLst>
              <a:ext uri="{FF2B5EF4-FFF2-40B4-BE49-F238E27FC236}">
                <a16:creationId xmlns:a16="http://schemas.microsoft.com/office/drawing/2014/main" id="{E6C02FBD-567E-40B9-B773-6BE2B95041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93927" y="3958368"/>
            <a:ext cx="594221" cy="594221"/>
          </a:xfrm>
          <a:prstGeom prst="rect">
            <a:avLst/>
          </a:prstGeom>
        </p:spPr>
      </p:pic>
      <p:pic>
        <p:nvPicPr>
          <p:cNvPr id="15" name="Graphic 14" descr="Elephant">
            <a:extLst>
              <a:ext uri="{FF2B5EF4-FFF2-40B4-BE49-F238E27FC236}">
                <a16:creationId xmlns:a16="http://schemas.microsoft.com/office/drawing/2014/main" id="{EA62E150-72BF-4841-B494-DFAF94D9C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94503" y="3970070"/>
            <a:ext cx="594221" cy="594221"/>
          </a:xfrm>
          <a:prstGeom prst="rect">
            <a:avLst/>
          </a:prstGeom>
        </p:spPr>
      </p:pic>
      <p:pic>
        <p:nvPicPr>
          <p:cNvPr id="16" name="Graphic 15" descr="Giraffe">
            <a:extLst>
              <a:ext uri="{FF2B5EF4-FFF2-40B4-BE49-F238E27FC236}">
                <a16:creationId xmlns:a16="http://schemas.microsoft.com/office/drawing/2014/main" id="{F9192DDE-BEF1-45A2-B45B-E9F73322E7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96822" y="4784849"/>
            <a:ext cx="594215" cy="594215"/>
          </a:xfrm>
          <a:prstGeom prst="rect">
            <a:avLst/>
          </a:prstGeom>
        </p:spPr>
      </p:pic>
      <p:pic>
        <p:nvPicPr>
          <p:cNvPr id="17" name="Graphic 16" descr="Giraffe">
            <a:extLst>
              <a:ext uri="{FF2B5EF4-FFF2-40B4-BE49-F238E27FC236}">
                <a16:creationId xmlns:a16="http://schemas.microsoft.com/office/drawing/2014/main" id="{1019139E-DDFB-4817-8EC8-4389FD74BE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30491" y="4822009"/>
            <a:ext cx="594215" cy="594215"/>
          </a:xfrm>
          <a:prstGeom prst="rect">
            <a:avLst/>
          </a:prstGeom>
        </p:spPr>
      </p:pic>
      <p:pic>
        <p:nvPicPr>
          <p:cNvPr id="18" name="Graphic 17" descr="Giraffe">
            <a:extLst>
              <a:ext uri="{FF2B5EF4-FFF2-40B4-BE49-F238E27FC236}">
                <a16:creationId xmlns:a16="http://schemas.microsoft.com/office/drawing/2014/main" id="{5892BFC8-772D-4B7F-94E1-B26A21BE98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045" y="4808253"/>
            <a:ext cx="594215" cy="594215"/>
          </a:xfrm>
          <a:prstGeom prst="rect">
            <a:avLst/>
          </a:prstGeom>
        </p:spPr>
      </p:pic>
      <p:pic>
        <p:nvPicPr>
          <p:cNvPr id="19" name="Graphic 18" descr="Giraffe">
            <a:extLst>
              <a:ext uri="{FF2B5EF4-FFF2-40B4-BE49-F238E27FC236}">
                <a16:creationId xmlns:a16="http://schemas.microsoft.com/office/drawing/2014/main" id="{5F465749-2053-4A87-B5AF-143F42D612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25599" y="4808253"/>
            <a:ext cx="594215" cy="59421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5BAF662-C923-4500-9B36-99C860E79625}"/>
              </a:ext>
            </a:extLst>
          </p:cNvPr>
          <p:cNvSpPr txBox="1"/>
          <p:nvPr/>
        </p:nvSpPr>
        <p:spPr>
          <a:xfrm>
            <a:off x="6665495" y="662867"/>
            <a:ext cx="51976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elephant toys did I have?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9B1538-BF5D-42B8-A5B9-03E7B17994BC}"/>
              </a:ext>
            </a:extLst>
          </p:cNvPr>
          <p:cNvSpPr txBox="1"/>
          <p:nvPr/>
        </p:nvSpPr>
        <p:spPr>
          <a:xfrm>
            <a:off x="6665495" y="1560303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how many question which means we want a total.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8817EF-625F-4AE8-B6B0-C87CE740D973}"/>
              </a:ext>
            </a:extLst>
          </p:cNvPr>
          <p:cNvSpPr txBox="1"/>
          <p:nvPr/>
        </p:nvSpPr>
        <p:spPr>
          <a:xfrm>
            <a:off x="6665495" y="2734738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 table to find the elephants. The look at the total to see how many.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8B6D393-640A-4CC4-8076-CA90E89F9860}"/>
              </a:ext>
            </a:extLst>
          </p:cNvPr>
          <p:cNvSpPr/>
          <p:nvPr/>
        </p:nvSpPr>
        <p:spPr>
          <a:xfrm>
            <a:off x="5229243" y="3488365"/>
            <a:ext cx="979052" cy="915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F071FC-AA6D-4382-9E9B-31628065AF61}"/>
              </a:ext>
            </a:extLst>
          </p:cNvPr>
          <p:cNvSpPr txBox="1"/>
          <p:nvPr/>
        </p:nvSpPr>
        <p:spPr>
          <a:xfrm>
            <a:off x="6599252" y="3906258"/>
            <a:ext cx="51976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are 5 elephants. </a:t>
            </a:r>
          </a:p>
        </p:txBody>
      </p:sp>
    </p:spTree>
    <p:extLst>
      <p:ext uri="{BB962C8B-B14F-4D97-AF65-F5344CB8AC3E}">
        <p14:creationId xmlns:p14="http://schemas.microsoft.com/office/powerpoint/2010/main" val="46645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ED1F123-FA96-4522-9BC4-334E66B1B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14486"/>
              </p:ext>
            </p:extLst>
          </p:nvPr>
        </p:nvGraphicFramePr>
        <p:xfrm>
          <a:off x="1266056" y="1498525"/>
          <a:ext cx="4092008" cy="448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801">
                  <a:extLst>
                    <a:ext uri="{9D8B030D-6E8A-4147-A177-3AD203B41FA5}">
                      <a16:colId xmlns:a16="http://schemas.microsoft.com/office/drawing/2014/main" val="282002886"/>
                    </a:ext>
                  </a:extLst>
                </a:gridCol>
                <a:gridCol w="2388257">
                  <a:extLst>
                    <a:ext uri="{9D8B030D-6E8A-4147-A177-3AD203B41FA5}">
                      <a16:colId xmlns:a16="http://schemas.microsoft.com/office/drawing/2014/main" val="600317765"/>
                    </a:ext>
                  </a:extLst>
                </a:gridCol>
                <a:gridCol w="789950">
                  <a:extLst>
                    <a:ext uri="{9D8B030D-6E8A-4147-A177-3AD203B41FA5}">
                      <a16:colId xmlns:a16="http://schemas.microsoft.com/office/drawing/2014/main" val="1168736868"/>
                    </a:ext>
                  </a:extLst>
                </a:gridCol>
              </a:tblGrid>
              <a:tr h="652364">
                <a:tc>
                  <a:txBody>
                    <a:bodyPr/>
                    <a:lstStyle/>
                    <a:p>
                      <a:r>
                        <a:rPr lang="en-GB" dirty="0"/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63877"/>
                  </a:ext>
                </a:extLst>
              </a:tr>
              <a:tr h="958219">
                <a:tc>
                  <a:txBody>
                    <a:bodyPr/>
                    <a:lstStyle/>
                    <a:p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45490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Black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97320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White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148359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07918"/>
                  </a:ext>
                </a:extLst>
              </a:tr>
            </a:tbl>
          </a:graphicData>
        </a:graphic>
      </p:graphicFrame>
      <p:pic>
        <p:nvPicPr>
          <p:cNvPr id="3" name="Graphic 2" descr="Car">
            <a:extLst>
              <a:ext uri="{FF2B5EF4-FFF2-40B4-BE49-F238E27FC236}">
                <a16:creationId xmlns:a16="http://schemas.microsoft.com/office/drawing/2014/main" id="{106A96C9-AEDE-4D21-832D-CCB078A3E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3377" y="2125449"/>
            <a:ext cx="643855" cy="643855"/>
          </a:xfrm>
          <a:prstGeom prst="rect">
            <a:avLst/>
          </a:prstGeom>
        </p:spPr>
      </p:pic>
      <p:pic>
        <p:nvPicPr>
          <p:cNvPr id="4" name="Graphic 3" descr="Car">
            <a:extLst>
              <a:ext uri="{FF2B5EF4-FFF2-40B4-BE49-F238E27FC236}">
                <a16:creationId xmlns:a16="http://schemas.microsoft.com/office/drawing/2014/main" id="{660F05C2-BF48-4021-9AC5-BCD2ECB42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0132" y="2125449"/>
            <a:ext cx="643855" cy="643855"/>
          </a:xfrm>
          <a:prstGeom prst="rect">
            <a:avLst/>
          </a:prstGeom>
        </p:spPr>
      </p:pic>
      <p:pic>
        <p:nvPicPr>
          <p:cNvPr id="5" name="Graphic 4" descr="Car">
            <a:extLst>
              <a:ext uri="{FF2B5EF4-FFF2-40B4-BE49-F238E27FC236}">
                <a16:creationId xmlns:a16="http://schemas.microsoft.com/office/drawing/2014/main" id="{BEC9E792-42DF-4AFC-A31F-0635A03BA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20192" y="2125449"/>
            <a:ext cx="643855" cy="643855"/>
          </a:xfrm>
          <a:prstGeom prst="rect">
            <a:avLst/>
          </a:prstGeom>
        </p:spPr>
      </p:pic>
      <p:pic>
        <p:nvPicPr>
          <p:cNvPr id="6" name="Graphic 5" descr="Car">
            <a:extLst>
              <a:ext uri="{FF2B5EF4-FFF2-40B4-BE49-F238E27FC236}">
                <a16:creationId xmlns:a16="http://schemas.microsoft.com/office/drawing/2014/main" id="{69C2B28B-BF79-432A-8576-67FD7BA7F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3377" y="2566607"/>
            <a:ext cx="643855" cy="643855"/>
          </a:xfrm>
          <a:prstGeom prst="rect">
            <a:avLst/>
          </a:prstGeom>
        </p:spPr>
      </p:pic>
      <p:pic>
        <p:nvPicPr>
          <p:cNvPr id="7" name="Graphic 6" descr="Car">
            <a:extLst>
              <a:ext uri="{FF2B5EF4-FFF2-40B4-BE49-F238E27FC236}">
                <a16:creationId xmlns:a16="http://schemas.microsoft.com/office/drawing/2014/main" id="{48FE65F1-D5C7-4CFC-A824-7F4B40D97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0132" y="2566607"/>
            <a:ext cx="643855" cy="643855"/>
          </a:xfrm>
          <a:prstGeom prst="rect">
            <a:avLst/>
          </a:prstGeom>
        </p:spPr>
      </p:pic>
      <p:pic>
        <p:nvPicPr>
          <p:cNvPr id="8" name="Graphic 7" descr="Car">
            <a:extLst>
              <a:ext uri="{FF2B5EF4-FFF2-40B4-BE49-F238E27FC236}">
                <a16:creationId xmlns:a16="http://schemas.microsoft.com/office/drawing/2014/main" id="{EA2698AD-B2D6-4F07-B1BE-D356A197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20192" y="2566607"/>
            <a:ext cx="643855" cy="643855"/>
          </a:xfrm>
          <a:prstGeom prst="rect">
            <a:avLst/>
          </a:prstGeom>
        </p:spPr>
      </p:pic>
      <p:pic>
        <p:nvPicPr>
          <p:cNvPr id="9" name="Graphic 8" descr="Car">
            <a:extLst>
              <a:ext uri="{FF2B5EF4-FFF2-40B4-BE49-F238E27FC236}">
                <a16:creationId xmlns:a16="http://schemas.microsoft.com/office/drawing/2014/main" id="{26B4637E-899A-4E02-9CC2-3772234ED4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23377" y="3074300"/>
            <a:ext cx="643855" cy="643855"/>
          </a:xfrm>
          <a:prstGeom prst="rect">
            <a:avLst/>
          </a:prstGeom>
        </p:spPr>
      </p:pic>
      <p:pic>
        <p:nvPicPr>
          <p:cNvPr id="10" name="Graphic 9" descr="Car">
            <a:extLst>
              <a:ext uri="{FF2B5EF4-FFF2-40B4-BE49-F238E27FC236}">
                <a16:creationId xmlns:a16="http://schemas.microsoft.com/office/drawing/2014/main" id="{24A63F27-B20F-4474-9A2D-9B2830C73A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88018" y="3074300"/>
            <a:ext cx="643855" cy="643855"/>
          </a:xfrm>
          <a:prstGeom prst="rect">
            <a:avLst/>
          </a:prstGeom>
        </p:spPr>
      </p:pic>
      <p:pic>
        <p:nvPicPr>
          <p:cNvPr id="11" name="Graphic 10" descr="Car">
            <a:extLst>
              <a:ext uri="{FF2B5EF4-FFF2-40B4-BE49-F238E27FC236}">
                <a16:creationId xmlns:a16="http://schemas.microsoft.com/office/drawing/2014/main" id="{9FDB7A63-66BF-436F-944D-BC59EE0FE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1696" y="3488502"/>
            <a:ext cx="643855" cy="643855"/>
          </a:xfrm>
          <a:prstGeom prst="rect">
            <a:avLst/>
          </a:prstGeom>
        </p:spPr>
      </p:pic>
      <p:pic>
        <p:nvPicPr>
          <p:cNvPr id="12" name="Graphic 11" descr="Car">
            <a:extLst>
              <a:ext uri="{FF2B5EF4-FFF2-40B4-BE49-F238E27FC236}">
                <a16:creationId xmlns:a16="http://schemas.microsoft.com/office/drawing/2014/main" id="{B826FE11-C1CC-4004-AB34-578075FF36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6337" y="3488502"/>
            <a:ext cx="643855" cy="643855"/>
          </a:xfrm>
          <a:prstGeom prst="rect">
            <a:avLst/>
          </a:prstGeom>
        </p:spPr>
      </p:pic>
      <p:pic>
        <p:nvPicPr>
          <p:cNvPr id="13" name="Graphic 12" descr="Car">
            <a:extLst>
              <a:ext uri="{FF2B5EF4-FFF2-40B4-BE49-F238E27FC236}">
                <a16:creationId xmlns:a16="http://schemas.microsoft.com/office/drawing/2014/main" id="{24A51E1B-0EC9-4868-9AA3-2D2354068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11695" y="4207074"/>
            <a:ext cx="643855" cy="643855"/>
          </a:xfrm>
          <a:prstGeom prst="rect">
            <a:avLst/>
          </a:prstGeom>
        </p:spPr>
      </p:pic>
      <p:pic>
        <p:nvPicPr>
          <p:cNvPr id="14" name="Graphic 13" descr="Car">
            <a:extLst>
              <a:ext uri="{FF2B5EF4-FFF2-40B4-BE49-F238E27FC236}">
                <a16:creationId xmlns:a16="http://schemas.microsoft.com/office/drawing/2014/main" id="{195512D6-2A2E-4E6C-875E-11B84AAC00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76336" y="4246079"/>
            <a:ext cx="643855" cy="643855"/>
          </a:xfrm>
          <a:prstGeom prst="rect">
            <a:avLst/>
          </a:prstGeom>
        </p:spPr>
      </p:pic>
      <p:pic>
        <p:nvPicPr>
          <p:cNvPr id="15" name="Graphic 14" descr="Car">
            <a:extLst>
              <a:ext uri="{FF2B5EF4-FFF2-40B4-BE49-F238E27FC236}">
                <a16:creationId xmlns:a16="http://schemas.microsoft.com/office/drawing/2014/main" id="{46C1AFA9-232B-4DFE-A2EC-89F8E069AA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44163" y="5140622"/>
            <a:ext cx="643855" cy="64385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83DEB9C-1C46-448A-842E-27989AE771B8}"/>
              </a:ext>
            </a:extLst>
          </p:cNvPr>
          <p:cNvSpPr txBox="1"/>
          <p:nvPr/>
        </p:nvSpPr>
        <p:spPr>
          <a:xfrm>
            <a:off x="950495" y="651820"/>
            <a:ext cx="454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table to show the different coloured cars I saw in one day.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810612-8E13-4CAA-9A2D-AF29DF7C4BA7}"/>
              </a:ext>
            </a:extLst>
          </p:cNvPr>
          <p:cNvSpPr txBox="1"/>
          <p:nvPr/>
        </p:nvSpPr>
        <p:spPr>
          <a:xfrm>
            <a:off x="6315385" y="1023814"/>
            <a:ext cx="51976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red cars and white cars do I have.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F2B37A-D331-4C96-A327-BD4E788F28A5}"/>
              </a:ext>
            </a:extLst>
          </p:cNvPr>
          <p:cNvSpPr txBox="1"/>
          <p:nvPr/>
        </p:nvSpPr>
        <p:spPr>
          <a:xfrm>
            <a:off x="6315385" y="1921250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how many question which means we want a total. We want red cars </a:t>
            </a:r>
            <a:r>
              <a:rPr lang="en-GB" b="1" dirty="0"/>
              <a:t>and </a:t>
            </a:r>
            <a:r>
              <a:rPr lang="en-GB" dirty="0"/>
              <a:t>white cars.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1A267C-353F-4203-9EA3-58E7A4CA2221}"/>
              </a:ext>
            </a:extLst>
          </p:cNvPr>
          <p:cNvSpPr txBox="1"/>
          <p:nvPr/>
        </p:nvSpPr>
        <p:spPr>
          <a:xfrm>
            <a:off x="6315385" y="3095685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 table to find the number of red cars and the number of white cars.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2F914B-CF31-4654-950D-ABC6C716BB4F}"/>
              </a:ext>
            </a:extLst>
          </p:cNvPr>
          <p:cNvSpPr txBox="1"/>
          <p:nvPr/>
        </p:nvSpPr>
        <p:spPr>
          <a:xfrm>
            <a:off x="6286507" y="3848460"/>
            <a:ext cx="519764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are 6 red and 2 white.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To find the total we add them together.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094569C-F106-4055-BDA7-A3BEF75B0FE8}"/>
              </a:ext>
            </a:extLst>
          </p:cNvPr>
          <p:cNvSpPr/>
          <p:nvPr/>
        </p:nvSpPr>
        <p:spPr>
          <a:xfrm>
            <a:off x="4353182" y="1929276"/>
            <a:ext cx="979052" cy="915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8E9EA64-72DF-4A1C-859C-138A00CF1F66}"/>
              </a:ext>
            </a:extLst>
          </p:cNvPr>
          <p:cNvSpPr/>
          <p:nvPr/>
        </p:nvSpPr>
        <p:spPr>
          <a:xfrm>
            <a:off x="4276304" y="3846537"/>
            <a:ext cx="979052" cy="915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E46E65-C52B-49F4-8AA9-DC5C94AC2178}"/>
              </a:ext>
            </a:extLst>
          </p:cNvPr>
          <p:cNvSpPr txBox="1"/>
          <p:nvPr/>
        </p:nvSpPr>
        <p:spPr>
          <a:xfrm>
            <a:off x="6315385" y="5206506"/>
            <a:ext cx="5197642" cy="70788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6 +  2 = 8</a:t>
            </a:r>
          </a:p>
          <a:p>
            <a:pPr algn="ctr"/>
            <a:r>
              <a:rPr lang="en-GB" sz="2000" dirty="0"/>
              <a:t>There are 8 red and white cars. </a:t>
            </a:r>
          </a:p>
        </p:txBody>
      </p:sp>
    </p:spTree>
    <p:extLst>
      <p:ext uri="{BB962C8B-B14F-4D97-AF65-F5344CB8AC3E}">
        <p14:creationId xmlns:p14="http://schemas.microsoft.com/office/powerpoint/2010/main" val="324846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ED1F123-FA96-4522-9BC4-334E66B1B0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66056" y="1498525"/>
          <a:ext cx="4092008" cy="448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801">
                  <a:extLst>
                    <a:ext uri="{9D8B030D-6E8A-4147-A177-3AD203B41FA5}">
                      <a16:colId xmlns:a16="http://schemas.microsoft.com/office/drawing/2014/main" val="282002886"/>
                    </a:ext>
                  </a:extLst>
                </a:gridCol>
                <a:gridCol w="2388257">
                  <a:extLst>
                    <a:ext uri="{9D8B030D-6E8A-4147-A177-3AD203B41FA5}">
                      <a16:colId xmlns:a16="http://schemas.microsoft.com/office/drawing/2014/main" val="600317765"/>
                    </a:ext>
                  </a:extLst>
                </a:gridCol>
                <a:gridCol w="789950">
                  <a:extLst>
                    <a:ext uri="{9D8B030D-6E8A-4147-A177-3AD203B41FA5}">
                      <a16:colId xmlns:a16="http://schemas.microsoft.com/office/drawing/2014/main" val="1168736868"/>
                    </a:ext>
                  </a:extLst>
                </a:gridCol>
              </a:tblGrid>
              <a:tr h="652364">
                <a:tc>
                  <a:txBody>
                    <a:bodyPr/>
                    <a:lstStyle/>
                    <a:p>
                      <a:r>
                        <a:rPr lang="en-GB" dirty="0"/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63877"/>
                  </a:ext>
                </a:extLst>
              </a:tr>
              <a:tr h="958219">
                <a:tc>
                  <a:txBody>
                    <a:bodyPr/>
                    <a:lstStyle/>
                    <a:p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45490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Black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97320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White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148359"/>
                  </a:ext>
                </a:extLst>
              </a:tr>
              <a:tr h="958199"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07918"/>
                  </a:ext>
                </a:extLst>
              </a:tr>
            </a:tbl>
          </a:graphicData>
        </a:graphic>
      </p:graphicFrame>
      <p:pic>
        <p:nvPicPr>
          <p:cNvPr id="3" name="Graphic 2" descr="Car">
            <a:extLst>
              <a:ext uri="{FF2B5EF4-FFF2-40B4-BE49-F238E27FC236}">
                <a16:creationId xmlns:a16="http://schemas.microsoft.com/office/drawing/2014/main" id="{106A96C9-AEDE-4D21-832D-CCB078A3E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3377" y="2125449"/>
            <a:ext cx="643855" cy="643855"/>
          </a:xfrm>
          <a:prstGeom prst="rect">
            <a:avLst/>
          </a:prstGeom>
        </p:spPr>
      </p:pic>
      <p:pic>
        <p:nvPicPr>
          <p:cNvPr id="4" name="Graphic 3" descr="Car">
            <a:extLst>
              <a:ext uri="{FF2B5EF4-FFF2-40B4-BE49-F238E27FC236}">
                <a16:creationId xmlns:a16="http://schemas.microsoft.com/office/drawing/2014/main" id="{660F05C2-BF48-4021-9AC5-BCD2ECB42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0132" y="2125449"/>
            <a:ext cx="643855" cy="643855"/>
          </a:xfrm>
          <a:prstGeom prst="rect">
            <a:avLst/>
          </a:prstGeom>
        </p:spPr>
      </p:pic>
      <p:pic>
        <p:nvPicPr>
          <p:cNvPr id="5" name="Graphic 4" descr="Car">
            <a:extLst>
              <a:ext uri="{FF2B5EF4-FFF2-40B4-BE49-F238E27FC236}">
                <a16:creationId xmlns:a16="http://schemas.microsoft.com/office/drawing/2014/main" id="{BEC9E792-42DF-4AFC-A31F-0635A03BA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20192" y="2125449"/>
            <a:ext cx="643855" cy="643855"/>
          </a:xfrm>
          <a:prstGeom prst="rect">
            <a:avLst/>
          </a:prstGeom>
        </p:spPr>
      </p:pic>
      <p:pic>
        <p:nvPicPr>
          <p:cNvPr id="6" name="Graphic 5" descr="Car">
            <a:extLst>
              <a:ext uri="{FF2B5EF4-FFF2-40B4-BE49-F238E27FC236}">
                <a16:creationId xmlns:a16="http://schemas.microsoft.com/office/drawing/2014/main" id="{69C2B28B-BF79-432A-8576-67FD7BA7F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3377" y="2566607"/>
            <a:ext cx="643855" cy="643855"/>
          </a:xfrm>
          <a:prstGeom prst="rect">
            <a:avLst/>
          </a:prstGeom>
        </p:spPr>
      </p:pic>
      <p:pic>
        <p:nvPicPr>
          <p:cNvPr id="7" name="Graphic 6" descr="Car">
            <a:extLst>
              <a:ext uri="{FF2B5EF4-FFF2-40B4-BE49-F238E27FC236}">
                <a16:creationId xmlns:a16="http://schemas.microsoft.com/office/drawing/2014/main" id="{48FE65F1-D5C7-4CFC-A824-7F4B40D97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0132" y="2566607"/>
            <a:ext cx="643855" cy="643855"/>
          </a:xfrm>
          <a:prstGeom prst="rect">
            <a:avLst/>
          </a:prstGeom>
        </p:spPr>
      </p:pic>
      <p:pic>
        <p:nvPicPr>
          <p:cNvPr id="8" name="Graphic 7" descr="Car">
            <a:extLst>
              <a:ext uri="{FF2B5EF4-FFF2-40B4-BE49-F238E27FC236}">
                <a16:creationId xmlns:a16="http://schemas.microsoft.com/office/drawing/2014/main" id="{EA2698AD-B2D6-4F07-B1BE-D356A197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20192" y="2566607"/>
            <a:ext cx="643855" cy="643855"/>
          </a:xfrm>
          <a:prstGeom prst="rect">
            <a:avLst/>
          </a:prstGeom>
        </p:spPr>
      </p:pic>
      <p:pic>
        <p:nvPicPr>
          <p:cNvPr id="9" name="Graphic 8" descr="Car">
            <a:extLst>
              <a:ext uri="{FF2B5EF4-FFF2-40B4-BE49-F238E27FC236}">
                <a16:creationId xmlns:a16="http://schemas.microsoft.com/office/drawing/2014/main" id="{26B4637E-899A-4E02-9CC2-3772234ED4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23377" y="3074300"/>
            <a:ext cx="643855" cy="643855"/>
          </a:xfrm>
          <a:prstGeom prst="rect">
            <a:avLst/>
          </a:prstGeom>
        </p:spPr>
      </p:pic>
      <p:pic>
        <p:nvPicPr>
          <p:cNvPr id="10" name="Graphic 9" descr="Car">
            <a:extLst>
              <a:ext uri="{FF2B5EF4-FFF2-40B4-BE49-F238E27FC236}">
                <a16:creationId xmlns:a16="http://schemas.microsoft.com/office/drawing/2014/main" id="{24A63F27-B20F-4474-9A2D-9B2830C73A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88018" y="3074300"/>
            <a:ext cx="643855" cy="643855"/>
          </a:xfrm>
          <a:prstGeom prst="rect">
            <a:avLst/>
          </a:prstGeom>
        </p:spPr>
      </p:pic>
      <p:pic>
        <p:nvPicPr>
          <p:cNvPr id="11" name="Graphic 10" descr="Car">
            <a:extLst>
              <a:ext uri="{FF2B5EF4-FFF2-40B4-BE49-F238E27FC236}">
                <a16:creationId xmlns:a16="http://schemas.microsoft.com/office/drawing/2014/main" id="{9FDB7A63-66BF-436F-944D-BC59EE0FE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1696" y="3488502"/>
            <a:ext cx="643855" cy="643855"/>
          </a:xfrm>
          <a:prstGeom prst="rect">
            <a:avLst/>
          </a:prstGeom>
        </p:spPr>
      </p:pic>
      <p:pic>
        <p:nvPicPr>
          <p:cNvPr id="12" name="Graphic 11" descr="Car">
            <a:extLst>
              <a:ext uri="{FF2B5EF4-FFF2-40B4-BE49-F238E27FC236}">
                <a16:creationId xmlns:a16="http://schemas.microsoft.com/office/drawing/2014/main" id="{B826FE11-C1CC-4004-AB34-578075FF36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6337" y="3488502"/>
            <a:ext cx="643855" cy="643855"/>
          </a:xfrm>
          <a:prstGeom prst="rect">
            <a:avLst/>
          </a:prstGeom>
        </p:spPr>
      </p:pic>
      <p:pic>
        <p:nvPicPr>
          <p:cNvPr id="13" name="Graphic 12" descr="Car">
            <a:extLst>
              <a:ext uri="{FF2B5EF4-FFF2-40B4-BE49-F238E27FC236}">
                <a16:creationId xmlns:a16="http://schemas.microsoft.com/office/drawing/2014/main" id="{24A51E1B-0EC9-4868-9AA3-2D2354068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11695" y="4207074"/>
            <a:ext cx="643855" cy="643855"/>
          </a:xfrm>
          <a:prstGeom prst="rect">
            <a:avLst/>
          </a:prstGeom>
        </p:spPr>
      </p:pic>
      <p:pic>
        <p:nvPicPr>
          <p:cNvPr id="14" name="Graphic 13" descr="Car">
            <a:extLst>
              <a:ext uri="{FF2B5EF4-FFF2-40B4-BE49-F238E27FC236}">
                <a16:creationId xmlns:a16="http://schemas.microsoft.com/office/drawing/2014/main" id="{195512D6-2A2E-4E6C-875E-11B84AAC00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76336" y="4246079"/>
            <a:ext cx="643855" cy="643855"/>
          </a:xfrm>
          <a:prstGeom prst="rect">
            <a:avLst/>
          </a:prstGeom>
        </p:spPr>
      </p:pic>
      <p:pic>
        <p:nvPicPr>
          <p:cNvPr id="15" name="Graphic 14" descr="Car">
            <a:extLst>
              <a:ext uri="{FF2B5EF4-FFF2-40B4-BE49-F238E27FC236}">
                <a16:creationId xmlns:a16="http://schemas.microsoft.com/office/drawing/2014/main" id="{46C1AFA9-232B-4DFE-A2EC-89F8E069AA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44163" y="5140622"/>
            <a:ext cx="643855" cy="64385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83DEB9C-1C46-448A-842E-27989AE771B8}"/>
              </a:ext>
            </a:extLst>
          </p:cNvPr>
          <p:cNvSpPr txBox="1"/>
          <p:nvPr/>
        </p:nvSpPr>
        <p:spPr>
          <a:xfrm>
            <a:off x="950495" y="651820"/>
            <a:ext cx="454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table to show the different coloured cars I saw in one day.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810612-8E13-4CAA-9A2D-AF29DF7C4BA7}"/>
              </a:ext>
            </a:extLst>
          </p:cNvPr>
          <p:cNvSpPr txBox="1"/>
          <p:nvPr/>
        </p:nvSpPr>
        <p:spPr>
          <a:xfrm>
            <a:off x="6315385" y="1023814"/>
            <a:ext cx="51976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Which coloured car did I see the most?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F2B37A-D331-4C96-A327-BD4E788F28A5}"/>
              </a:ext>
            </a:extLst>
          </p:cNvPr>
          <p:cNvSpPr txBox="1"/>
          <p:nvPr/>
        </p:nvSpPr>
        <p:spPr>
          <a:xfrm>
            <a:off x="6315385" y="1921250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saw something the most then it has the largest number.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1A267C-353F-4203-9EA3-58E7A4CA2221}"/>
              </a:ext>
            </a:extLst>
          </p:cNvPr>
          <p:cNvSpPr txBox="1"/>
          <p:nvPr/>
        </p:nvSpPr>
        <p:spPr>
          <a:xfrm>
            <a:off x="6315385" y="2788916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 has the largest number so I saw the red car the most.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E19D19-EE28-48DD-B7E3-C317E900E47F}"/>
              </a:ext>
            </a:extLst>
          </p:cNvPr>
          <p:cNvSpPr txBox="1"/>
          <p:nvPr/>
        </p:nvSpPr>
        <p:spPr>
          <a:xfrm>
            <a:off x="6315385" y="3876747"/>
            <a:ext cx="51976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Which coloured car did I see the least?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8228DA-02DD-4D71-8EFD-833CAADED7A5}"/>
              </a:ext>
            </a:extLst>
          </p:cNvPr>
          <p:cNvSpPr txBox="1"/>
          <p:nvPr/>
        </p:nvSpPr>
        <p:spPr>
          <a:xfrm>
            <a:off x="6315385" y="4527763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saw something the least amount of times it has the lowest number.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EFC75F-6B8E-4776-913B-FE88FBE6ABB4}"/>
              </a:ext>
            </a:extLst>
          </p:cNvPr>
          <p:cNvSpPr txBox="1"/>
          <p:nvPr/>
        </p:nvSpPr>
        <p:spPr>
          <a:xfrm>
            <a:off x="6315385" y="5337374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Blue has the lowest number – I saw the blue car the least. </a:t>
            </a:r>
          </a:p>
        </p:txBody>
      </p:sp>
    </p:spTree>
    <p:extLst>
      <p:ext uri="{BB962C8B-B14F-4D97-AF65-F5344CB8AC3E}">
        <p14:creationId xmlns:p14="http://schemas.microsoft.com/office/powerpoint/2010/main" val="298298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43E4D39-9E93-44B6-8D7D-984E17D9A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34684"/>
              </p:ext>
            </p:extLst>
          </p:nvPr>
        </p:nvGraphicFramePr>
        <p:xfrm>
          <a:off x="1102525" y="1185753"/>
          <a:ext cx="3970790" cy="247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395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1985395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</a:tblGrid>
              <a:tr h="49436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Flavour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494369">
                <a:tc>
                  <a:txBody>
                    <a:bodyPr/>
                    <a:lstStyle/>
                    <a:p>
                      <a:r>
                        <a:rPr lang="en-GB" dirty="0"/>
                        <a:t>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494369">
                <a:tc>
                  <a:txBody>
                    <a:bodyPr/>
                    <a:lstStyle/>
                    <a:p>
                      <a:r>
                        <a:rPr lang="en-GB" dirty="0"/>
                        <a:t>Cheery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494369">
                <a:tc>
                  <a:txBody>
                    <a:bodyPr/>
                    <a:lstStyle/>
                    <a:p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494369">
                <a:tc>
                  <a:txBody>
                    <a:bodyPr/>
                    <a:lstStyle/>
                    <a:p>
                      <a:r>
                        <a:rPr lang="en-GB" dirty="0"/>
                        <a:t>Watermelon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6E07C64-9118-4928-AAE5-095845A0D58B}"/>
              </a:ext>
            </a:extLst>
          </p:cNvPr>
          <p:cNvSpPr txBox="1"/>
          <p:nvPr/>
        </p:nvSpPr>
        <p:spPr>
          <a:xfrm>
            <a:off x="813951" y="339000"/>
            <a:ext cx="454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table to show the different flavoured sweets in a pack.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68C8DD-7A56-4B00-B609-6220300501F8}"/>
              </a:ext>
            </a:extLst>
          </p:cNvPr>
          <p:cNvSpPr txBox="1"/>
          <p:nvPr/>
        </p:nvSpPr>
        <p:spPr>
          <a:xfrm>
            <a:off x="6267259" y="615999"/>
            <a:ext cx="51976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Which flavour did I have the most of?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044BAB-4EB4-4C81-87A5-1FA3E4251D72}"/>
              </a:ext>
            </a:extLst>
          </p:cNvPr>
          <p:cNvSpPr txBox="1"/>
          <p:nvPr/>
        </p:nvSpPr>
        <p:spPr>
          <a:xfrm>
            <a:off x="6267259" y="1513435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have the most of something, it is the largest amount.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513AEA-7CA4-49BB-AA2A-5D6AE6557517}"/>
              </a:ext>
            </a:extLst>
          </p:cNvPr>
          <p:cNvSpPr txBox="1"/>
          <p:nvPr/>
        </p:nvSpPr>
        <p:spPr>
          <a:xfrm>
            <a:off x="6267259" y="2381101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Watermelon has the largest amount – I had watermelon sweets the most.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9A839C-7FEA-491E-A8B0-E965FC1498E5}"/>
              </a:ext>
            </a:extLst>
          </p:cNvPr>
          <p:cNvSpPr txBox="1"/>
          <p:nvPr/>
        </p:nvSpPr>
        <p:spPr>
          <a:xfrm>
            <a:off x="6267259" y="3468932"/>
            <a:ext cx="519764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Which sweets did I have the same amount of flavour?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3AEF12-3D2E-4CFC-B485-A9AA7BFA33FD}"/>
              </a:ext>
            </a:extLst>
          </p:cNvPr>
          <p:cNvSpPr txBox="1"/>
          <p:nvPr/>
        </p:nvSpPr>
        <p:spPr>
          <a:xfrm>
            <a:off x="6267259" y="4233597"/>
            <a:ext cx="51976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had the same amount of flavour the numbers of sweets in the same.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D7FC5C-7E9E-4BC8-9B61-8904A362E74B}"/>
              </a:ext>
            </a:extLst>
          </p:cNvPr>
          <p:cNvSpPr txBox="1"/>
          <p:nvPr/>
        </p:nvSpPr>
        <p:spPr>
          <a:xfrm>
            <a:off x="6267259" y="4929559"/>
            <a:ext cx="51976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had both 4 cherry and 4 orange. </a:t>
            </a:r>
          </a:p>
        </p:txBody>
      </p:sp>
    </p:spTree>
    <p:extLst>
      <p:ext uri="{BB962C8B-B14F-4D97-AF65-F5344CB8AC3E}">
        <p14:creationId xmlns:p14="http://schemas.microsoft.com/office/powerpoint/2010/main" val="87983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EA23B3-B950-47C4-B93F-190A480DD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53071"/>
              </p:ext>
            </p:extLst>
          </p:nvPr>
        </p:nvGraphicFramePr>
        <p:xfrm>
          <a:off x="1338179" y="804431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1CB074-9D6C-4657-A909-288956CCE4AE}"/>
              </a:ext>
            </a:extLst>
          </p:cNvPr>
          <p:cNvCxnSpPr/>
          <p:nvPr/>
        </p:nvCxnSpPr>
        <p:spPr>
          <a:xfrm>
            <a:off x="4464105" y="1285626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CB4673-7983-4FF3-ADCB-826738E9A01F}"/>
              </a:ext>
            </a:extLst>
          </p:cNvPr>
          <p:cNvCxnSpPr/>
          <p:nvPr/>
        </p:nvCxnSpPr>
        <p:spPr>
          <a:xfrm>
            <a:off x="4607997" y="1285626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997EA9-7B35-4C80-856D-EAC80A00DB30}"/>
              </a:ext>
            </a:extLst>
          </p:cNvPr>
          <p:cNvCxnSpPr/>
          <p:nvPr/>
        </p:nvCxnSpPr>
        <p:spPr>
          <a:xfrm>
            <a:off x="4464105" y="2002361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0470C5B-ED0F-418A-8194-666B48632566}"/>
              </a:ext>
            </a:extLst>
          </p:cNvPr>
          <p:cNvCxnSpPr/>
          <p:nvPr/>
        </p:nvCxnSpPr>
        <p:spPr>
          <a:xfrm>
            <a:off x="4464105" y="2660788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5CDD28-CFBD-4AE4-B2F7-CED3C4332524}"/>
              </a:ext>
            </a:extLst>
          </p:cNvPr>
          <p:cNvCxnSpPr/>
          <p:nvPr/>
        </p:nvCxnSpPr>
        <p:spPr>
          <a:xfrm>
            <a:off x="4607997" y="2660788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7489E0-656A-49B4-8480-B20D8F209F54}"/>
              </a:ext>
            </a:extLst>
          </p:cNvPr>
          <p:cNvCxnSpPr/>
          <p:nvPr/>
        </p:nvCxnSpPr>
        <p:spPr>
          <a:xfrm>
            <a:off x="4733764" y="2660788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EB6E88-E8B6-4005-B6BE-11A7B20C3B5D}"/>
              </a:ext>
            </a:extLst>
          </p:cNvPr>
          <p:cNvCxnSpPr/>
          <p:nvPr/>
        </p:nvCxnSpPr>
        <p:spPr>
          <a:xfrm>
            <a:off x="4850653" y="2660788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9DB164-640C-4E4C-BC1B-06F16D2D15A5}"/>
              </a:ext>
            </a:extLst>
          </p:cNvPr>
          <p:cNvCxnSpPr>
            <a:cxnSpLocks/>
          </p:cNvCxnSpPr>
          <p:nvPr/>
        </p:nvCxnSpPr>
        <p:spPr>
          <a:xfrm flipH="1">
            <a:off x="4366451" y="2660788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9EB224-7B06-49D6-9198-A8CE97ED0A2A}"/>
              </a:ext>
            </a:extLst>
          </p:cNvPr>
          <p:cNvCxnSpPr/>
          <p:nvPr/>
        </p:nvCxnSpPr>
        <p:spPr>
          <a:xfrm>
            <a:off x="4772603" y="1285626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939C76-EF27-49FC-B34B-E62D804023D3}"/>
              </a:ext>
            </a:extLst>
          </p:cNvPr>
          <p:cNvCxnSpPr/>
          <p:nvPr/>
        </p:nvCxnSpPr>
        <p:spPr>
          <a:xfrm>
            <a:off x="4958665" y="1285626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D13A72A-0EDA-4AAE-B8EE-24B787CE0447}"/>
              </a:ext>
            </a:extLst>
          </p:cNvPr>
          <p:cNvCxnSpPr/>
          <p:nvPr/>
        </p:nvCxnSpPr>
        <p:spPr>
          <a:xfrm>
            <a:off x="5146575" y="2660788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330150F-F2F3-4B39-BD43-D5BB1E07CA2F}"/>
              </a:ext>
            </a:extLst>
          </p:cNvPr>
          <p:cNvSpPr txBox="1"/>
          <p:nvPr/>
        </p:nvSpPr>
        <p:spPr>
          <a:xfrm>
            <a:off x="7716308" y="1333545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A0081D-0506-401D-B613-2513D4C49BF8}"/>
              </a:ext>
            </a:extLst>
          </p:cNvPr>
          <p:cNvSpPr txBox="1"/>
          <p:nvPr/>
        </p:nvSpPr>
        <p:spPr>
          <a:xfrm>
            <a:off x="7716308" y="2047325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89E606-0C36-470A-A7DA-73E3C28EE015}"/>
              </a:ext>
            </a:extLst>
          </p:cNvPr>
          <p:cNvSpPr txBox="1"/>
          <p:nvPr/>
        </p:nvSpPr>
        <p:spPr>
          <a:xfrm>
            <a:off x="7716308" y="2626763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61E20A-996F-4722-B588-46CFB010DFB8}"/>
              </a:ext>
            </a:extLst>
          </p:cNvPr>
          <p:cNvSpPr txBox="1"/>
          <p:nvPr/>
        </p:nvSpPr>
        <p:spPr>
          <a:xfrm>
            <a:off x="3204855" y="99492"/>
            <a:ext cx="454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tally chart to show the different amount of pets in a pet store.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9D87B1-5CEC-4A88-A7AB-8F9097A1B62E}"/>
              </a:ext>
            </a:extLst>
          </p:cNvPr>
          <p:cNvSpPr txBox="1"/>
          <p:nvPr/>
        </p:nvSpPr>
        <p:spPr>
          <a:xfrm>
            <a:off x="1338179" y="3496820"/>
            <a:ext cx="97188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is the difference between the number of fish and the number of dogs.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2A76E0-C26F-4E7A-A1B2-AB5CA673C682}"/>
              </a:ext>
            </a:extLst>
          </p:cNvPr>
          <p:cNvSpPr txBox="1"/>
          <p:nvPr/>
        </p:nvSpPr>
        <p:spPr>
          <a:xfrm>
            <a:off x="1338179" y="4035950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am finding the difference, I am taking away.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E5EFE1-9525-43DD-87DE-0E1C6174616A}"/>
              </a:ext>
            </a:extLst>
          </p:cNvPr>
          <p:cNvSpPr txBox="1"/>
          <p:nvPr/>
        </p:nvSpPr>
        <p:spPr>
          <a:xfrm>
            <a:off x="1338179" y="4575080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are 6 fish.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854BD9-EF16-4E55-995B-73F8AC8551BD}"/>
              </a:ext>
            </a:extLst>
          </p:cNvPr>
          <p:cNvSpPr txBox="1"/>
          <p:nvPr/>
        </p:nvSpPr>
        <p:spPr>
          <a:xfrm>
            <a:off x="1338179" y="5056648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is 1 dog.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D14B82-8C04-4C89-993C-2271626B2C99}"/>
              </a:ext>
            </a:extLst>
          </p:cNvPr>
          <p:cNvSpPr txBox="1"/>
          <p:nvPr/>
        </p:nvSpPr>
        <p:spPr>
          <a:xfrm>
            <a:off x="1338179" y="5604014"/>
            <a:ext cx="97188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6 – 1 = 5</a:t>
            </a:r>
          </a:p>
          <a:p>
            <a:pPr algn="ctr"/>
            <a:r>
              <a:rPr lang="en-GB" dirty="0"/>
              <a:t>The difference between the number of fish and the number of dogs is 5.</a:t>
            </a:r>
          </a:p>
        </p:txBody>
      </p:sp>
    </p:spTree>
    <p:extLst>
      <p:ext uri="{BB962C8B-B14F-4D97-AF65-F5344CB8AC3E}">
        <p14:creationId xmlns:p14="http://schemas.microsoft.com/office/powerpoint/2010/main" val="312922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E60C2CA-0258-4FCE-917C-31388669B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40788"/>
              </p:ext>
            </p:extLst>
          </p:nvPr>
        </p:nvGraphicFramePr>
        <p:xfrm>
          <a:off x="1065463" y="943910"/>
          <a:ext cx="5694204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9C76F15-0C89-4F72-8337-EABCFB0E4F01}"/>
              </a:ext>
            </a:extLst>
          </p:cNvPr>
          <p:cNvCxnSpPr/>
          <p:nvPr/>
        </p:nvCxnSpPr>
        <p:spPr>
          <a:xfrm>
            <a:off x="4111490" y="1474214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526877-90EE-467D-A8D9-94EFD5AE1E23}"/>
              </a:ext>
            </a:extLst>
          </p:cNvPr>
          <p:cNvCxnSpPr/>
          <p:nvPr/>
        </p:nvCxnSpPr>
        <p:spPr>
          <a:xfrm>
            <a:off x="4201746" y="1474214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2C9AD1-D61C-48F4-BBA4-2D24B6C6D029}"/>
              </a:ext>
            </a:extLst>
          </p:cNvPr>
          <p:cNvCxnSpPr/>
          <p:nvPr/>
        </p:nvCxnSpPr>
        <p:spPr>
          <a:xfrm>
            <a:off x="4111490" y="3011749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7905D5-6FAC-49DB-B686-3E3520D56845}"/>
              </a:ext>
            </a:extLst>
          </p:cNvPr>
          <p:cNvCxnSpPr/>
          <p:nvPr/>
        </p:nvCxnSpPr>
        <p:spPr>
          <a:xfrm>
            <a:off x="4111490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5043B2-CA40-4949-AB48-BBB31888E767}"/>
              </a:ext>
            </a:extLst>
          </p:cNvPr>
          <p:cNvCxnSpPr/>
          <p:nvPr/>
        </p:nvCxnSpPr>
        <p:spPr>
          <a:xfrm>
            <a:off x="4334911" y="1474214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CE6D44-3FDB-4BD7-AF68-B13B217B84BD}"/>
              </a:ext>
            </a:extLst>
          </p:cNvPr>
          <p:cNvCxnSpPr/>
          <p:nvPr/>
        </p:nvCxnSpPr>
        <p:spPr>
          <a:xfrm>
            <a:off x="4111490" y="197454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45D9FD-683A-4022-83F4-56F3394B3372}"/>
              </a:ext>
            </a:extLst>
          </p:cNvPr>
          <p:cNvCxnSpPr/>
          <p:nvPr/>
        </p:nvCxnSpPr>
        <p:spPr>
          <a:xfrm>
            <a:off x="4220981" y="197454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44B042-1F4A-4FD9-8082-AC971E63D22C}"/>
              </a:ext>
            </a:extLst>
          </p:cNvPr>
          <p:cNvCxnSpPr/>
          <p:nvPr/>
        </p:nvCxnSpPr>
        <p:spPr>
          <a:xfrm>
            <a:off x="4220981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FD80D07-63C8-4E66-B42C-28F0E2C0DA2E}"/>
              </a:ext>
            </a:extLst>
          </p:cNvPr>
          <p:cNvCxnSpPr/>
          <p:nvPr/>
        </p:nvCxnSpPr>
        <p:spPr>
          <a:xfrm>
            <a:off x="4334911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D9B969-E20E-4FA1-AF66-195996B15079}"/>
              </a:ext>
            </a:extLst>
          </p:cNvPr>
          <p:cNvCxnSpPr/>
          <p:nvPr/>
        </p:nvCxnSpPr>
        <p:spPr>
          <a:xfrm>
            <a:off x="4469555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C344F5-7A2B-4617-9C4F-05CBDACA9C47}"/>
              </a:ext>
            </a:extLst>
          </p:cNvPr>
          <p:cNvCxnSpPr>
            <a:cxnSpLocks/>
          </p:cNvCxnSpPr>
          <p:nvPr/>
        </p:nvCxnSpPr>
        <p:spPr>
          <a:xfrm flipH="1">
            <a:off x="3987203" y="2453936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A720F8-AC77-44E9-A728-693DA856C2B4}"/>
              </a:ext>
            </a:extLst>
          </p:cNvPr>
          <p:cNvCxnSpPr/>
          <p:nvPr/>
        </p:nvCxnSpPr>
        <p:spPr>
          <a:xfrm>
            <a:off x="4472514" y="1474214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94706D-FA10-4251-832E-2007233B901C}"/>
              </a:ext>
            </a:extLst>
          </p:cNvPr>
          <p:cNvCxnSpPr/>
          <p:nvPr/>
        </p:nvCxnSpPr>
        <p:spPr>
          <a:xfrm>
            <a:off x="4749201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1A9FDFF-A02B-44B7-A1E9-B68E9BB153C4}"/>
              </a:ext>
            </a:extLst>
          </p:cNvPr>
          <p:cNvCxnSpPr/>
          <p:nvPr/>
        </p:nvCxnSpPr>
        <p:spPr>
          <a:xfrm>
            <a:off x="4848335" y="245393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E22B075-A576-4816-85F8-2B87925A8180}"/>
              </a:ext>
            </a:extLst>
          </p:cNvPr>
          <p:cNvSpPr txBox="1"/>
          <p:nvPr/>
        </p:nvSpPr>
        <p:spPr>
          <a:xfrm>
            <a:off x="1514965" y="197478"/>
            <a:ext cx="454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tally to show the different coloured counters in a bag.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672477-7990-4011-BE8E-4EB0D8DB163D}"/>
              </a:ext>
            </a:extLst>
          </p:cNvPr>
          <p:cNvSpPr txBox="1"/>
          <p:nvPr/>
        </p:nvSpPr>
        <p:spPr>
          <a:xfrm>
            <a:off x="1338179" y="3496820"/>
            <a:ext cx="97188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is the different between the number of yellow counters and the number of green counters?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679371-8ED1-44C0-9602-E782391EF45E}"/>
              </a:ext>
            </a:extLst>
          </p:cNvPr>
          <p:cNvSpPr txBox="1"/>
          <p:nvPr/>
        </p:nvSpPr>
        <p:spPr>
          <a:xfrm>
            <a:off x="1338179" y="4035950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If I am finding the difference, I am taking away.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159771-342E-4AC0-8E68-C16B26E364A9}"/>
              </a:ext>
            </a:extLst>
          </p:cNvPr>
          <p:cNvSpPr txBox="1"/>
          <p:nvPr/>
        </p:nvSpPr>
        <p:spPr>
          <a:xfrm>
            <a:off x="1338179" y="4575080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are 7 yellow counters.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C6FAAE-5B47-43E7-858F-F61420C1F50F}"/>
              </a:ext>
            </a:extLst>
          </p:cNvPr>
          <p:cNvSpPr txBox="1"/>
          <p:nvPr/>
        </p:nvSpPr>
        <p:spPr>
          <a:xfrm>
            <a:off x="1338179" y="5056648"/>
            <a:ext cx="971884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There are 2 green counters.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F46A17-9E26-491E-96C7-96DFCC503E83}"/>
              </a:ext>
            </a:extLst>
          </p:cNvPr>
          <p:cNvSpPr txBox="1"/>
          <p:nvPr/>
        </p:nvSpPr>
        <p:spPr>
          <a:xfrm>
            <a:off x="1338179" y="5604014"/>
            <a:ext cx="971884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7 – 2 = 5</a:t>
            </a:r>
          </a:p>
          <a:p>
            <a:pPr algn="ctr"/>
            <a:r>
              <a:rPr lang="en-GB" dirty="0"/>
              <a:t>The difference between the amount of yellow counters and the amount of green counters is  5. </a:t>
            </a:r>
          </a:p>
        </p:txBody>
      </p:sp>
    </p:spTree>
    <p:extLst>
      <p:ext uri="{BB962C8B-B14F-4D97-AF65-F5344CB8AC3E}">
        <p14:creationId xmlns:p14="http://schemas.microsoft.com/office/powerpoint/2010/main" val="200811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340</TotalTime>
  <Words>567</Words>
  <Application>Microsoft Office PowerPoint</Application>
  <PresentationFormat>Widescreen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23</cp:revision>
  <dcterms:created xsi:type="dcterms:W3CDTF">2020-04-24T09:45:13Z</dcterms:created>
  <dcterms:modified xsi:type="dcterms:W3CDTF">2020-04-29T14:47:42Z</dcterms:modified>
</cp:coreProperties>
</file>