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8"/>
  </p:notesMasterIdLst>
  <p:sldIdLst>
    <p:sldId id="256" r:id="rId2"/>
    <p:sldId id="257" r:id="rId3"/>
    <p:sldId id="263" r:id="rId4"/>
    <p:sldId id="264" r:id="rId5"/>
    <p:sldId id="261" r:id="rId6"/>
    <p:sldId id="260"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nah Cresswell" initials="HC" lastIdx="1" clrIdx="0">
    <p:extLst>
      <p:ext uri="{19B8F6BF-5375-455C-9EA6-DF929625EA0E}">
        <p15:presenceInfo xmlns:p15="http://schemas.microsoft.com/office/powerpoint/2012/main" userId="S-1-5-21-350061025-2395645628-3419119869-167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FF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4-13T16:42:29.887" idx="1">
    <p:pos x="10" y="10"/>
    <p:text>Fred fingers - Choose a word from the ones on screen, ask how many sounds the word has. Children put their fingers up for how many sounds. Pinch  fingers to sound out and then write the word.</p:text>
    <p:extLst mod="1">
      <p:ext uri="{C676402C-5697-4E1C-873F-D02D1690AC5C}">
        <p15:threadingInfo xmlns:p15="http://schemas.microsoft.com/office/powerpoint/2012/main" timeZoneBias="-6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04-13T16:42:29.887" idx="1">
    <p:pos x="10" y="10"/>
    <p:text>Fred fingers - Choose a word from the ones on screen, ask how many sounds the word has. Children put their fingers up for how many sounds. Pinch  fingers to sound out and then write the word.</p:text>
    <p:extLst mod="1">
      <p:ext uri="{C676402C-5697-4E1C-873F-D02D1690AC5C}">
        <p15:threadingInfo xmlns:p15="http://schemas.microsoft.com/office/powerpoint/2012/main" timeZoneBias="-6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F2EFDD-7847-4234-B3B0-A036FADDD25C}" type="datetimeFigureOut">
              <a:rPr lang="en-GB" smtClean="0"/>
              <a:t>20/05/2020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77CC6B-3F57-40AA-86FC-5BD521EE9E6F}" type="slidenum">
              <a:rPr lang="en-GB" smtClean="0"/>
              <a:t>‹#›</a:t>
            </a:fld>
            <a:endParaRPr lang="en-GB"/>
          </a:p>
        </p:txBody>
      </p:sp>
    </p:spTree>
    <p:extLst>
      <p:ext uri="{BB962C8B-B14F-4D97-AF65-F5344CB8AC3E}">
        <p14:creationId xmlns:p14="http://schemas.microsoft.com/office/powerpoint/2010/main" val="29055762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D11CCFD1-E2FF-4DCD-B753-FA6F94800A3E}" type="datetimeFigureOut">
              <a:rPr lang="en-GB" smtClean="0"/>
              <a:t>20/05/2020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285739775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1CCFD1-E2FF-4DCD-B753-FA6F94800A3E}" type="datetimeFigureOut">
              <a:rPr lang="en-GB" smtClean="0"/>
              <a:t>20/05/2020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3554522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1CCFD1-E2FF-4DCD-B753-FA6F94800A3E}" type="datetimeFigureOut">
              <a:rPr lang="en-GB" smtClean="0"/>
              <a:t>20/05/2020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3532791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11CCFD1-E2FF-4DCD-B753-FA6F94800A3E}" type="datetimeFigureOut">
              <a:rPr lang="en-GB" smtClean="0"/>
              <a:t>20/05/2020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3568847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D11CCFD1-E2FF-4DCD-B753-FA6F94800A3E}" type="datetimeFigureOut">
              <a:rPr lang="en-GB" smtClean="0"/>
              <a:t>20/05/2020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171658355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D11CCFD1-E2FF-4DCD-B753-FA6F94800A3E}" type="datetimeFigureOut">
              <a:rPr lang="en-GB" smtClean="0"/>
              <a:t>20/05/2020</a:t>
            </a:fld>
            <a:endParaRPr lang="en-GB"/>
          </a:p>
        </p:txBody>
      </p:sp>
      <p:sp>
        <p:nvSpPr>
          <p:cNvPr id="9" name="Footer Placeholder 8"/>
          <p:cNvSpPr>
            <a:spLocks noGrp="1"/>
          </p:cNvSpPr>
          <p:nvPr>
            <p:ph type="ftr" sz="quarter" idx="11"/>
          </p:nvPr>
        </p:nvSpPr>
        <p:spPr/>
        <p:txBody>
          <a:bodyPr/>
          <a:lstStyle/>
          <a:p>
            <a:endParaRPr lang="en-GB"/>
          </a:p>
        </p:txBody>
      </p:sp>
      <p:sp>
        <p:nvSpPr>
          <p:cNvPr id="10" name="Slide Number Placeholder 9"/>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3136981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D11CCFD1-E2FF-4DCD-B753-FA6F94800A3E}" type="datetimeFigureOut">
              <a:rPr lang="en-GB" smtClean="0"/>
              <a:t>20/05/2020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50D9ED1-09C6-4A95-859D-AE0F9DDDFCC3}" type="slidenum">
              <a:rPr lang="en-GB" smtClean="0"/>
              <a:t>‹#›</a:t>
            </a:fld>
            <a:endParaRPr lang="en-GB"/>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530737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11CCFD1-E2FF-4DCD-B753-FA6F94800A3E}" type="datetimeFigureOut">
              <a:rPr lang="en-GB" smtClean="0"/>
              <a:t>20/05/2020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1383434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1CCFD1-E2FF-4DCD-B753-FA6F94800A3E}" type="datetimeFigureOut">
              <a:rPr lang="en-GB" smtClean="0"/>
              <a:t>20/05/2020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2793173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D11CCFD1-E2FF-4DCD-B753-FA6F94800A3E}" type="datetimeFigureOut">
              <a:rPr lang="en-GB" smtClean="0"/>
              <a:t>20/05/2020</a:t>
            </a:fld>
            <a:endParaRPr lang="en-GB"/>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GB"/>
          </a:p>
        </p:txBody>
      </p:sp>
      <p:sp>
        <p:nvSpPr>
          <p:cNvPr id="11" name="Slide Number Placeholder 10"/>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4062294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D11CCFD1-E2FF-4DCD-B753-FA6F94800A3E}" type="datetimeFigureOut">
              <a:rPr lang="en-GB" smtClean="0"/>
              <a:t>20/05/2020</a:t>
            </a:fld>
            <a:endParaRPr lang="en-GB"/>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GB"/>
          </a:p>
        </p:txBody>
      </p:sp>
      <p:sp>
        <p:nvSpPr>
          <p:cNvPr id="10" name="Slide Number Placeholder 9"/>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3091889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D11CCFD1-E2FF-4DCD-B753-FA6F94800A3E}" type="datetimeFigureOut">
              <a:rPr lang="en-GB" smtClean="0"/>
              <a:t>20/05/2020</a:t>
            </a:fld>
            <a:endParaRPr lang="en-GB"/>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GB"/>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050D9ED1-09C6-4A95-859D-AE0F9DDDFCC3}" type="slidenum">
              <a:rPr lang="en-GB" smtClean="0"/>
              <a:t>‹#›</a:t>
            </a:fld>
            <a:endParaRPr lang="en-GB"/>
          </a:p>
        </p:txBody>
      </p:sp>
    </p:spTree>
    <p:extLst>
      <p:ext uri="{BB962C8B-B14F-4D97-AF65-F5344CB8AC3E}">
        <p14:creationId xmlns:p14="http://schemas.microsoft.com/office/powerpoint/2010/main" val="307756321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5HtZxme7iic" TargetMode="External"/><Relationship Id="rId2" Type="http://schemas.openxmlformats.org/officeDocument/2006/relationships/slideLayout" Target="../slideLayouts/slideLayout2.xml"/><Relationship Id="rId1" Type="http://schemas.openxmlformats.org/officeDocument/2006/relationships/video" Target="https://www.youtube.com/embed/5HtZxme7iic" TargetMode="Externa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A0C25-9428-4FD8-AD66-15438CC9173A}"/>
              </a:ext>
            </a:extLst>
          </p:cNvPr>
          <p:cNvSpPr>
            <a:spLocks noGrp="1"/>
          </p:cNvSpPr>
          <p:nvPr>
            <p:ph type="ctrTitle"/>
          </p:nvPr>
        </p:nvSpPr>
        <p:spPr>
          <a:xfrm>
            <a:off x="1860981" y="217916"/>
            <a:ext cx="8470037" cy="1239894"/>
          </a:xfrm>
        </p:spPr>
        <p:txBody>
          <a:bodyPr>
            <a:normAutofit/>
          </a:bodyPr>
          <a:lstStyle/>
          <a:p>
            <a:r>
              <a:rPr lang="en-GB" sz="3200" dirty="0">
                <a:latin typeface="Cambria" panose="02040503050406030204" pitchFamily="18" charset="0"/>
                <a:ea typeface="Cambria" panose="02040503050406030204" pitchFamily="18" charset="0"/>
              </a:rPr>
              <a:t>Year 1 Phonics – set 3 sound ‘a-e’</a:t>
            </a:r>
          </a:p>
        </p:txBody>
      </p:sp>
      <p:sp>
        <p:nvSpPr>
          <p:cNvPr id="3" name="Subtitle 2">
            <a:extLst>
              <a:ext uri="{FF2B5EF4-FFF2-40B4-BE49-F238E27FC236}">
                <a16:creationId xmlns:a16="http://schemas.microsoft.com/office/drawing/2014/main" id="{345F690D-4C7B-4837-BE56-C10C09E69305}"/>
              </a:ext>
            </a:extLst>
          </p:cNvPr>
          <p:cNvSpPr>
            <a:spLocks noGrp="1"/>
          </p:cNvSpPr>
          <p:nvPr>
            <p:ph type="subTitle" idx="1"/>
          </p:nvPr>
        </p:nvSpPr>
        <p:spPr>
          <a:xfrm>
            <a:off x="2695193" y="1696613"/>
            <a:ext cx="6801612" cy="1239894"/>
          </a:xfrm>
        </p:spPr>
        <p:txBody>
          <a:bodyPr>
            <a:normAutofit/>
          </a:bodyPr>
          <a:lstStyle/>
          <a:p>
            <a:r>
              <a:rPr lang="en-GB" sz="3200" dirty="0">
                <a:solidFill>
                  <a:schemeClr val="bg1"/>
                </a:solidFill>
              </a:rPr>
              <a:t>Our sound of the day…</a:t>
            </a:r>
          </a:p>
        </p:txBody>
      </p:sp>
      <p:sp>
        <p:nvSpPr>
          <p:cNvPr id="7" name="Rectangle: Rounded Corners 6">
            <a:extLst>
              <a:ext uri="{FF2B5EF4-FFF2-40B4-BE49-F238E27FC236}">
                <a16:creationId xmlns:a16="http://schemas.microsoft.com/office/drawing/2014/main" id="{B53D884D-9F4C-4332-B1B9-E4200C14791C}"/>
              </a:ext>
            </a:extLst>
          </p:cNvPr>
          <p:cNvSpPr/>
          <p:nvPr/>
        </p:nvSpPr>
        <p:spPr>
          <a:xfrm>
            <a:off x="8948692" y="4325047"/>
            <a:ext cx="3178206" cy="2370338"/>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solidFill>
                  <a:srgbClr val="FF0000"/>
                </a:solidFill>
                <a:latin typeface="Comic Sans MS" panose="030F0702030302020204" pitchFamily="66" charset="0"/>
              </a:rPr>
              <a:t>a-e</a:t>
            </a:r>
          </a:p>
          <a:p>
            <a:pPr algn="ctr"/>
            <a:r>
              <a:rPr lang="en-GB" sz="3600" dirty="0">
                <a:solidFill>
                  <a:srgbClr val="FF0000"/>
                </a:solidFill>
                <a:latin typeface="Comic Sans MS" panose="030F0702030302020204" pitchFamily="66" charset="0"/>
              </a:rPr>
              <a:t> </a:t>
            </a:r>
          </a:p>
          <a:p>
            <a:pPr algn="ctr"/>
            <a:r>
              <a:rPr lang="en-GB" sz="3600" dirty="0">
                <a:solidFill>
                  <a:srgbClr val="FF0000"/>
                </a:solidFill>
                <a:latin typeface="Comic Sans MS" panose="030F0702030302020204" pitchFamily="66" charset="0"/>
              </a:rPr>
              <a:t>make a cake </a:t>
            </a:r>
          </a:p>
        </p:txBody>
      </p:sp>
      <p:pic>
        <p:nvPicPr>
          <p:cNvPr id="10" name="Picture 2" descr="Read Write Inc.: Fred the Frog - Toy (Single): Amazon.co.uk: Ruth ...">
            <a:extLst>
              <a:ext uri="{FF2B5EF4-FFF2-40B4-BE49-F238E27FC236}">
                <a16:creationId xmlns:a16="http://schemas.microsoft.com/office/drawing/2014/main" id="{C962FCAE-5001-45F9-8EED-6992D46598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31410" y="183129"/>
            <a:ext cx="1860590" cy="1242874"/>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Read Write Inc.: Fred the Frog - Toy (Single): Amazon.co.uk: Ruth ...">
            <a:extLst>
              <a:ext uri="{FF2B5EF4-FFF2-40B4-BE49-F238E27FC236}">
                <a16:creationId xmlns:a16="http://schemas.microsoft.com/office/drawing/2014/main" id="{8F8A9BC8-BD5D-45D3-A7F2-47C4CF57CC8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1356"/>
            <a:ext cx="1833304" cy="1224647"/>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8" descr="Read Write Inc. - Year 2 Homework Website">
            <a:extLst>
              <a:ext uri="{FF2B5EF4-FFF2-40B4-BE49-F238E27FC236}">
                <a16:creationId xmlns:a16="http://schemas.microsoft.com/office/drawing/2014/main" id="{55E7E486-0DCD-4301-BAA4-BDB41292333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4625" y="2372821"/>
            <a:ext cx="5355767" cy="4229097"/>
          </a:xfrm>
          <a:prstGeom prst="rect">
            <a:avLst/>
          </a:prstGeom>
          <a:noFill/>
          <a:extLst>
            <a:ext uri="{909E8E84-426E-40DD-AFC4-6F175D3DCCD1}">
              <a14:hiddenFill xmlns:a14="http://schemas.microsoft.com/office/drawing/2010/main">
                <a:solidFill>
                  <a:srgbClr val="FFFFFF"/>
                </a:solidFill>
              </a14:hiddenFill>
            </a:ext>
          </a:extLst>
        </p:spPr>
      </p:pic>
      <p:sp>
        <p:nvSpPr>
          <p:cNvPr id="15" name="Oval 14">
            <a:extLst>
              <a:ext uri="{FF2B5EF4-FFF2-40B4-BE49-F238E27FC236}">
                <a16:creationId xmlns:a16="http://schemas.microsoft.com/office/drawing/2014/main" id="{40DA9DCA-97DC-472C-86E8-07F731AFD28F}"/>
              </a:ext>
            </a:extLst>
          </p:cNvPr>
          <p:cNvSpPr/>
          <p:nvPr/>
        </p:nvSpPr>
        <p:spPr>
          <a:xfrm>
            <a:off x="3057786" y="3272977"/>
            <a:ext cx="1402666" cy="1297034"/>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Rounded Corners 8">
            <a:extLst>
              <a:ext uri="{FF2B5EF4-FFF2-40B4-BE49-F238E27FC236}">
                <a16:creationId xmlns:a16="http://schemas.microsoft.com/office/drawing/2014/main" id="{2AD7847C-F921-4CEA-B6E8-25B6A545BA88}"/>
              </a:ext>
            </a:extLst>
          </p:cNvPr>
          <p:cNvSpPr/>
          <p:nvPr/>
        </p:nvSpPr>
        <p:spPr>
          <a:xfrm>
            <a:off x="328384" y="2501500"/>
            <a:ext cx="2729401" cy="4005832"/>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solidFill>
                  <a:srgbClr val="FF0000"/>
                </a:solidFill>
                <a:latin typeface="Comic Sans MS" panose="030F0702030302020204" pitchFamily="66" charset="0"/>
              </a:rPr>
              <a:t>This sound makes the same sound as: </a:t>
            </a:r>
          </a:p>
          <a:p>
            <a:pPr algn="ctr"/>
            <a:r>
              <a:rPr lang="en-GB" sz="3600" dirty="0">
                <a:solidFill>
                  <a:srgbClr val="FF0000"/>
                </a:solidFill>
                <a:latin typeface="Comic Sans MS" panose="030F0702030302020204" pitchFamily="66" charset="0"/>
              </a:rPr>
              <a:t>ay </a:t>
            </a:r>
          </a:p>
          <a:p>
            <a:pPr algn="ctr"/>
            <a:r>
              <a:rPr lang="en-GB" sz="3600" dirty="0">
                <a:solidFill>
                  <a:srgbClr val="FF0000"/>
                </a:solidFill>
                <a:latin typeface="Comic Sans MS" panose="030F0702030302020204" pitchFamily="66" charset="0"/>
              </a:rPr>
              <a:t>ai </a:t>
            </a:r>
          </a:p>
        </p:txBody>
      </p:sp>
    </p:spTree>
    <p:extLst>
      <p:ext uri="{BB962C8B-B14F-4D97-AF65-F5344CB8AC3E}">
        <p14:creationId xmlns:p14="http://schemas.microsoft.com/office/powerpoint/2010/main" val="169093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0787B1AE-B12D-43F0-A5A6-0A7B0E585E95}"/>
              </a:ext>
            </a:extLst>
          </p:cNvPr>
          <p:cNvSpPr txBox="1"/>
          <p:nvPr/>
        </p:nvSpPr>
        <p:spPr>
          <a:xfrm>
            <a:off x="435006" y="656948"/>
            <a:ext cx="7031114" cy="1815882"/>
          </a:xfrm>
          <a:prstGeom prst="rect">
            <a:avLst/>
          </a:prstGeom>
          <a:noFill/>
        </p:spPr>
        <p:txBody>
          <a:bodyPr wrap="square" rtlCol="0">
            <a:spAutoFit/>
          </a:bodyPr>
          <a:lstStyle/>
          <a:p>
            <a:r>
              <a:rPr lang="en-GB" sz="2800" dirty="0"/>
              <a:t>Follow the video for the first part of the phonics lesson. </a:t>
            </a:r>
          </a:p>
          <a:p>
            <a:endParaRPr lang="en-GB" sz="2800" dirty="0"/>
          </a:p>
          <a:p>
            <a:r>
              <a:rPr lang="en-GB" sz="2800" dirty="0"/>
              <a:t>Remember to use your Fred fingers!</a:t>
            </a:r>
          </a:p>
        </p:txBody>
      </p:sp>
      <p:sp>
        <p:nvSpPr>
          <p:cNvPr id="4" name="TextBox 3">
            <a:extLst>
              <a:ext uri="{FF2B5EF4-FFF2-40B4-BE49-F238E27FC236}">
                <a16:creationId xmlns:a16="http://schemas.microsoft.com/office/drawing/2014/main" id="{D9A2FD90-C043-4B89-B748-FE3226F23A5C}"/>
              </a:ext>
            </a:extLst>
          </p:cNvPr>
          <p:cNvSpPr txBox="1"/>
          <p:nvPr/>
        </p:nvSpPr>
        <p:spPr>
          <a:xfrm>
            <a:off x="6525087" y="1908699"/>
            <a:ext cx="5033639" cy="369332"/>
          </a:xfrm>
          <a:prstGeom prst="rect">
            <a:avLst/>
          </a:prstGeom>
          <a:noFill/>
        </p:spPr>
        <p:txBody>
          <a:bodyPr wrap="square" rtlCol="0">
            <a:spAutoFit/>
          </a:bodyPr>
          <a:lstStyle/>
          <a:p>
            <a:r>
              <a:rPr lang="en-GB" dirty="0">
                <a:hlinkClick r:id="rId3"/>
              </a:rPr>
              <a:t>https://www.youtube.com/watch?v=5HtZxme7iic</a:t>
            </a:r>
            <a:endParaRPr lang="en-GB" dirty="0"/>
          </a:p>
        </p:txBody>
      </p:sp>
      <p:pic>
        <p:nvPicPr>
          <p:cNvPr id="5" name="Online Media 4" title="Phonics set 3 - a-e sound">
            <a:hlinkClick r:id="" action="ppaction://media"/>
            <a:extLst>
              <a:ext uri="{FF2B5EF4-FFF2-40B4-BE49-F238E27FC236}">
                <a16:creationId xmlns:a16="http://schemas.microsoft.com/office/drawing/2014/main" id="{A8B2F93E-C915-4BBE-B315-624EBB435CBC}"/>
              </a:ext>
            </a:extLst>
          </p:cNvPr>
          <p:cNvPicPr>
            <a:picLocks noRot="1" noChangeAspect="1"/>
          </p:cNvPicPr>
          <p:nvPr>
            <a:videoFile r:link="rId1"/>
          </p:nvPr>
        </p:nvPicPr>
        <p:blipFill>
          <a:blip r:embed="rId4"/>
          <a:stretch>
            <a:fillRect/>
          </a:stretch>
        </p:blipFill>
        <p:spPr>
          <a:xfrm>
            <a:off x="361025" y="2686762"/>
            <a:ext cx="6038788" cy="3396818"/>
          </a:xfrm>
          <a:prstGeom prst="rect">
            <a:avLst/>
          </a:prstGeom>
        </p:spPr>
      </p:pic>
      <p:sp>
        <p:nvSpPr>
          <p:cNvPr id="6" name="Rectangle: Rounded Corners 5">
            <a:extLst>
              <a:ext uri="{FF2B5EF4-FFF2-40B4-BE49-F238E27FC236}">
                <a16:creationId xmlns:a16="http://schemas.microsoft.com/office/drawing/2014/main" id="{ADD98F0A-8AF3-4ADE-8C74-9F1CC00089EE}"/>
              </a:ext>
            </a:extLst>
          </p:cNvPr>
          <p:cNvSpPr/>
          <p:nvPr/>
        </p:nvSpPr>
        <p:spPr>
          <a:xfrm>
            <a:off x="7466120" y="2814221"/>
            <a:ext cx="4172505" cy="37108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This sound is called a split diagraph. It has two letters but makes one sound. There will be one or more letters in between the split diagraph. We say the split diagraph first and then the letter in the middle.  </a:t>
            </a:r>
          </a:p>
        </p:txBody>
      </p:sp>
    </p:spTree>
    <p:extLst>
      <p:ext uri="{BB962C8B-B14F-4D97-AF65-F5344CB8AC3E}">
        <p14:creationId xmlns:p14="http://schemas.microsoft.com/office/powerpoint/2010/main" val="2391824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954703-3469-4718-9637-04B0C2DA0C4E}"/>
              </a:ext>
            </a:extLst>
          </p:cNvPr>
          <p:cNvSpPr>
            <a:spLocks noGrp="1"/>
          </p:cNvSpPr>
          <p:nvPr>
            <p:ph idx="1"/>
          </p:nvPr>
        </p:nvSpPr>
        <p:spPr>
          <a:xfrm>
            <a:off x="1516760" y="1456944"/>
            <a:ext cx="9665589" cy="4419981"/>
          </a:xfrm>
        </p:spPr>
        <p:txBody>
          <a:bodyPr>
            <a:normAutofit fontScale="92500" lnSpcReduction="20000"/>
          </a:bodyPr>
          <a:lstStyle/>
          <a:p>
            <a:pPr>
              <a:lnSpc>
                <a:spcPct val="150000"/>
              </a:lnSpc>
            </a:pPr>
            <a:r>
              <a:rPr lang="en-GB" sz="7200" dirty="0"/>
              <a:t>make            grape</a:t>
            </a:r>
          </a:p>
          <a:p>
            <a:pPr>
              <a:lnSpc>
                <a:spcPct val="150000"/>
              </a:lnSpc>
            </a:pPr>
            <a:r>
              <a:rPr lang="en-GB" sz="7200" dirty="0"/>
              <a:t>cake             shade</a:t>
            </a:r>
          </a:p>
          <a:p>
            <a:pPr>
              <a:lnSpc>
                <a:spcPct val="150000"/>
              </a:lnSpc>
            </a:pPr>
            <a:r>
              <a:rPr lang="en-GB" sz="7200" dirty="0"/>
              <a:t>state             plate</a:t>
            </a:r>
          </a:p>
          <a:p>
            <a:pPr marL="0" indent="0">
              <a:buNone/>
            </a:pPr>
            <a:endParaRPr lang="en-GB" sz="7200" dirty="0"/>
          </a:p>
        </p:txBody>
      </p:sp>
      <p:sp>
        <p:nvSpPr>
          <p:cNvPr id="4" name="TextBox 3">
            <a:extLst>
              <a:ext uri="{FF2B5EF4-FFF2-40B4-BE49-F238E27FC236}">
                <a16:creationId xmlns:a16="http://schemas.microsoft.com/office/drawing/2014/main" id="{A403110E-6C7F-4F06-B823-FBED72822262}"/>
              </a:ext>
            </a:extLst>
          </p:cNvPr>
          <p:cNvSpPr txBox="1"/>
          <p:nvPr/>
        </p:nvSpPr>
        <p:spPr>
          <a:xfrm>
            <a:off x="1371600" y="285750"/>
            <a:ext cx="9001125" cy="584775"/>
          </a:xfrm>
          <a:prstGeom prst="rect">
            <a:avLst/>
          </a:prstGeom>
          <a:noFill/>
        </p:spPr>
        <p:txBody>
          <a:bodyPr wrap="square" rtlCol="0">
            <a:spAutoFit/>
          </a:bodyPr>
          <a:lstStyle/>
          <a:p>
            <a:pPr algn="ctr"/>
            <a:r>
              <a:rPr lang="en-GB" sz="3200" dirty="0">
                <a:latin typeface="Comic Sans MS" panose="030F0702030302020204" pitchFamily="66" charset="0"/>
              </a:rPr>
              <a:t>Can you Fred talk the words?</a:t>
            </a:r>
          </a:p>
        </p:txBody>
      </p:sp>
      <p:pic>
        <p:nvPicPr>
          <p:cNvPr id="5122" name="Picture 2" descr="Read Write Inc.: Fred the Frog - Toy (Single): Amazon.co.uk: Ruth ...">
            <a:extLst>
              <a:ext uri="{FF2B5EF4-FFF2-40B4-BE49-F238E27FC236}">
                <a16:creationId xmlns:a16="http://schemas.microsoft.com/office/drawing/2014/main" id="{D3D3501D-3C7B-4E0E-8801-D74E68B8B87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10650" y="175035"/>
            <a:ext cx="2960178" cy="1977399"/>
          </a:xfrm>
          <a:prstGeom prst="rect">
            <a:avLst/>
          </a:prstGeom>
          <a:noFill/>
          <a:extLst>
            <a:ext uri="{909E8E84-426E-40DD-AFC4-6F175D3DCCD1}">
              <a14:hiddenFill xmlns:a14="http://schemas.microsoft.com/office/drawing/2010/main">
                <a:solidFill>
                  <a:srgbClr val="FFFFFF"/>
                </a:solidFill>
              </a14:hiddenFill>
            </a:ext>
          </a:extLst>
        </p:spPr>
      </p:pic>
      <p:cxnSp>
        <p:nvCxnSpPr>
          <p:cNvPr id="25" name="Straight Connector 24">
            <a:extLst>
              <a:ext uri="{FF2B5EF4-FFF2-40B4-BE49-F238E27FC236}">
                <a16:creationId xmlns:a16="http://schemas.microsoft.com/office/drawing/2014/main" id="{44633923-1AE3-4B6A-BD25-0AED05BC6375}"/>
              </a:ext>
            </a:extLst>
          </p:cNvPr>
          <p:cNvCxnSpPr>
            <a:cxnSpLocks/>
          </p:cNvCxnSpPr>
          <p:nvPr/>
        </p:nvCxnSpPr>
        <p:spPr>
          <a:xfrm>
            <a:off x="6597925" y="4103990"/>
            <a:ext cx="578969"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2" name="Oval 1">
            <a:extLst>
              <a:ext uri="{FF2B5EF4-FFF2-40B4-BE49-F238E27FC236}">
                <a16:creationId xmlns:a16="http://schemas.microsoft.com/office/drawing/2014/main" id="{5F7FA5BA-4E4A-467C-A579-22E879431603}"/>
              </a:ext>
            </a:extLst>
          </p:cNvPr>
          <p:cNvSpPr/>
          <p:nvPr/>
        </p:nvSpPr>
        <p:spPr>
          <a:xfrm>
            <a:off x="2004364" y="2738579"/>
            <a:ext cx="133350" cy="150091"/>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Oval 14">
            <a:extLst>
              <a:ext uri="{FF2B5EF4-FFF2-40B4-BE49-F238E27FC236}">
                <a16:creationId xmlns:a16="http://schemas.microsoft.com/office/drawing/2014/main" id="{A0D689C6-8433-4434-B791-6C3715FAE2D0}"/>
              </a:ext>
            </a:extLst>
          </p:cNvPr>
          <p:cNvSpPr/>
          <p:nvPr/>
        </p:nvSpPr>
        <p:spPr>
          <a:xfrm>
            <a:off x="3039902" y="2638507"/>
            <a:ext cx="133350" cy="150091"/>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a:extLst>
              <a:ext uri="{FF2B5EF4-FFF2-40B4-BE49-F238E27FC236}">
                <a16:creationId xmlns:a16="http://schemas.microsoft.com/office/drawing/2014/main" id="{74BC137E-287D-44D0-B2A9-1FCAEE94A3BA}"/>
              </a:ext>
            </a:extLst>
          </p:cNvPr>
          <p:cNvSpPr/>
          <p:nvPr/>
        </p:nvSpPr>
        <p:spPr>
          <a:xfrm>
            <a:off x="2031195" y="4045207"/>
            <a:ext cx="133350" cy="150091"/>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Oval 18">
            <a:extLst>
              <a:ext uri="{FF2B5EF4-FFF2-40B4-BE49-F238E27FC236}">
                <a16:creationId xmlns:a16="http://schemas.microsoft.com/office/drawing/2014/main" id="{A4A2EDAC-00B8-4A34-96A5-DA29FA6BCF8C}"/>
              </a:ext>
            </a:extLst>
          </p:cNvPr>
          <p:cNvSpPr/>
          <p:nvPr/>
        </p:nvSpPr>
        <p:spPr>
          <a:xfrm>
            <a:off x="2766436" y="4045207"/>
            <a:ext cx="133350" cy="150091"/>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a:extLst>
              <a:ext uri="{FF2B5EF4-FFF2-40B4-BE49-F238E27FC236}">
                <a16:creationId xmlns:a16="http://schemas.microsoft.com/office/drawing/2014/main" id="{A0EAC961-6510-4A13-A29C-512093996C20}"/>
              </a:ext>
            </a:extLst>
          </p:cNvPr>
          <p:cNvSpPr/>
          <p:nvPr/>
        </p:nvSpPr>
        <p:spPr>
          <a:xfrm>
            <a:off x="1964520" y="5536190"/>
            <a:ext cx="133350" cy="150091"/>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a:extLst>
              <a:ext uri="{FF2B5EF4-FFF2-40B4-BE49-F238E27FC236}">
                <a16:creationId xmlns:a16="http://schemas.microsoft.com/office/drawing/2014/main" id="{8B0A5AAE-7519-43A9-BF8A-147726AC6940}"/>
              </a:ext>
            </a:extLst>
          </p:cNvPr>
          <p:cNvSpPr/>
          <p:nvPr/>
        </p:nvSpPr>
        <p:spPr>
          <a:xfrm>
            <a:off x="6663238" y="2738578"/>
            <a:ext cx="133350" cy="150091"/>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Oval 29">
            <a:extLst>
              <a:ext uri="{FF2B5EF4-FFF2-40B4-BE49-F238E27FC236}">
                <a16:creationId xmlns:a16="http://schemas.microsoft.com/office/drawing/2014/main" id="{2CC53A12-D0E6-4353-AA17-1FBAFA117CE6}"/>
              </a:ext>
            </a:extLst>
          </p:cNvPr>
          <p:cNvSpPr/>
          <p:nvPr/>
        </p:nvSpPr>
        <p:spPr>
          <a:xfrm>
            <a:off x="6729913" y="5591809"/>
            <a:ext cx="133350" cy="150091"/>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Oval 30">
            <a:extLst>
              <a:ext uri="{FF2B5EF4-FFF2-40B4-BE49-F238E27FC236}">
                <a16:creationId xmlns:a16="http://schemas.microsoft.com/office/drawing/2014/main" id="{68B47ED6-B341-4218-96D3-1D9A3CF5F1CB}"/>
              </a:ext>
            </a:extLst>
          </p:cNvPr>
          <p:cNvSpPr/>
          <p:nvPr/>
        </p:nvSpPr>
        <p:spPr>
          <a:xfrm>
            <a:off x="7110219" y="5586219"/>
            <a:ext cx="133350" cy="150091"/>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a:extLst>
              <a:ext uri="{FF2B5EF4-FFF2-40B4-BE49-F238E27FC236}">
                <a16:creationId xmlns:a16="http://schemas.microsoft.com/office/drawing/2014/main" id="{52D5A9EC-1514-406F-8E06-BA00B31B0EDC}"/>
              </a:ext>
            </a:extLst>
          </p:cNvPr>
          <p:cNvSpPr/>
          <p:nvPr/>
        </p:nvSpPr>
        <p:spPr>
          <a:xfrm>
            <a:off x="7755615" y="5566940"/>
            <a:ext cx="133350" cy="150091"/>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Arc 4">
            <a:extLst>
              <a:ext uri="{FF2B5EF4-FFF2-40B4-BE49-F238E27FC236}">
                <a16:creationId xmlns:a16="http://schemas.microsoft.com/office/drawing/2014/main" id="{1B7FA207-4F93-40AC-BB77-750D030C9910}"/>
              </a:ext>
            </a:extLst>
          </p:cNvPr>
          <p:cNvSpPr/>
          <p:nvPr/>
        </p:nvSpPr>
        <p:spPr>
          <a:xfrm>
            <a:off x="7356125" y="4765321"/>
            <a:ext cx="798980" cy="225002"/>
          </a:xfrm>
          <a:prstGeom prst="arc">
            <a:avLst>
              <a:gd name="adj1" fmla="val 11047115"/>
              <a:gd name="adj2" fmla="val 0"/>
            </a:avLst>
          </a:prstGeom>
          <a:ln w="28575">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6" name="Arc 25">
            <a:extLst>
              <a:ext uri="{FF2B5EF4-FFF2-40B4-BE49-F238E27FC236}">
                <a16:creationId xmlns:a16="http://schemas.microsoft.com/office/drawing/2014/main" id="{E0E4065E-76EB-4631-AD63-9D6D80B0612B}"/>
              </a:ext>
            </a:extLst>
          </p:cNvPr>
          <p:cNvSpPr/>
          <p:nvPr/>
        </p:nvSpPr>
        <p:spPr>
          <a:xfrm>
            <a:off x="7482494" y="3283999"/>
            <a:ext cx="798980" cy="225002"/>
          </a:xfrm>
          <a:prstGeom prst="arc">
            <a:avLst>
              <a:gd name="adj1" fmla="val 11047115"/>
              <a:gd name="adj2" fmla="val 0"/>
            </a:avLst>
          </a:prstGeom>
          <a:ln w="28575">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7" name="Oval 26">
            <a:extLst>
              <a:ext uri="{FF2B5EF4-FFF2-40B4-BE49-F238E27FC236}">
                <a16:creationId xmlns:a16="http://schemas.microsoft.com/office/drawing/2014/main" id="{1497562B-61E9-48CB-8FB6-B9DB181250AA}"/>
              </a:ext>
            </a:extLst>
          </p:cNvPr>
          <p:cNvSpPr/>
          <p:nvPr/>
        </p:nvSpPr>
        <p:spPr>
          <a:xfrm>
            <a:off x="7778785" y="4074031"/>
            <a:ext cx="133350" cy="150091"/>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Oval 33">
            <a:extLst>
              <a:ext uri="{FF2B5EF4-FFF2-40B4-BE49-F238E27FC236}">
                <a16:creationId xmlns:a16="http://schemas.microsoft.com/office/drawing/2014/main" id="{D4A6F196-FA74-4EDE-8CBC-1A893B93AE5D}"/>
              </a:ext>
            </a:extLst>
          </p:cNvPr>
          <p:cNvSpPr/>
          <p:nvPr/>
        </p:nvSpPr>
        <p:spPr>
          <a:xfrm>
            <a:off x="6975206" y="2738577"/>
            <a:ext cx="133350" cy="150091"/>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Arc 34">
            <a:extLst>
              <a:ext uri="{FF2B5EF4-FFF2-40B4-BE49-F238E27FC236}">
                <a16:creationId xmlns:a16="http://schemas.microsoft.com/office/drawing/2014/main" id="{356FABBF-210D-4D0C-99F8-EE93B3446984}"/>
              </a:ext>
            </a:extLst>
          </p:cNvPr>
          <p:cNvSpPr/>
          <p:nvPr/>
        </p:nvSpPr>
        <p:spPr>
          <a:xfrm>
            <a:off x="7376116" y="1881833"/>
            <a:ext cx="798980" cy="225002"/>
          </a:xfrm>
          <a:prstGeom prst="arc">
            <a:avLst>
              <a:gd name="adj1" fmla="val 11047115"/>
              <a:gd name="adj2" fmla="val 0"/>
            </a:avLst>
          </a:prstGeom>
          <a:ln w="28575">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7" name="Oval 36">
            <a:extLst>
              <a:ext uri="{FF2B5EF4-FFF2-40B4-BE49-F238E27FC236}">
                <a16:creationId xmlns:a16="http://schemas.microsoft.com/office/drawing/2014/main" id="{750A0B02-0735-437F-A4A8-1D0463DBE054}"/>
              </a:ext>
            </a:extLst>
          </p:cNvPr>
          <p:cNvSpPr/>
          <p:nvPr/>
        </p:nvSpPr>
        <p:spPr>
          <a:xfrm>
            <a:off x="7645993" y="2729545"/>
            <a:ext cx="133350" cy="150091"/>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Oval 37">
            <a:extLst>
              <a:ext uri="{FF2B5EF4-FFF2-40B4-BE49-F238E27FC236}">
                <a16:creationId xmlns:a16="http://schemas.microsoft.com/office/drawing/2014/main" id="{6E07A26A-54EE-40C3-BBC1-810F06CA667B}"/>
              </a:ext>
            </a:extLst>
          </p:cNvPr>
          <p:cNvSpPr/>
          <p:nvPr/>
        </p:nvSpPr>
        <p:spPr>
          <a:xfrm>
            <a:off x="2292084" y="5545468"/>
            <a:ext cx="133350" cy="150091"/>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Oval 38">
            <a:extLst>
              <a:ext uri="{FF2B5EF4-FFF2-40B4-BE49-F238E27FC236}">
                <a16:creationId xmlns:a16="http://schemas.microsoft.com/office/drawing/2014/main" id="{71E6B7D6-5C36-4795-8C07-A28A01166449}"/>
              </a:ext>
            </a:extLst>
          </p:cNvPr>
          <p:cNvSpPr/>
          <p:nvPr/>
        </p:nvSpPr>
        <p:spPr>
          <a:xfrm>
            <a:off x="2973227" y="5511173"/>
            <a:ext cx="133350" cy="150091"/>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Arc 39">
            <a:extLst>
              <a:ext uri="{FF2B5EF4-FFF2-40B4-BE49-F238E27FC236}">
                <a16:creationId xmlns:a16="http://schemas.microsoft.com/office/drawing/2014/main" id="{F11227BC-87D4-4652-9971-ABB27E7A9B2B}"/>
              </a:ext>
            </a:extLst>
          </p:cNvPr>
          <p:cNvSpPr/>
          <p:nvPr/>
        </p:nvSpPr>
        <p:spPr>
          <a:xfrm>
            <a:off x="2573737" y="4795983"/>
            <a:ext cx="798980" cy="225002"/>
          </a:xfrm>
          <a:prstGeom prst="arc">
            <a:avLst>
              <a:gd name="adj1" fmla="val 11047115"/>
              <a:gd name="adj2" fmla="val 0"/>
            </a:avLst>
          </a:prstGeom>
          <a:ln w="28575">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1" name="Arc 40">
            <a:extLst>
              <a:ext uri="{FF2B5EF4-FFF2-40B4-BE49-F238E27FC236}">
                <a16:creationId xmlns:a16="http://schemas.microsoft.com/office/drawing/2014/main" id="{0831B99E-2BA8-4414-8806-76A83CDD4D22}"/>
              </a:ext>
            </a:extLst>
          </p:cNvPr>
          <p:cNvSpPr/>
          <p:nvPr/>
        </p:nvSpPr>
        <p:spPr>
          <a:xfrm>
            <a:off x="2425434" y="3262516"/>
            <a:ext cx="798980" cy="225002"/>
          </a:xfrm>
          <a:prstGeom prst="arc">
            <a:avLst>
              <a:gd name="adj1" fmla="val 11047115"/>
              <a:gd name="adj2" fmla="val 0"/>
            </a:avLst>
          </a:prstGeom>
          <a:ln w="28575">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2" name="Arc 41">
            <a:extLst>
              <a:ext uri="{FF2B5EF4-FFF2-40B4-BE49-F238E27FC236}">
                <a16:creationId xmlns:a16="http://schemas.microsoft.com/office/drawing/2014/main" id="{14B49E5E-B2F3-453C-8E7C-1EDED8F5DF02}"/>
              </a:ext>
            </a:extLst>
          </p:cNvPr>
          <p:cNvSpPr/>
          <p:nvPr/>
        </p:nvSpPr>
        <p:spPr>
          <a:xfrm>
            <a:off x="2707087" y="1812820"/>
            <a:ext cx="798980" cy="225002"/>
          </a:xfrm>
          <a:prstGeom prst="arc">
            <a:avLst>
              <a:gd name="adj1" fmla="val 11047115"/>
              <a:gd name="adj2" fmla="val 0"/>
            </a:avLst>
          </a:prstGeom>
          <a:ln w="28575">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Tree>
    <p:extLst>
      <p:ext uri="{BB962C8B-B14F-4D97-AF65-F5344CB8AC3E}">
        <p14:creationId xmlns:p14="http://schemas.microsoft.com/office/powerpoint/2010/main" val="681331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403110E-6C7F-4F06-B823-FBED72822262}"/>
              </a:ext>
            </a:extLst>
          </p:cNvPr>
          <p:cNvSpPr txBox="1"/>
          <p:nvPr/>
        </p:nvSpPr>
        <p:spPr>
          <a:xfrm>
            <a:off x="1371600" y="285750"/>
            <a:ext cx="9001125" cy="584775"/>
          </a:xfrm>
          <a:prstGeom prst="rect">
            <a:avLst/>
          </a:prstGeom>
          <a:noFill/>
        </p:spPr>
        <p:txBody>
          <a:bodyPr wrap="square" rtlCol="0">
            <a:spAutoFit/>
          </a:bodyPr>
          <a:lstStyle/>
          <a:p>
            <a:pPr algn="ctr"/>
            <a:r>
              <a:rPr lang="en-GB" sz="3200" dirty="0">
                <a:latin typeface="Comic Sans MS" panose="030F0702030302020204" pitchFamily="66" charset="0"/>
              </a:rPr>
              <a:t>Can you Fred talk the words?</a:t>
            </a:r>
          </a:p>
        </p:txBody>
      </p:sp>
      <p:pic>
        <p:nvPicPr>
          <p:cNvPr id="5122" name="Picture 2" descr="Read Write Inc.: Fred the Frog - Toy (Single): Amazon.co.uk: Ruth ...">
            <a:extLst>
              <a:ext uri="{FF2B5EF4-FFF2-40B4-BE49-F238E27FC236}">
                <a16:creationId xmlns:a16="http://schemas.microsoft.com/office/drawing/2014/main" id="{D3D3501D-3C7B-4E0E-8801-D74E68B8B87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10650" y="175035"/>
            <a:ext cx="2960178" cy="1977399"/>
          </a:xfrm>
          <a:prstGeom prst="rect">
            <a:avLst/>
          </a:prstGeom>
          <a:noFill/>
          <a:extLst>
            <a:ext uri="{909E8E84-426E-40DD-AFC4-6F175D3DCCD1}">
              <a14:hiddenFill xmlns:a14="http://schemas.microsoft.com/office/drawing/2010/main">
                <a:solidFill>
                  <a:srgbClr val="FFFFFF"/>
                </a:solidFill>
              </a14:hiddenFill>
            </a:ext>
          </a:extLst>
        </p:spPr>
      </p:pic>
      <p:sp>
        <p:nvSpPr>
          <p:cNvPr id="7" name="Content Placeholder 6">
            <a:extLst>
              <a:ext uri="{FF2B5EF4-FFF2-40B4-BE49-F238E27FC236}">
                <a16:creationId xmlns:a16="http://schemas.microsoft.com/office/drawing/2014/main" id="{8E3412F5-70B9-497A-A1AC-9B1C9BE94853}"/>
              </a:ext>
            </a:extLst>
          </p:cNvPr>
          <p:cNvSpPr>
            <a:spLocks noGrp="1"/>
          </p:cNvSpPr>
          <p:nvPr>
            <p:ph idx="1"/>
          </p:nvPr>
        </p:nvSpPr>
        <p:spPr/>
        <p:txBody>
          <a:bodyPr/>
          <a:lstStyle/>
          <a:p>
            <a:pPr marL="0" indent="0">
              <a:buNone/>
            </a:pPr>
            <a:r>
              <a:rPr lang="en-GB" dirty="0"/>
              <a:t>Have a go at reading this sentences aloud: </a:t>
            </a:r>
          </a:p>
          <a:p>
            <a:pPr marL="0" indent="0">
              <a:buNone/>
            </a:pPr>
            <a:endParaRPr lang="en-GB" dirty="0"/>
          </a:p>
          <a:p>
            <a:r>
              <a:rPr lang="en-GB" sz="3200" dirty="0"/>
              <a:t>Today I made a cake. My cake was red and it was a round shape. I made my cake look just like a grape. I sat in the shade to eat my cake. </a:t>
            </a:r>
          </a:p>
        </p:txBody>
      </p:sp>
    </p:spTree>
    <p:extLst>
      <p:ext uri="{BB962C8B-B14F-4D97-AF65-F5344CB8AC3E}">
        <p14:creationId xmlns:p14="http://schemas.microsoft.com/office/powerpoint/2010/main" val="7677314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403110E-6C7F-4F06-B823-FBED72822262}"/>
              </a:ext>
            </a:extLst>
          </p:cNvPr>
          <p:cNvSpPr txBox="1"/>
          <p:nvPr/>
        </p:nvSpPr>
        <p:spPr>
          <a:xfrm>
            <a:off x="1595437" y="66496"/>
            <a:ext cx="9001125" cy="584775"/>
          </a:xfrm>
          <a:prstGeom prst="rect">
            <a:avLst/>
          </a:prstGeom>
          <a:noFill/>
        </p:spPr>
        <p:txBody>
          <a:bodyPr wrap="square" rtlCol="0">
            <a:spAutoFit/>
          </a:bodyPr>
          <a:lstStyle/>
          <a:p>
            <a:pPr algn="ctr"/>
            <a:r>
              <a:rPr lang="en-GB" sz="3200" dirty="0">
                <a:latin typeface="Comic Sans MS" panose="030F0702030302020204" pitchFamily="66" charset="0"/>
              </a:rPr>
              <a:t>Activity – Dictated sentences  </a:t>
            </a:r>
          </a:p>
        </p:txBody>
      </p:sp>
      <p:sp>
        <p:nvSpPr>
          <p:cNvPr id="3" name="Rectangle 2">
            <a:extLst>
              <a:ext uri="{FF2B5EF4-FFF2-40B4-BE49-F238E27FC236}">
                <a16:creationId xmlns:a16="http://schemas.microsoft.com/office/drawing/2014/main" id="{67BFFBAB-6DCE-4CDB-BEC4-8E27C0926121}"/>
              </a:ext>
            </a:extLst>
          </p:cNvPr>
          <p:cNvSpPr/>
          <p:nvPr/>
        </p:nvSpPr>
        <p:spPr>
          <a:xfrm>
            <a:off x="3592102" y="854866"/>
            <a:ext cx="5007794" cy="250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Message to parents: </a:t>
            </a:r>
          </a:p>
          <a:p>
            <a:pPr algn="ctr"/>
            <a:r>
              <a:rPr lang="en-GB" dirty="0"/>
              <a:t>Read the sentences aloud one at a time. Get your children to write the sentence down independently in their green work book. </a:t>
            </a:r>
          </a:p>
          <a:p>
            <a:pPr algn="ctr"/>
            <a:r>
              <a:rPr lang="en-GB" dirty="0"/>
              <a:t>Mark each sentence together: </a:t>
            </a:r>
          </a:p>
          <a:p>
            <a:pPr algn="ctr"/>
            <a:r>
              <a:rPr lang="en-GB" dirty="0"/>
              <a:t>Tick for each word spelt correctly and for capital letter and full stop. </a:t>
            </a:r>
          </a:p>
          <a:p>
            <a:pPr algn="ctr"/>
            <a:r>
              <a:rPr lang="en-GB" dirty="0"/>
              <a:t>Correct any mistakes under each one.</a:t>
            </a:r>
          </a:p>
        </p:txBody>
      </p:sp>
      <p:sp>
        <p:nvSpPr>
          <p:cNvPr id="5" name="TextBox 4">
            <a:extLst>
              <a:ext uri="{FF2B5EF4-FFF2-40B4-BE49-F238E27FC236}">
                <a16:creationId xmlns:a16="http://schemas.microsoft.com/office/drawing/2014/main" id="{38825436-E5A2-4297-A96A-A404E05548DD}"/>
              </a:ext>
            </a:extLst>
          </p:cNvPr>
          <p:cNvSpPr txBox="1"/>
          <p:nvPr/>
        </p:nvSpPr>
        <p:spPr>
          <a:xfrm>
            <a:off x="322622" y="3501631"/>
            <a:ext cx="8086725" cy="2246769"/>
          </a:xfrm>
          <a:prstGeom prst="rect">
            <a:avLst/>
          </a:prstGeom>
          <a:noFill/>
        </p:spPr>
        <p:txBody>
          <a:bodyPr wrap="square" rtlCol="0">
            <a:spAutoFit/>
          </a:bodyPr>
          <a:lstStyle/>
          <a:p>
            <a:pPr marL="342900" indent="-342900">
              <a:buAutoNum type="arabicPeriod"/>
            </a:pPr>
            <a:r>
              <a:rPr lang="en-GB" sz="2800" dirty="0"/>
              <a:t>I can make a cake. </a:t>
            </a:r>
          </a:p>
          <a:p>
            <a:pPr marL="342900" indent="-342900">
              <a:buAutoNum type="arabicPeriod"/>
            </a:pPr>
            <a:r>
              <a:rPr lang="en-GB" sz="2800" dirty="0"/>
              <a:t>One green grape. </a:t>
            </a:r>
          </a:p>
          <a:p>
            <a:pPr marL="342900" indent="-342900">
              <a:buAutoNum type="arabicPeriod"/>
            </a:pPr>
            <a:r>
              <a:rPr lang="en-GB" sz="2800" dirty="0"/>
              <a:t>How many cakes are on the plate?</a:t>
            </a:r>
          </a:p>
          <a:p>
            <a:pPr marL="342900" indent="-342900">
              <a:buAutoNum type="arabicPeriod"/>
            </a:pPr>
            <a:r>
              <a:rPr lang="en-GB" sz="2800" dirty="0"/>
              <a:t>I am sitting in the shade.  </a:t>
            </a:r>
          </a:p>
          <a:p>
            <a:pPr marL="342900" indent="-342900">
              <a:buAutoNum type="arabicPeriod"/>
            </a:pPr>
            <a:endParaRPr lang="en-GB" sz="2800" dirty="0"/>
          </a:p>
        </p:txBody>
      </p:sp>
      <p:sp>
        <p:nvSpPr>
          <p:cNvPr id="2" name="TextBox 1">
            <a:extLst>
              <a:ext uri="{FF2B5EF4-FFF2-40B4-BE49-F238E27FC236}">
                <a16:creationId xmlns:a16="http://schemas.microsoft.com/office/drawing/2014/main" id="{07CD5DC7-E6CB-4A72-AF1A-6C424633C40C}"/>
              </a:ext>
            </a:extLst>
          </p:cNvPr>
          <p:cNvSpPr txBox="1"/>
          <p:nvPr/>
        </p:nvSpPr>
        <p:spPr>
          <a:xfrm>
            <a:off x="8087557" y="5157926"/>
            <a:ext cx="3160451" cy="646331"/>
          </a:xfrm>
          <a:prstGeom prst="rect">
            <a:avLst/>
          </a:prstGeom>
          <a:noFill/>
          <a:ln>
            <a:solidFill>
              <a:schemeClr val="tx1"/>
            </a:solidFill>
          </a:ln>
        </p:spPr>
        <p:txBody>
          <a:bodyPr wrap="square" rtlCol="0">
            <a:spAutoFit/>
          </a:bodyPr>
          <a:lstStyle/>
          <a:p>
            <a:r>
              <a:rPr lang="en-GB" dirty="0"/>
              <a:t>Can you think of your own sentence using the ‘a-e’ sound?</a:t>
            </a:r>
          </a:p>
        </p:txBody>
      </p:sp>
    </p:spTree>
    <p:extLst>
      <p:ext uri="{BB962C8B-B14F-4D97-AF65-F5344CB8AC3E}">
        <p14:creationId xmlns:p14="http://schemas.microsoft.com/office/powerpoint/2010/main" val="12829730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AB70D-E2C4-48F8-9162-18BD28E54635}"/>
              </a:ext>
            </a:extLst>
          </p:cNvPr>
          <p:cNvSpPr>
            <a:spLocks noGrp="1"/>
          </p:cNvSpPr>
          <p:nvPr>
            <p:ph type="title"/>
          </p:nvPr>
        </p:nvSpPr>
        <p:spPr>
          <a:xfrm>
            <a:off x="2231136" y="136017"/>
            <a:ext cx="7729728" cy="1188720"/>
          </a:xfrm>
        </p:spPr>
        <p:txBody>
          <a:bodyPr/>
          <a:lstStyle/>
          <a:p>
            <a:r>
              <a:rPr lang="en-GB" dirty="0"/>
              <a:t>Super speedy sounds – How many set 3 sounds do you know?</a:t>
            </a:r>
          </a:p>
        </p:txBody>
      </p:sp>
      <p:pic>
        <p:nvPicPr>
          <p:cNvPr id="7" name="Picture 8" descr="Read Write Inc. - Year 2 Homework Website">
            <a:extLst>
              <a:ext uri="{FF2B5EF4-FFF2-40B4-BE49-F238E27FC236}">
                <a16:creationId xmlns:a16="http://schemas.microsoft.com/office/drawing/2014/main" id="{36183DB7-9629-40E7-9F94-7CE08A31A7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28669" y="1624033"/>
            <a:ext cx="6134661" cy="48441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5118398"/>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TM10001115[[fn=Parcel]]</Template>
  <TotalTime>3468</TotalTime>
  <Words>283</Words>
  <Application>Microsoft Office PowerPoint</Application>
  <PresentationFormat>Widescreen</PresentationFormat>
  <Paragraphs>33</Paragraphs>
  <Slides>6</Slides>
  <Notes>0</Notes>
  <HiddenSlides>0</HiddenSlides>
  <MMClips>1</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Cambria</vt:lpstr>
      <vt:lpstr>Comic Sans MS</vt:lpstr>
      <vt:lpstr>Gill Sans MT</vt:lpstr>
      <vt:lpstr>Parcel</vt:lpstr>
      <vt:lpstr>Year 1 Phonics – set 3 sound ‘a-e’</vt:lpstr>
      <vt:lpstr>PowerPoint Presentation</vt:lpstr>
      <vt:lpstr>PowerPoint Presentation</vt:lpstr>
      <vt:lpstr>PowerPoint Presentation</vt:lpstr>
      <vt:lpstr>PowerPoint Presentation</vt:lpstr>
      <vt:lpstr>Super speedy sounds – How many set 3 sounds do you know?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 Phonics</dc:title>
  <dc:creator>Hannah Cresswell</dc:creator>
  <cp:lastModifiedBy>Hannah Cresswell</cp:lastModifiedBy>
  <cp:revision>22</cp:revision>
  <dcterms:created xsi:type="dcterms:W3CDTF">2020-04-11T08:06:11Z</dcterms:created>
  <dcterms:modified xsi:type="dcterms:W3CDTF">2020-05-20T09:03:50Z</dcterms:modified>
</cp:coreProperties>
</file>