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58"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29/04/2020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29/04/2020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29/04/2020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29/04/2020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29/04/2020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29/04/2020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29/04/2020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860981" y="217916"/>
            <a:ext cx="8470037" cy="1239894"/>
          </a:xfrm>
        </p:spPr>
        <p:txBody>
          <a:bodyPr>
            <a:normAutofit fontScale="90000"/>
          </a:bodyPr>
          <a:lstStyle/>
          <a:p>
            <a:r>
              <a:rPr lang="en-GB" sz="3200" dirty="0">
                <a:latin typeface="Comic Sans MS" panose="030F0702030302020204" pitchFamily="66" charset="0"/>
              </a:rPr>
              <a:t>Year 1 Phonics – set 2 sound ‘</a:t>
            </a:r>
            <a:r>
              <a:rPr lang="en-GB" sz="3200" dirty="0" err="1">
                <a:latin typeface="Comic Sans MS" panose="030F0702030302020204" pitchFamily="66" charset="0"/>
              </a:rPr>
              <a:t>ou</a:t>
            </a:r>
            <a:r>
              <a:rPr lang="en-GB" sz="3200" dirty="0">
                <a:latin typeface="Comic Sans MS" panose="030F0702030302020204" pitchFamily="66" charset="0"/>
              </a:rPr>
              <a:t>’</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695193" y="1696613"/>
            <a:ext cx="6801612" cy="1239894"/>
          </a:xfrm>
        </p:spPr>
        <p:txBody>
          <a:bodyPr>
            <a:normAutofit/>
          </a:bodyPr>
          <a:lstStyle/>
          <a:p>
            <a:r>
              <a:rPr lang="en-GB" sz="3200" dirty="0">
                <a:solidFill>
                  <a:schemeClr val="bg1"/>
                </a:solidFill>
              </a:rPr>
              <a:t>Our sound of the day…</a:t>
            </a:r>
          </a:p>
        </p:txBody>
      </p:sp>
      <p:grpSp>
        <p:nvGrpSpPr>
          <p:cNvPr id="5" name="Group 4">
            <a:extLst>
              <a:ext uri="{FF2B5EF4-FFF2-40B4-BE49-F238E27FC236}">
                <a16:creationId xmlns:a16="http://schemas.microsoft.com/office/drawing/2014/main" id="{DCA7CB99-A7A6-4E9A-9481-63D981C5413E}"/>
              </a:ext>
            </a:extLst>
          </p:cNvPr>
          <p:cNvGrpSpPr/>
          <p:nvPr/>
        </p:nvGrpSpPr>
        <p:grpSpPr>
          <a:xfrm>
            <a:off x="3358349" y="2401410"/>
            <a:ext cx="5475302" cy="3661006"/>
            <a:chOff x="3083141" y="2428435"/>
            <a:chExt cx="5475302" cy="3661006"/>
          </a:xfrm>
        </p:grpSpPr>
        <p:pic>
          <p:nvPicPr>
            <p:cNvPr id="1026" name="Picture 2" descr="Weston Primary School: Red Class Sounds">
              <a:extLst>
                <a:ext uri="{FF2B5EF4-FFF2-40B4-BE49-F238E27FC236}">
                  <a16:creationId xmlns:a16="http://schemas.microsoft.com/office/drawing/2014/main" id="{C17DA691-AD03-481E-A586-A3956AC6B2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6" b="66250"/>
            <a:stretch/>
          </p:blipFill>
          <p:spPr bwMode="auto">
            <a:xfrm>
              <a:off x="3083141" y="2428435"/>
              <a:ext cx="5475302" cy="24645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eston Primary School: Red Class Sounds">
              <a:extLst>
                <a:ext uri="{FF2B5EF4-FFF2-40B4-BE49-F238E27FC236}">
                  <a16:creationId xmlns:a16="http://schemas.microsoft.com/office/drawing/2014/main" id="{20FFD27A-450C-494F-92CC-1D8F3B787E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382" t="33804" r="3319" b="51320"/>
            <a:stretch/>
          </p:blipFill>
          <p:spPr bwMode="auto">
            <a:xfrm>
              <a:off x="6212150" y="4893006"/>
              <a:ext cx="2346293" cy="1196435"/>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Oval 5">
            <a:extLst>
              <a:ext uri="{FF2B5EF4-FFF2-40B4-BE49-F238E27FC236}">
                <a16:creationId xmlns:a16="http://schemas.microsoft.com/office/drawing/2014/main" id="{F0665823-53C4-46D5-9B0D-BDFF0072D42F}"/>
              </a:ext>
            </a:extLst>
          </p:cNvPr>
          <p:cNvSpPr/>
          <p:nvPr/>
        </p:nvSpPr>
        <p:spPr>
          <a:xfrm>
            <a:off x="6219548" y="4696280"/>
            <a:ext cx="1636451" cy="153583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Rounded Corners 6">
            <a:extLst>
              <a:ext uri="{FF2B5EF4-FFF2-40B4-BE49-F238E27FC236}">
                <a16:creationId xmlns:a16="http://schemas.microsoft.com/office/drawing/2014/main" id="{B53D884D-9F4C-4332-B1B9-E4200C14791C}"/>
              </a:ext>
            </a:extLst>
          </p:cNvPr>
          <p:cNvSpPr/>
          <p:nvPr/>
        </p:nvSpPr>
        <p:spPr>
          <a:xfrm>
            <a:off x="8877670" y="4057095"/>
            <a:ext cx="3178206" cy="23703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rgbClr val="FF0000"/>
                </a:solidFill>
                <a:latin typeface="Comic Sans MS" panose="030F0702030302020204" pitchFamily="66" charset="0"/>
              </a:rPr>
              <a:t>Ou</a:t>
            </a:r>
            <a:r>
              <a:rPr lang="en-GB" sz="3600" dirty="0">
                <a:solidFill>
                  <a:srgbClr val="FF0000"/>
                </a:solidFill>
                <a:latin typeface="Comic Sans MS" panose="030F0702030302020204" pitchFamily="66" charset="0"/>
              </a:rPr>
              <a:t> </a:t>
            </a:r>
          </a:p>
          <a:p>
            <a:pPr algn="ctr"/>
            <a:endParaRPr lang="en-GB" sz="3600" dirty="0">
              <a:solidFill>
                <a:srgbClr val="FF0000"/>
              </a:solidFill>
              <a:latin typeface="Comic Sans MS" panose="030F0702030302020204" pitchFamily="66" charset="0"/>
            </a:endParaRPr>
          </a:p>
          <a:p>
            <a:pPr algn="ctr"/>
            <a:r>
              <a:rPr lang="en-GB" sz="3600" dirty="0">
                <a:solidFill>
                  <a:srgbClr val="FF0000"/>
                </a:solidFill>
                <a:latin typeface="Comic Sans MS" panose="030F0702030302020204" pitchFamily="66" charset="0"/>
              </a:rPr>
              <a:t>Shout it out</a:t>
            </a:r>
            <a:endParaRPr lang="en-GB" sz="3600" dirty="0">
              <a:solidFill>
                <a:schemeClr val="bg1"/>
              </a:solidFill>
              <a:latin typeface="Comic Sans MS" panose="030F0702030302020204" pitchFamily="66" charset="0"/>
            </a:endParaRPr>
          </a:p>
        </p:txBody>
      </p:sp>
      <p:pic>
        <p:nvPicPr>
          <p:cNvPr id="10" name="Picture 2" descr="Read Write Inc.: Fred the Frog - Toy (Single): Amazon.co.uk: Ruth ...">
            <a:extLst>
              <a:ext uri="{FF2B5EF4-FFF2-40B4-BE49-F238E27FC236}">
                <a16:creationId xmlns:a16="http://schemas.microsoft.com/office/drawing/2014/main" id="{C962FCAE-5001-45F9-8EED-6992D46598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1410" y="183129"/>
            <a:ext cx="1860590" cy="124287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ibrary of free library shout png files ▻▻▻ Clipart Art 2019">
            <a:extLst>
              <a:ext uri="{FF2B5EF4-FFF2-40B4-BE49-F238E27FC236}">
                <a16:creationId xmlns:a16="http://schemas.microsoft.com/office/drawing/2014/main" id="{2A938AB3-B144-4F23-9828-8D6077C02C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82845" y="2401410"/>
            <a:ext cx="1367856" cy="165568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ad Write Inc.: Fred the Frog - Toy (Single): Amazon.co.uk: Ruth ...">
            <a:extLst>
              <a:ext uri="{FF2B5EF4-FFF2-40B4-BE49-F238E27FC236}">
                <a16:creationId xmlns:a16="http://schemas.microsoft.com/office/drawing/2014/main" id="{8F8A9BC8-BD5D-45D3-A7F2-47C4CF57C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1356"/>
            <a:ext cx="1833304" cy="122464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1AC4737-6383-4B3A-82A8-D1540EFCB013}"/>
              </a:ext>
            </a:extLst>
          </p:cNvPr>
          <p:cNvSpPr txBox="1"/>
          <p:nvPr/>
        </p:nvSpPr>
        <p:spPr>
          <a:xfrm>
            <a:off x="136124" y="5053869"/>
            <a:ext cx="2982898"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t>Note to parents: For this lesson you will need: </a:t>
            </a:r>
          </a:p>
          <a:p>
            <a:pPr marL="285750" indent="-285750" algn="ctr">
              <a:buFont typeface="Arial" panose="020B0604020202020204" pitchFamily="34" charset="0"/>
              <a:buChar char="•"/>
            </a:pPr>
            <a:r>
              <a:rPr lang="en-GB" dirty="0"/>
              <a:t>Word cards with words including the ‘</a:t>
            </a:r>
            <a:r>
              <a:rPr lang="en-GB" dirty="0" err="1"/>
              <a:t>ou</a:t>
            </a:r>
            <a:r>
              <a:rPr lang="en-GB" dirty="0"/>
              <a:t>’ sound (see next slide) </a:t>
            </a:r>
          </a:p>
          <a:p>
            <a:pPr marL="285750" indent="-285750" algn="ctr">
              <a:buFont typeface="Arial" panose="020B0604020202020204" pitchFamily="34" charset="0"/>
              <a:buChar char="•"/>
            </a:pPr>
            <a:r>
              <a:rPr lang="en-GB" dirty="0"/>
              <a:t>A bag.</a:t>
            </a:r>
          </a:p>
        </p:txBody>
      </p:sp>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02F3A-C066-4084-BC96-B91D157AA18A}"/>
              </a:ext>
            </a:extLst>
          </p:cNvPr>
          <p:cNvSpPr>
            <a:spLocks noGrp="1"/>
          </p:cNvSpPr>
          <p:nvPr>
            <p:ph idx="1"/>
          </p:nvPr>
        </p:nvSpPr>
        <p:spPr>
          <a:xfrm>
            <a:off x="3249175" y="349772"/>
            <a:ext cx="6236589" cy="1314831"/>
          </a:xfrm>
        </p:spPr>
        <p:txBody>
          <a:bodyPr>
            <a:normAutofit/>
          </a:bodyPr>
          <a:lstStyle/>
          <a:p>
            <a:pPr algn="ctr"/>
            <a:r>
              <a:rPr lang="en-GB" sz="2800" dirty="0"/>
              <a:t>Can you think of any words which have the </a:t>
            </a:r>
            <a:r>
              <a:rPr lang="en-GB" sz="2800" dirty="0" err="1"/>
              <a:t>ou</a:t>
            </a:r>
            <a:r>
              <a:rPr lang="en-GB" sz="2800" dirty="0"/>
              <a:t> sound in?</a:t>
            </a:r>
          </a:p>
        </p:txBody>
      </p:sp>
      <p:sp>
        <p:nvSpPr>
          <p:cNvPr id="6" name="TextBox 5">
            <a:extLst>
              <a:ext uri="{FF2B5EF4-FFF2-40B4-BE49-F238E27FC236}">
                <a16:creationId xmlns:a16="http://schemas.microsoft.com/office/drawing/2014/main" id="{EA33DDEE-53D3-418D-8BDC-FA2C84966FA2}"/>
              </a:ext>
            </a:extLst>
          </p:cNvPr>
          <p:cNvSpPr txBox="1"/>
          <p:nvPr/>
        </p:nvSpPr>
        <p:spPr>
          <a:xfrm>
            <a:off x="428624" y="3200310"/>
            <a:ext cx="2276475" cy="1200329"/>
          </a:xfrm>
          <a:prstGeom prst="rect">
            <a:avLst/>
          </a:prstGeom>
          <a:noFill/>
        </p:spPr>
        <p:txBody>
          <a:bodyPr wrap="square" rtlCol="0">
            <a:spAutoFit/>
          </a:bodyPr>
          <a:lstStyle/>
          <a:p>
            <a:pPr algn="ctr"/>
            <a:r>
              <a:rPr lang="en-GB" sz="2400" dirty="0">
                <a:latin typeface="Comic Sans MS" panose="030F0702030302020204" pitchFamily="66" charset="0"/>
              </a:rPr>
              <a:t>Remove the box to reveal the words!</a:t>
            </a:r>
          </a:p>
        </p:txBody>
      </p:sp>
      <p:sp>
        <p:nvSpPr>
          <p:cNvPr id="4" name="TextBox 3">
            <a:extLst>
              <a:ext uri="{FF2B5EF4-FFF2-40B4-BE49-F238E27FC236}">
                <a16:creationId xmlns:a16="http://schemas.microsoft.com/office/drawing/2014/main" id="{414FF046-9F9A-4BFB-885F-34AEC8621B84}"/>
              </a:ext>
            </a:extLst>
          </p:cNvPr>
          <p:cNvSpPr txBox="1"/>
          <p:nvPr/>
        </p:nvSpPr>
        <p:spPr>
          <a:xfrm>
            <a:off x="3489820" y="1837189"/>
            <a:ext cx="8481270" cy="3888693"/>
          </a:xfrm>
          <a:prstGeom prst="rect">
            <a:avLst/>
          </a:prstGeom>
          <a:noFill/>
        </p:spPr>
        <p:txBody>
          <a:bodyPr wrap="square" rtlCol="0">
            <a:spAutoFit/>
          </a:bodyPr>
          <a:lstStyle/>
          <a:p>
            <a:pPr>
              <a:lnSpc>
                <a:spcPct val="200000"/>
              </a:lnSpc>
            </a:pPr>
            <a:r>
              <a:rPr lang="en-GB" sz="3200" dirty="0">
                <a:latin typeface="Comic Sans MS" panose="030F0702030302020204" pitchFamily="66" charset="0"/>
              </a:rPr>
              <a:t>Loud                             around </a:t>
            </a:r>
          </a:p>
          <a:p>
            <a:pPr>
              <a:lnSpc>
                <a:spcPct val="200000"/>
              </a:lnSpc>
            </a:pPr>
            <a:r>
              <a:rPr lang="en-GB" sz="3200" dirty="0">
                <a:latin typeface="Comic Sans MS" panose="030F0702030302020204" pitchFamily="66" charset="0"/>
              </a:rPr>
              <a:t>Proud                            out</a:t>
            </a:r>
          </a:p>
          <a:p>
            <a:pPr>
              <a:lnSpc>
                <a:spcPct val="200000"/>
              </a:lnSpc>
            </a:pPr>
            <a:r>
              <a:rPr lang="en-GB" sz="3200" dirty="0">
                <a:latin typeface="Comic Sans MS" panose="030F0702030302020204" pitchFamily="66" charset="0"/>
              </a:rPr>
              <a:t>Sound                            aloud</a:t>
            </a:r>
          </a:p>
          <a:p>
            <a:pPr>
              <a:lnSpc>
                <a:spcPct val="200000"/>
              </a:lnSpc>
            </a:pPr>
            <a:r>
              <a:rPr lang="en-GB" sz="3200" dirty="0">
                <a:latin typeface="Comic Sans MS" panose="030F0702030302020204" pitchFamily="66" charset="0"/>
              </a:rPr>
              <a:t>Shout                            count</a:t>
            </a:r>
          </a:p>
        </p:txBody>
      </p:sp>
      <p:sp>
        <p:nvSpPr>
          <p:cNvPr id="2" name="Rectangle: Rounded Corners 1">
            <a:extLst>
              <a:ext uri="{FF2B5EF4-FFF2-40B4-BE49-F238E27FC236}">
                <a16:creationId xmlns:a16="http://schemas.microsoft.com/office/drawing/2014/main" id="{90A22076-789B-4D4D-94D2-7C08777FC255}"/>
              </a:ext>
            </a:extLst>
          </p:cNvPr>
          <p:cNvSpPr/>
          <p:nvPr/>
        </p:nvSpPr>
        <p:spPr>
          <a:xfrm>
            <a:off x="3033572" y="2041375"/>
            <a:ext cx="8202967" cy="4359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182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4703-3469-4718-9637-04B0C2DA0C4E}"/>
              </a:ext>
            </a:extLst>
          </p:cNvPr>
          <p:cNvSpPr>
            <a:spLocks noGrp="1"/>
          </p:cNvSpPr>
          <p:nvPr>
            <p:ph idx="1"/>
          </p:nvPr>
        </p:nvSpPr>
        <p:spPr>
          <a:xfrm>
            <a:off x="1516760" y="1456944"/>
            <a:ext cx="9665589" cy="4419981"/>
          </a:xfrm>
        </p:spPr>
        <p:txBody>
          <a:bodyPr>
            <a:normAutofit/>
          </a:bodyPr>
          <a:lstStyle/>
          <a:p>
            <a:r>
              <a:rPr lang="en-GB" sz="7200" dirty="0"/>
              <a:t>shout           proud </a:t>
            </a:r>
          </a:p>
          <a:p>
            <a:r>
              <a:rPr lang="en-GB" sz="7200" dirty="0"/>
              <a:t>round          sound</a:t>
            </a:r>
          </a:p>
          <a:p>
            <a:r>
              <a:rPr lang="en-GB" sz="7200" dirty="0"/>
              <a:t>out            count </a:t>
            </a:r>
          </a:p>
          <a:p>
            <a:pPr marL="0" indent="0">
              <a:buNone/>
            </a:pPr>
            <a:endParaRPr lang="en-GB" sz="7200" dirty="0"/>
          </a:p>
        </p:txBody>
      </p:sp>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cxnSp>
        <p:nvCxnSpPr>
          <p:cNvPr id="6" name="Straight Connector 5">
            <a:extLst>
              <a:ext uri="{FF2B5EF4-FFF2-40B4-BE49-F238E27FC236}">
                <a16:creationId xmlns:a16="http://schemas.microsoft.com/office/drawing/2014/main" id="{F8810E4D-8A14-44E7-8D80-67E93C97B7C8}"/>
              </a:ext>
            </a:extLst>
          </p:cNvPr>
          <p:cNvCxnSpPr/>
          <p:nvPr/>
        </p:nvCxnSpPr>
        <p:spPr>
          <a:xfrm>
            <a:off x="2971992" y="2560283"/>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9772E9A-C8AC-4354-B27B-E2F30D355ED0}"/>
              </a:ext>
            </a:extLst>
          </p:cNvPr>
          <p:cNvCxnSpPr/>
          <p:nvPr/>
        </p:nvCxnSpPr>
        <p:spPr>
          <a:xfrm>
            <a:off x="2456802" y="3825148"/>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57555F-31DE-4F5B-878C-AEF78639FA19}"/>
              </a:ext>
            </a:extLst>
          </p:cNvPr>
          <p:cNvCxnSpPr/>
          <p:nvPr/>
        </p:nvCxnSpPr>
        <p:spPr>
          <a:xfrm>
            <a:off x="2137714" y="5064157"/>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DFAB3D-45E0-4293-8998-BBC2C2F3EEA2}"/>
              </a:ext>
            </a:extLst>
          </p:cNvPr>
          <p:cNvCxnSpPr/>
          <p:nvPr/>
        </p:nvCxnSpPr>
        <p:spPr>
          <a:xfrm>
            <a:off x="7887083" y="2581275"/>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F7F09DE-D133-459B-9CD9-05C46ED46B09}"/>
              </a:ext>
            </a:extLst>
          </p:cNvPr>
          <p:cNvCxnSpPr>
            <a:cxnSpLocks/>
          </p:cNvCxnSpPr>
          <p:nvPr/>
        </p:nvCxnSpPr>
        <p:spPr>
          <a:xfrm>
            <a:off x="6873420" y="5046139"/>
            <a:ext cx="7509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2D1C68A5-1C9B-4E67-BCA0-04F7F4043EF8}"/>
              </a:ext>
            </a:extLst>
          </p:cNvPr>
          <p:cNvSpPr txBox="1"/>
          <p:nvPr/>
        </p:nvSpPr>
        <p:spPr>
          <a:xfrm>
            <a:off x="8782050" y="5591175"/>
            <a:ext cx="3188778" cy="1200329"/>
          </a:xfrm>
          <a:prstGeom prst="rect">
            <a:avLst/>
          </a:prstGeom>
          <a:noFill/>
        </p:spPr>
        <p:txBody>
          <a:bodyPr wrap="square" rtlCol="0">
            <a:spAutoFit/>
          </a:bodyPr>
          <a:lstStyle/>
          <a:p>
            <a:pPr algn="ctr"/>
            <a:r>
              <a:rPr lang="en-GB" dirty="0"/>
              <a:t>Can you use your Fred fingers for three of the words and write them down without looking?</a:t>
            </a:r>
          </a:p>
        </p:txBody>
      </p:sp>
      <p:pic>
        <p:nvPicPr>
          <p:cNvPr id="5124" name="Picture 4" descr="Read Write Inc Phonics">
            <a:extLst>
              <a:ext uri="{FF2B5EF4-FFF2-40B4-BE49-F238E27FC236}">
                <a16:creationId xmlns:a16="http://schemas.microsoft.com/office/drawing/2014/main" id="{FF63E791-14CD-4328-A571-5D07CFEAE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2817" y="5010150"/>
            <a:ext cx="2933700" cy="1562100"/>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44633923-1AE3-4B6A-BD25-0AED05BC6375}"/>
              </a:ext>
            </a:extLst>
          </p:cNvPr>
          <p:cNvCxnSpPr/>
          <p:nvPr/>
        </p:nvCxnSpPr>
        <p:spPr>
          <a:xfrm>
            <a:off x="7248908" y="3824523"/>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47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192982" y="66496"/>
            <a:ext cx="9001125" cy="584775"/>
          </a:xfrm>
          <a:prstGeom prst="rect">
            <a:avLst/>
          </a:prstGeom>
          <a:noFill/>
        </p:spPr>
        <p:txBody>
          <a:bodyPr wrap="square" rtlCol="0">
            <a:spAutoFit/>
          </a:bodyPr>
          <a:lstStyle/>
          <a:p>
            <a:pPr algn="ctr"/>
            <a:r>
              <a:rPr lang="en-GB" sz="3200" dirty="0">
                <a:latin typeface="Comic Sans MS" panose="030F0702030302020204" pitchFamily="66" charset="0"/>
              </a:rPr>
              <a:t>Activity </a:t>
            </a:r>
          </a:p>
        </p:txBody>
      </p:sp>
      <p:pic>
        <p:nvPicPr>
          <p:cNvPr id="2050" name="Picture 2" descr="Mystery Bag Clipart">
            <a:extLst>
              <a:ext uri="{FF2B5EF4-FFF2-40B4-BE49-F238E27FC236}">
                <a16:creationId xmlns:a16="http://schemas.microsoft.com/office/drawing/2014/main" id="{4CAE3D17-1D6A-4206-A4B6-55AAA521E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49" y="189632"/>
            <a:ext cx="2064878" cy="309510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AC12AAF5-FECB-4C48-92D8-8C938D319BC2}"/>
              </a:ext>
            </a:extLst>
          </p:cNvPr>
          <p:cNvSpPr/>
          <p:nvPr/>
        </p:nvSpPr>
        <p:spPr>
          <a:xfrm>
            <a:off x="2448810" y="709032"/>
            <a:ext cx="4358936" cy="205630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000" dirty="0"/>
              <a:t>Create word cards with up to 10 words using the ‘</a:t>
            </a:r>
            <a:r>
              <a:rPr lang="en-GB" sz="2000" dirty="0" err="1"/>
              <a:t>ou</a:t>
            </a:r>
            <a:r>
              <a:rPr lang="en-GB" sz="2000" dirty="0"/>
              <a:t>’ sound. Put the cards into a bag.  Put your hand in the bag and pick a card one at a time. Read the word they have chosen. Use Fred talk to help. </a:t>
            </a:r>
          </a:p>
        </p:txBody>
      </p:sp>
      <p:sp>
        <p:nvSpPr>
          <p:cNvPr id="19" name="Rectangle: Rounded Corners 18">
            <a:extLst>
              <a:ext uri="{FF2B5EF4-FFF2-40B4-BE49-F238E27FC236}">
                <a16:creationId xmlns:a16="http://schemas.microsoft.com/office/drawing/2014/main" id="{06837B1D-AB2D-413C-94DD-243EAB23C2D9}"/>
              </a:ext>
            </a:extLst>
          </p:cNvPr>
          <p:cNvSpPr/>
          <p:nvPr/>
        </p:nvSpPr>
        <p:spPr>
          <a:xfrm>
            <a:off x="8371215" y="677298"/>
            <a:ext cx="3172053" cy="253553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dirty="0"/>
              <a:t>Choose three or more words that you have read. Use these words in a sentence and write the sentence in your home work book.</a:t>
            </a:r>
          </a:p>
        </p:txBody>
      </p:sp>
      <p:sp>
        <p:nvSpPr>
          <p:cNvPr id="9" name="Rectangle 8">
            <a:extLst>
              <a:ext uri="{FF2B5EF4-FFF2-40B4-BE49-F238E27FC236}">
                <a16:creationId xmlns:a16="http://schemas.microsoft.com/office/drawing/2014/main" id="{B458E525-687F-4A66-B14F-34A6455BAC44}"/>
              </a:ext>
            </a:extLst>
          </p:cNvPr>
          <p:cNvSpPr/>
          <p:nvPr/>
        </p:nvSpPr>
        <p:spPr>
          <a:xfrm>
            <a:off x="417250" y="4492101"/>
            <a:ext cx="2601158" cy="9676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Proud</a:t>
            </a:r>
          </a:p>
        </p:txBody>
      </p:sp>
      <p:sp>
        <p:nvSpPr>
          <p:cNvPr id="10" name="TextBox 9">
            <a:extLst>
              <a:ext uri="{FF2B5EF4-FFF2-40B4-BE49-F238E27FC236}">
                <a16:creationId xmlns:a16="http://schemas.microsoft.com/office/drawing/2014/main" id="{154B58F9-6BD8-46FF-AC47-241F7FF8BD16}"/>
              </a:ext>
            </a:extLst>
          </p:cNvPr>
          <p:cNvSpPr txBox="1"/>
          <p:nvPr/>
        </p:nvSpPr>
        <p:spPr>
          <a:xfrm>
            <a:off x="3584865" y="4492101"/>
            <a:ext cx="5550258" cy="954107"/>
          </a:xfrm>
          <a:prstGeom prst="rect">
            <a:avLst/>
          </a:prstGeom>
          <a:noFill/>
        </p:spPr>
        <p:txBody>
          <a:bodyPr wrap="square" rtlCol="0">
            <a:spAutoFit/>
          </a:bodyPr>
          <a:lstStyle/>
          <a:p>
            <a:r>
              <a:rPr lang="en-GB" sz="2800" dirty="0"/>
              <a:t>I am very </a:t>
            </a:r>
            <a:r>
              <a:rPr lang="en-GB" sz="2800" dirty="0">
                <a:solidFill>
                  <a:srgbClr val="FF0000"/>
                </a:solidFill>
              </a:rPr>
              <a:t>proud</a:t>
            </a:r>
            <a:r>
              <a:rPr lang="en-GB" sz="2800" dirty="0"/>
              <a:t> of the work I have done today.</a:t>
            </a:r>
          </a:p>
        </p:txBody>
      </p:sp>
      <p:sp>
        <p:nvSpPr>
          <p:cNvPr id="13" name="TextBox 12">
            <a:extLst>
              <a:ext uri="{FF2B5EF4-FFF2-40B4-BE49-F238E27FC236}">
                <a16:creationId xmlns:a16="http://schemas.microsoft.com/office/drawing/2014/main" id="{CEBE43DB-A775-4B48-BC68-02186F4D5392}"/>
              </a:ext>
            </a:extLst>
          </p:cNvPr>
          <p:cNvSpPr txBox="1"/>
          <p:nvPr/>
        </p:nvSpPr>
        <p:spPr>
          <a:xfrm>
            <a:off x="7359588" y="6205491"/>
            <a:ext cx="4447713" cy="369332"/>
          </a:xfrm>
          <a:prstGeom prst="rect">
            <a:avLst/>
          </a:prstGeom>
          <a:noFill/>
        </p:spPr>
        <p:txBody>
          <a:bodyPr wrap="square" rtlCol="0">
            <a:spAutoFit/>
          </a:bodyPr>
          <a:lstStyle/>
          <a:p>
            <a:pPr algn="ctr"/>
            <a:r>
              <a:rPr lang="en-GB" dirty="0">
                <a:solidFill>
                  <a:srgbClr val="002060"/>
                </a:solidFill>
              </a:rPr>
              <a:t>Remember capital letters and full stops.</a:t>
            </a:r>
          </a:p>
        </p:txBody>
      </p:sp>
      <p:pic>
        <p:nvPicPr>
          <p:cNvPr id="2058" name="Picture 10" descr="Child thinking writing and thinking clipart clipartxtras - WikiClipArt">
            <a:extLst>
              <a:ext uri="{FF2B5EF4-FFF2-40B4-BE49-F238E27FC236}">
                <a16:creationId xmlns:a16="http://schemas.microsoft.com/office/drawing/2014/main" id="{D409F92D-7313-4150-8CF8-63B4A8AF05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5151" y="3284738"/>
            <a:ext cx="1962150" cy="233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97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Super speedy sounds – How many set 2 sounds do you know?</a:t>
            </a:r>
          </a:p>
        </p:txBody>
      </p:sp>
      <p:grpSp>
        <p:nvGrpSpPr>
          <p:cNvPr id="4" name="Group 3">
            <a:extLst>
              <a:ext uri="{FF2B5EF4-FFF2-40B4-BE49-F238E27FC236}">
                <a16:creationId xmlns:a16="http://schemas.microsoft.com/office/drawing/2014/main" id="{6F23D338-57F1-4B16-86D7-A15A20EA6595}"/>
              </a:ext>
            </a:extLst>
          </p:cNvPr>
          <p:cNvGrpSpPr/>
          <p:nvPr/>
        </p:nvGrpSpPr>
        <p:grpSpPr>
          <a:xfrm>
            <a:off x="2802200" y="1544715"/>
            <a:ext cx="6587600" cy="4447072"/>
            <a:chOff x="3083141" y="2428435"/>
            <a:chExt cx="5475302" cy="3661006"/>
          </a:xfrm>
        </p:grpSpPr>
        <p:pic>
          <p:nvPicPr>
            <p:cNvPr id="5" name="Picture 2" descr="Weston Primary School: Red Class Sounds">
              <a:extLst>
                <a:ext uri="{FF2B5EF4-FFF2-40B4-BE49-F238E27FC236}">
                  <a16:creationId xmlns:a16="http://schemas.microsoft.com/office/drawing/2014/main" id="{83455958-97A6-421B-B1AA-0CBC1EEAC4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6" b="66250"/>
            <a:stretch/>
          </p:blipFill>
          <p:spPr bwMode="auto">
            <a:xfrm>
              <a:off x="3083141" y="2428435"/>
              <a:ext cx="5475302" cy="246457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Weston Primary School: Red Class Sounds">
              <a:extLst>
                <a:ext uri="{FF2B5EF4-FFF2-40B4-BE49-F238E27FC236}">
                  <a16:creationId xmlns:a16="http://schemas.microsoft.com/office/drawing/2014/main" id="{43ABF3FE-89AB-4360-8925-5B91AE8B82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382" t="33804" r="3319" b="51320"/>
            <a:stretch/>
          </p:blipFill>
          <p:spPr bwMode="auto">
            <a:xfrm>
              <a:off x="6212150" y="4893006"/>
              <a:ext cx="2346293" cy="119643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3396</TotalTime>
  <Words>219</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Gill Sans MT</vt:lpstr>
      <vt:lpstr>Parcel</vt:lpstr>
      <vt:lpstr>Year 1 Phonics – set 2 sound ‘ou’</vt:lpstr>
      <vt:lpstr>PowerPoint Presentation</vt:lpstr>
      <vt:lpstr>PowerPoint Presentation</vt:lpstr>
      <vt:lpstr>PowerPoint Presentation</vt:lpstr>
      <vt:lpstr>Super speedy sounds – How many set 2 sounds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12</cp:revision>
  <dcterms:created xsi:type="dcterms:W3CDTF">2020-04-11T08:06:11Z</dcterms:created>
  <dcterms:modified xsi:type="dcterms:W3CDTF">2020-04-29T10:22:39Z</dcterms:modified>
</cp:coreProperties>
</file>