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
  </p:notesMasterIdLst>
  <p:sldIdLst>
    <p:sldId id="256" r:id="rId2"/>
    <p:sldId id="257" r:id="rId3"/>
    <p:sldId id="258" r:id="rId4"/>
    <p:sldId id="261"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ah Cresswell" initials="HC" lastIdx="1" clrIdx="0">
    <p:extLst>
      <p:ext uri="{19B8F6BF-5375-455C-9EA6-DF929625EA0E}">
        <p15:presenceInfo xmlns:p15="http://schemas.microsoft.com/office/powerpoint/2012/main" userId="S-1-5-21-350061025-2395645628-3419119869-16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4-13T16:42:29.887" idx="1">
    <p:pos x="10" y="10"/>
    <p:text>Fred fingers - Choose a word from the ones on screen, ask how many sounds the word has. Children put their fingers up for how many sounds. Pinch  fingers to sound out and then write the word.</p:text>
    <p:extLst mod="1">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F2EFDD-7847-4234-B3B0-A036FADDD25C}" type="datetimeFigureOut">
              <a:rPr lang="en-GB" smtClean="0"/>
              <a:t>29/04/2020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77CC6B-3F57-40AA-86FC-5BD521EE9E6F}" type="slidenum">
              <a:rPr lang="en-GB" smtClean="0"/>
              <a:t>‹#›</a:t>
            </a:fld>
            <a:endParaRPr lang="en-GB"/>
          </a:p>
        </p:txBody>
      </p:sp>
    </p:spTree>
    <p:extLst>
      <p:ext uri="{BB962C8B-B14F-4D97-AF65-F5344CB8AC3E}">
        <p14:creationId xmlns:p14="http://schemas.microsoft.com/office/powerpoint/2010/main" val="2905576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D11CCFD1-E2FF-4DCD-B753-FA6F94800A3E}" type="datetimeFigureOut">
              <a:rPr lang="en-GB" smtClean="0"/>
              <a:t>29/04/2020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285739775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CCFD1-E2FF-4DCD-B753-FA6F94800A3E}"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3554522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CCFD1-E2FF-4DCD-B753-FA6F94800A3E}"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3532791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1CCFD1-E2FF-4DCD-B753-FA6F94800A3E}" type="datetimeFigureOut">
              <a:rPr lang="en-GB" smtClean="0"/>
              <a:t>29/04/2020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3568847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D11CCFD1-E2FF-4DCD-B753-FA6F94800A3E}" type="datetimeFigureOut">
              <a:rPr lang="en-GB" smtClean="0"/>
              <a:t>29/04/2020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171658355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D11CCFD1-E2FF-4DCD-B753-FA6F94800A3E}" type="datetimeFigureOut">
              <a:rPr lang="en-GB" smtClean="0"/>
              <a:t>29/04/2020</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3136981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D11CCFD1-E2FF-4DCD-B753-FA6F94800A3E}" type="datetimeFigureOut">
              <a:rPr lang="en-GB" smtClean="0"/>
              <a:t>29/04/2020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0D9ED1-09C6-4A95-859D-AE0F9DDDFCC3}" type="slidenum">
              <a:rPr lang="en-GB" smtClean="0"/>
              <a:t>‹#›</a:t>
            </a:fld>
            <a:endParaRPr lang="en-GB"/>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530737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1CCFD1-E2FF-4DCD-B753-FA6F94800A3E}" type="datetimeFigureOut">
              <a:rPr lang="en-GB" smtClean="0"/>
              <a:t>29/04/2020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1383434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1CCFD1-E2FF-4DCD-B753-FA6F94800A3E}" type="datetimeFigureOut">
              <a:rPr lang="en-GB" smtClean="0"/>
              <a:t>29/04/2020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2793173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1CCFD1-E2FF-4DCD-B753-FA6F94800A3E}" type="datetimeFigureOut">
              <a:rPr lang="en-GB" smtClean="0"/>
              <a:t>29/04/2020</a:t>
            </a:fld>
            <a:endParaRPr lang="en-GB"/>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1" name="Slide Number Placeholder 10"/>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4062294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D11CCFD1-E2FF-4DCD-B753-FA6F94800A3E}" type="datetimeFigureOut">
              <a:rPr lang="en-GB" smtClean="0"/>
              <a:t>29/04/2020</a:t>
            </a:fld>
            <a:endParaRPr lang="en-GB"/>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0" name="Slide Number Placeholder 9"/>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309188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D11CCFD1-E2FF-4DCD-B753-FA6F94800A3E}" type="datetimeFigureOut">
              <a:rPr lang="en-GB" smtClean="0"/>
              <a:t>29/04/2020</a:t>
            </a:fld>
            <a:endParaRPr lang="en-GB"/>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GB"/>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050D9ED1-09C6-4A95-859D-AE0F9DDDFCC3}" type="slidenum">
              <a:rPr lang="en-GB" smtClean="0"/>
              <a:t>‹#›</a:t>
            </a:fld>
            <a:endParaRPr lang="en-GB"/>
          </a:p>
        </p:txBody>
      </p:sp>
    </p:spTree>
    <p:extLst>
      <p:ext uri="{BB962C8B-B14F-4D97-AF65-F5344CB8AC3E}">
        <p14:creationId xmlns:p14="http://schemas.microsoft.com/office/powerpoint/2010/main" val="307756321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A0C25-9428-4FD8-AD66-15438CC9173A}"/>
              </a:ext>
            </a:extLst>
          </p:cNvPr>
          <p:cNvSpPr>
            <a:spLocks noGrp="1"/>
          </p:cNvSpPr>
          <p:nvPr>
            <p:ph type="ctrTitle"/>
          </p:nvPr>
        </p:nvSpPr>
        <p:spPr>
          <a:xfrm>
            <a:off x="1860981" y="217916"/>
            <a:ext cx="8470037" cy="1239894"/>
          </a:xfrm>
        </p:spPr>
        <p:txBody>
          <a:bodyPr>
            <a:normAutofit fontScale="90000"/>
          </a:bodyPr>
          <a:lstStyle/>
          <a:p>
            <a:r>
              <a:rPr lang="en-GB" sz="3200" dirty="0">
                <a:latin typeface="Comic Sans MS" panose="030F0702030302020204" pitchFamily="66" charset="0"/>
              </a:rPr>
              <a:t>Year 1 Phonics – set 2 sound ‘</a:t>
            </a:r>
            <a:r>
              <a:rPr lang="en-GB" sz="3200" dirty="0" err="1">
                <a:latin typeface="Comic Sans MS" panose="030F0702030302020204" pitchFamily="66" charset="0"/>
              </a:rPr>
              <a:t>ou</a:t>
            </a:r>
            <a:r>
              <a:rPr lang="en-GB" sz="3200" dirty="0">
                <a:latin typeface="Comic Sans MS" panose="030F0702030302020204" pitchFamily="66" charset="0"/>
              </a:rPr>
              <a:t>’</a:t>
            </a:r>
          </a:p>
        </p:txBody>
      </p:sp>
      <p:sp>
        <p:nvSpPr>
          <p:cNvPr id="3" name="Subtitle 2">
            <a:extLst>
              <a:ext uri="{FF2B5EF4-FFF2-40B4-BE49-F238E27FC236}">
                <a16:creationId xmlns:a16="http://schemas.microsoft.com/office/drawing/2014/main" id="{345F690D-4C7B-4837-BE56-C10C09E69305}"/>
              </a:ext>
            </a:extLst>
          </p:cNvPr>
          <p:cNvSpPr>
            <a:spLocks noGrp="1"/>
          </p:cNvSpPr>
          <p:nvPr>
            <p:ph type="subTitle" idx="1"/>
          </p:nvPr>
        </p:nvSpPr>
        <p:spPr>
          <a:xfrm>
            <a:off x="2695193" y="1696613"/>
            <a:ext cx="6801612" cy="1239894"/>
          </a:xfrm>
        </p:spPr>
        <p:txBody>
          <a:bodyPr>
            <a:normAutofit/>
          </a:bodyPr>
          <a:lstStyle/>
          <a:p>
            <a:r>
              <a:rPr lang="en-GB" sz="3200" dirty="0">
                <a:solidFill>
                  <a:schemeClr val="bg1"/>
                </a:solidFill>
              </a:rPr>
              <a:t>Our sound of the day…</a:t>
            </a:r>
          </a:p>
        </p:txBody>
      </p:sp>
      <p:grpSp>
        <p:nvGrpSpPr>
          <p:cNvPr id="5" name="Group 4">
            <a:extLst>
              <a:ext uri="{FF2B5EF4-FFF2-40B4-BE49-F238E27FC236}">
                <a16:creationId xmlns:a16="http://schemas.microsoft.com/office/drawing/2014/main" id="{DCA7CB99-A7A6-4E9A-9481-63D981C5413E}"/>
              </a:ext>
            </a:extLst>
          </p:cNvPr>
          <p:cNvGrpSpPr/>
          <p:nvPr/>
        </p:nvGrpSpPr>
        <p:grpSpPr>
          <a:xfrm>
            <a:off x="3358349" y="2401410"/>
            <a:ext cx="5475302" cy="3661006"/>
            <a:chOff x="3083141" y="2428435"/>
            <a:chExt cx="5475302" cy="3661006"/>
          </a:xfrm>
        </p:grpSpPr>
        <p:pic>
          <p:nvPicPr>
            <p:cNvPr id="1026" name="Picture 2" descr="Weston Primary School: Red Class Sounds">
              <a:extLst>
                <a:ext uri="{FF2B5EF4-FFF2-40B4-BE49-F238E27FC236}">
                  <a16:creationId xmlns:a16="http://schemas.microsoft.com/office/drawing/2014/main" id="{C17DA691-AD03-481E-A586-A3956AC6B21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566" b="66250"/>
            <a:stretch/>
          </p:blipFill>
          <p:spPr bwMode="auto">
            <a:xfrm>
              <a:off x="3083141" y="2428435"/>
              <a:ext cx="5475302" cy="246457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Weston Primary School: Red Class Sounds">
              <a:extLst>
                <a:ext uri="{FF2B5EF4-FFF2-40B4-BE49-F238E27FC236}">
                  <a16:creationId xmlns:a16="http://schemas.microsoft.com/office/drawing/2014/main" id="{20FFD27A-450C-494F-92CC-1D8F3B787E1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8382" t="33804" r="3319" b="51320"/>
            <a:stretch/>
          </p:blipFill>
          <p:spPr bwMode="auto">
            <a:xfrm>
              <a:off x="6212150" y="4893006"/>
              <a:ext cx="2346293" cy="1196435"/>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Oval 5">
            <a:extLst>
              <a:ext uri="{FF2B5EF4-FFF2-40B4-BE49-F238E27FC236}">
                <a16:creationId xmlns:a16="http://schemas.microsoft.com/office/drawing/2014/main" id="{F0665823-53C4-46D5-9B0D-BDFF0072D42F}"/>
              </a:ext>
            </a:extLst>
          </p:cNvPr>
          <p:cNvSpPr/>
          <p:nvPr/>
        </p:nvSpPr>
        <p:spPr>
          <a:xfrm>
            <a:off x="6219548" y="4696280"/>
            <a:ext cx="1636451" cy="1535837"/>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B53D884D-9F4C-4332-B1B9-E4200C14791C}"/>
              </a:ext>
            </a:extLst>
          </p:cNvPr>
          <p:cNvSpPr/>
          <p:nvPr/>
        </p:nvSpPr>
        <p:spPr>
          <a:xfrm>
            <a:off x="8877670" y="4057095"/>
            <a:ext cx="3178206" cy="2370338"/>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err="1">
                <a:solidFill>
                  <a:srgbClr val="FF0000"/>
                </a:solidFill>
                <a:latin typeface="Comic Sans MS" panose="030F0702030302020204" pitchFamily="66" charset="0"/>
              </a:rPr>
              <a:t>Ou</a:t>
            </a:r>
            <a:r>
              <a:rPr lang="en-GB" sz="3600" dirty="0">
                <a:solidFill>
                  <a:srgbClr val="FF0000"/>
                </a:solidFill>
                <a:latin typeface="Comic Sans MS" panose="030F0702030302020204" pitchFamily="66" charset="0"/>
              </a:rPr>
              <a:t> </a:t>
            </a:r>
          </a:p>
          <a:p>
            <a:pPr algn="ctr"/>
            <a:endParaRPr lang="en-GB" sz="3600" dirty="0">
              <a:solidFill>
                <a:srgbClr val="FF0000"/>
              </a:solidFill>
              <a:latin typeface="Comic Sans MS" panose="030F0702030302020204" pitchFamily="66" charset="0"/>
            </a:endParaRPr>
          </a:p>
          <a:p>
            <a:pPr algn="ctr"/>
            <a:r>
              <a:rPr lang="en-GB" sz="3600" dirty="0">
                <a:solidFill>
                  <a:srgbClr val="FF0000"/>
                </a:solidFill>
                <a:latin typeface="Comic Sans MS" panose="030F0702030302020204" pitchFamily="66" charset="0"/>
              </a:rPr>
              <a:t>Shout it out</a:t>
            </a:r>
            <a:endParaRPr lang="en-GB" sz="3600" dirty="0">
              <a:solidFill>
                <a:schemeClr val="bg1"/>
              </a:solidFill>
              <a:latin typeface="Comic Sans MS" panose="030F0702030302020204" pitchFamily="66" charset="0"/>
            </a:endParaRPr>
          </a:p>
        </p:txBody>
      </p:sp>
      <p:pic>
        <p:nvPicPr>
          <p:cNvPr id="10" name="Picture 2" descr="Read Write Inc.: Fred the Frog - Toy (Single): Amazon.co.uk: Ruth ...">
            <a:extLst>
              <a:ext uri="{FF2B5EF4-FFF2-40B4-BE49-F238E27FC236}">
                <a16:creationId xmlns:a16="http://schemas.microsoft.com/office/drawing/2014/main" id="{C962FCAE-5001-45F9-8EED-6992D46598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31410" y="183129"/>
            <a:ext cx="1860590" cy="124287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Library of free library shout png files ▻▻▻ Clipart Art 2019">
            <a:extLst>
              <a:ext uri="{FF2B5EF4-FFF2-40B4-BE49-F238E27FC236}">
                <a16:creationId xmlns:a16="http://schemas.microsoft.com/office/drawing/2014/main" id="{2A938AB3-B144-4F23-9828-8D6077C02C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82845" y="2401410"/>
            <a:ext cx="1367856" cy="165568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Read Write Inc.: Fred the Frog - Toy (Single): Amazon.co.uk: Ruth ...">
            <a:extLst>
              <a:ext uri="{FF2B5EF4-FFF2-40B4-BE49-F238E27FC236}">
                <a16:creationId xmlns:a16="http://schemas.microsoft.com/office/drawing/2014/main" id="{8F8A9BC8-BD5D-45D3-A7F2-47C4CF57CC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1356"/>
            <a:ext cx="1833304" cy="1224647"/>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21AC4737-6383-4B3A-82A8-D1540EFCB013}"/>
              </a:ext>
            </a:extLst>
          </p:cNvPr>
          <p:cNvSpPr txBox="1"/>
          <p:nvPr/>
        </p:nvSpPr>
        <p:spPr>
          <a:xfrm>
            <a:off x="136124" y="5053869"/>
            <a:ext cx="2982898" cy="17543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a:t>Note to parents: For this lesson you will need: </a:t>
            </a:r>
          </a:p>
          <a:p>
            <a:pPr marL="285750" indent="-285750" algn="ctr">
              <a:buFont typeface="Arial" panose="020B0604020202020204" pitchFamily="34" charset="0"/>
              <a:buChar char="•"/>
            </a:pPr>
            <a:r>
              <a:rPr lang="en-GB" dirty="0"/>
              <a:t>Word cards with words including the ‘</a:t>
            </a:r>
            <a:r>
              <a:rPr lang="en-GB" dirty="0" err="1"/>
              <a:t>ou</a:t>
            </a:r>
            <a:r>
              <a:rPr lang="en-GB" dirty="0"/>
              <a:t>’ sound (see next slide) </a:t>
            </a:r>
          </a:p>
          <a:p>
            <a:pPr marL="285750" indent="-285750" algn="ctr">
              <a:buFont typeface="Arial" panose="020B0604020202020204" pitchFamily="34" charset="0"/>
              <a:buChar char="•"/>
            </a:pPr>
            <a:r>
              <a:rPr lang="en-GB" dirty="0"/>
              <a:t>A bag.</a:t>
            </a:r>
          </a:p>
        </p:txBody>
      </p:sp>
    </p:spTree>
    <p:extLst>
      <p:ext uri="{BB962C8B-B14F-4D97-AF65-F5344CB8AC3E}">
        <p14:creationId xmlns:p14="http://schemas.microsoft.com/office/powerpoint/2010/main" val="169093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302F3A-C066-4084-BC96-B91D157AA18A}"/>
              </a:ext>
            </a:extLst>
          </p:cNvPr>
          <p:cNvSpPr>
            <a:spLocks noGrp="1"/>
          </p:cNvSpPr>
          <p:nvPr>
            <p:ph idx="1"/>
          </p:nvPr>
        </p:nvSpPr>
        <p:spPr>
          <a:xfrm>
            <a:off x="3249175" y="349772"/>
            <a:ext cx="6236589" cy="1314831"/>
          </a:xfrm>
        </p:spPr>
        <p:txBody>
          <a:bodyPr>
            <a:normAutofit/>
          </a:bodyPr>
          <a:lstStyle/>
          <a:p>
            <a:pPr algn="ctr"/>
            <a:r>
              <a:rPr lang="en-GB" sz="2800" dirty="0"/>
              <a:t>Can you think of any words which have the </a:t>
            </a:r>
            <a:r>
              <a:rPr lang="en-GB" sz="2800" dirty="0" err="1"/>
              <a:t>ou</a:t>
            </a:r>
            <a:r>
              <a:rPr lang="en-GB" sz="2800" dirty="0"/>
              <a:t> sound in?</a:t>
            </a:r>
          </a:p>
        </p:txBody>
      </p:sp>
      <p:sp>
        <p:nvSpPr>
          <p:cNvPr id="6" name="TextBox 5">
            <a:extLst>
              <a:ext uri="{FF2B5EF4-FFF2-40B4-BE49-F238E27FC236}">
                <a16:creationId xmlns:a16="http://schemas.microsoft.com/office/drawing/2014/main" id="{EA33DDEE-53D3-418D-8BDC-FA2C84966FA2}"/>
              </a:ext>
            </a:extLst>
          </p:cNvPr>
          <p:cNvSpPr txBox="1"/>
          <p:nvPr/>
        </p:nvSpPr>
        <p:spPr>
          <a:xfrm>
            <a:off x="428624" y="3200310"/>
            <a:ext cx="2276475" cy="1200329"/>
          </a:xfrm>
          <a:prstGeom prst="rect">
            <a:avLst/>
          </a:prstGeom>
          <a:noFill/>
        </p:spPr>
        <p:txBody>
          <a:bodyPr wrap="square" rtlCol="0">
            <a:spAutoFit/>
          </a:bodyPr>
          <a:lstStyle/>
          <a:p>
            <a:pPr algn="ctr"/>
            <a:r>
              <a:rPr lang="en-GB" sz="2400" dirty="0">
                <a:latin typeface="Comic Sans MS" panose="030F0702030302020204" pitchFamily="66" charset="0"/>
              </a:rPr>
              <a:t>Remove the box to reveal the words!</a:t>
            </a:r>
          </a:p>
        </p:txBody>
      </p:sp>
      <p:sp>
        <p:nvSpPr>
          <p:cNvPr id="4" name="TextBox 3">
            <a:extLst>
              <a:ext uri="{FF2B5EF4-FFF2-40B4-BE49-F238E27FC236}">
                <a16:creationId xmlns:a16="http://schemas.microsoft.com/office/drawing/2014/main" id="{414FF046-9F9A-4BFB-885F-34AEC8621B84}"/>
              </a:ext>
            </a:extLst>
          </p:cNvPr>
          <p:cNvSpPr txBox="1"/>
          <p:nvPr/>
        </p:nvSpPr>
        <p:spPr>
          <a:xfrm>
            <a:off x="3489820" y="1837189"/>
            <a:ext cx="8481270" cy="3888693"/>
          </a:xfrm>
          <a:prstGeom prst="rect">
            <a:avLst/>
          </a:prstGeom>
          <a:noFill/>
        </p:spPr>
        <p:txBody>
          <a:bodyPr wrap="square" rtlCol="0">
            <a:spAutoFit/>
          </a:bodyPr>
          <a:lstStyle/>
          <a:p>
            <a:pPr>
              <a:lnSpc>
                <a:spcPct val="200000"/>
              </a:lnSpc>
            </a:pPr>
            <a:r>
              <a:rPr lang="en-GB" sz="3200" dirty="0">
                <a:latin typeface="Comic Sans MS" panose="030F0702030302020204" pitchFamily="66" charset="0"/>
              </a:rPr>
              <a:t>Loud                             around </a:t>
            </a:r>
          </a:p>
          <a:p>
            <a:pPr>
              <a:lnSpc>
                <a:spcPct val="200000"/>
              </a:lnSpc>
            </a:pPr>
            <a:r>
              <a:rPr lang="en-GB" sz="3200" dirty="0">
                <a:latin typeface="Comic Sans MS" panose="030F0702030302020204" pitchFamily="66" charset="0"/>
              </a:rPr>
              <a:t>Proud                            out</a:t>
            </a:r>
          </a:p>
          <a:p>
            <a:pPr>
              <a:lnSpc>
                <a:spcPct val="200000"/>
              </a:lnSpc>
            </a:pPr>
            <a:r>
              <a:rPr lang="en-GB" sz="3200" dirty="0">
                <a:latin typeface="Comic Sans MS" panose="030F0702030302020204" pitchFamily="66" charset="0"/>
              </a:rPr>
              <a:t>Sound                            aloud</a:t>
            </a:r>
          </a:p>
          <a:p>
            <a:pPr>
              <a:lnSpc>
                <a:spcPct val="200000"/>
              </a:lnSpc>
            </a:pPr>
            <a:r>
              <a:rPr lang="en-GB" sz="3200" dirty="0">
                <a:latin typeface="Comic Sans MS" panose="030F0702030302020204" pitchFamily="66" charset="0"/>
              </a:rPr>
              <a:t>Shout                            count</a:t>
            </a:r>
          </a:p>
        </p:txBody>
      </p:sp>
      <p:sp>
        <p:nvSpPr>
          <p:cNvPr id="2" name="Rectangle: Rounded Corners 1">
            <a:extLst>
              <a:ext uri="{FF2B5EF4-FFF2-40B4-BE49-F238E27FC236}">
                <a16:creationId xmlns:a16="http://schemas.microsoft.com/office/drawing/2014/main" id="{90A22076-789B-4D4D-94D2-7C08777FC255}"/>
              </a:ext>
            </a:extLst>
          </p:cNvPr>
          <p:cNvSpPr/>
          <p:nvPr/>
        </p:nvSpPr>
        <p:spPr>
          <a:xfrm>
            <a:off x="3033572" y="2041375"/>
            <a:ext cx="8202967" cy="43594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91824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954703-3469-4718-9637-04B0C2DA0C4E}"/>
              </a:ext>
            </a:extLst>
          </p:cNvPr>
          <p:cNvSpPr>
            <a:spLocks noGrp="1"/>
          </p:cNvSpPr>
          <p:nvPr>
            <p:ph idx="1"/>
          </p:nvPr>
        </p:nvSpPr>
        <p:spPr>
          <a:xfrm>
            <a:off x="1516760" y="1456944"/>
            <a:ext cx="9665589" cy="4419981"/>
          </a:xfrm>
        </p:spPr>
        <p:txBody>
          <a:bodyPr>
            <a:normAutofit/>
          </a:bodyPr>
          <a:lstStyle/>
          <a:p>
            <a:r>
              <a:rPr lang="en-GB" sz="7200" dirty="0"/>
              <a:t>shout           proud </a:t>
            </a:r>
          </a:p>
          <a:p>
            <a:r>
              <a:rPr lang="en-GB" sz="7200" dirty="0"/>
              <a:t>round          sound</a:t>
            </a:r>
          </a:p>
          <a:p>
            <a:r>
              <a:rPr lang="en-GB" sz="7200" dirty="0"/>
              <a:t>out            count </a:t>
            </a:r>
          </a:p>
          <a:p>
            <a:pPr marL="0" indent="0">
              <a:buNone/>
            </a:pPr>
            <a:endParaRPr lang="en-GB" sz="7200" dirty="0"/>
          </a:p>
        </p:txBody>
      </p:sp>
      <p:sp>
        <p:nvSpPr>
          <p:cNvPr id="4" name="TextBox 3">
            <a:extLst>
              <a:ext uri="{FF2B5EF4-FFF2-40B4-BE49-F238E27FC236}">
                <a16:creationId xmlns:a16="http://schemas.microsoft.com/office/drawing/2014/main" id="{A403110E-6C7F-4F06-B823-FBED72822262}"/>
              </a:ext>
            </a:extLst>
          </p:cNvPr>
          <p:cNvSpPr txBox="1"/>
          <p:nvPr/>
        </p:nvSpPr>
        <p:spPr>
          <a:xfrm>
            <a:off x="1371600" y="285750"/>
            <a:ext cx="9001125" cy="584775"/>
          </a:xfrm>
          <a:prstGeom prst="rect">
            <a:avLst/>
          </a:prstGeom>
          <a:noFill/>
        </p:spPr>
        <p:txBody>
          <a:bodyPr wrap="square" rtlCol="0">
            <a:spAutoFit/>
          </a:bodyPr>
          <a:lstStyle/>
          <a:p>
            <a:pPr algn="ctr"/>
            <a:r>
              <a:rPr lang="en-GB" sz="3200" dirty="0">
                <a:latin typeface="Comic Sans MS" panose="030F0702030302020204" pitchFamily="66" charset="0"/>
              </a:rPr>
              <a:t>Can you Fred talk the words?</a:t>
            </a:r>
          </a:p>
        </p:txBody>
      </p:sp>
      <p:cxnSp>
        <p:nvCxnSpPr>
          <p:cNvPr id="6" name="Straight Connector 5">
            <a:extLst>
              <a:ext uri="{FF2B5EF4-FFF2-40B4-BE49-F238E27FC236}">
                <a16:creationId xmlns:a16="http://schemas.microsoft.com/office/drawing/2014/main" id="{F8810E4D-8A14-44E7-8D80-67E93C97B7C8}"/>
              </a:ext>
            </a:extLst>
          </p:cNvPr>
          <p:cNvCxnSpPr/>
          <p:nvPr/>
        </p:nvCxnSpPr>
        <p:spPr>
          <a:xfrm>
            <a:off x="2971992" y="2560283"/>
            <a:ext cx="638175"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9772E9A-C8AC-4354-B27B-E2F30D355ED0}"/>
              </a:ext>
            </a:extLst>
          </p:cNvPr>
          <p:cNvCxnSpPr/>
          <p:nvPr/>
        </p:nvCxnSpPr>
        <p:spPr>
          <a:xfrm>
            <a:off x="2456802" y="3825148"/>
            <a:ext cx="638175"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C57555F-31DE-4F5B-878C-AEF78639FA19}"/>
              </a:ext>
            </a:extLst>
          </p:cNvPr>
          <p:cNvCxnSpPr/>
          <p:nvPr/>
        </p:nvCxnSpPr>
        <p:spPr>
          <a:xfrm>
            <a:off x="2137714" y="5064157"/>
            <a:ext cx="638175"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DFAB3D-45E0-4293-8998-BBC2C2F3EEA2}"/>
              </a:ext>
            </a:extLst>
          </p:cNvPr>
          <p:cNvCxnSpPr/>
          <p:nvPr/>
        </p:nvCxnSpPr>
        <p:spPr>
          <a:xfrm>
            <a:off x="7887083" y="2581275"/>
            <a:ext cx="638175"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F7F09DE-D133-459B-9CD9-05C46ED46B09}"/>
              </a:ext>
            </a:extLst>
          </p:cNvPr>
          <p:cNvCxnSpPr>
            <a:cxnSpLocks/>
          </p:cNvCxnSpPr>
          <p:nvPr/>
        </p:nvCxnSpPr>
        <p:spPr>
          <a:xfrm>
            <a:off x="6873420" y="5046139"/>
            <a:ext cx="750975"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pic>
        <p:nvPicPr>
          <p:cNvPr id="5122" name="Picture 2" descr="Read Write Inc.: Fred the Frog - Toy (Single): Amazon.co.uk: Ruth ...">
            <a:extLst>
              <a:ext uri="{FF2B5EF4-FFF2-40B4-BE49-F238E27FC236}">
                <a16:creationId xmlns:a16="http://schemas.microsoft.com/office/drawing/2014/main" id="{D3D3501D-3C7B-4E0E-8801-D74E68B8B8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0650" y="175035"/>
            <a:ext cx="2960178" cy="1977399"/>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a:extLst>
              <a:ext uri="{FF2B5EF4-FFF2-40B4-BE49-F238E27FC236}">
                <a16:creationId xmlns:a16="http://schemas.microsoft.com/office/drawing/2014/main" id="{2D1C68A5-1C9B-4E67-BCA0-04F7F4043EF8}"/>
              </a:ext>
            </a:extLst>
          </p:cNvPr>
          <p:cNvSpPr txBox="1"/>
          <p:nvPr/>
        </p:nvSpPr>
        <p:spPr>
          <a:xfrm>
            <a:off x="8782050" y="5591175"/>
            <a:ext cx="3188778" cy="1200329"/>
          </a:xfrm>
          <a:prstGeom prst="rect">
            <a:avLst/>
          </a:prstGeom>
          <a:noFill/>
        </p:spPr>
        <p:txBody>
          <a:bodyPr wrap="square" rtlCol="0">
            <a:spAutoFit/>
          </a:bodyPr>
          <a:lstStyle/>
          <a:p>
            <a:pPr algn="ctr"/>
            <a:r>
              <a:rPr lang="en-GB" dirty="0"/>
              <a:t>Can you use your Fred fingers for three of the words and write them down without looking?</a:t>
            </a:r>
          </a:p>
        </p:txBody>
      </p:sp>
      <p:pic>
        <p:nvPicPr>
          <p:cNvPr id="5124" name="Picture 4" descr="Read Write Inc Phonics">
            <a:extLst>
              <a:ext uri="{FF2B5EF4-FFF2-40B4-BE49-F238E27FC236}">
                <a16:creationId xmlns:a16="http://schemas.microsoft.com/office/drawing/2014/main" id="{FF63E791-14CD-4328-A571-5D07CFEAE1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2817" y="5010150"/>
            <a:ext cx="2933700" cy="1562100"/>
          </a:xfrm>
          <a:prstGeom prst="rect">
            <a:avLst/>
          </a:prstGeom>
          <a:noFill/>
          <a:extLst>
            <a:ext uri="{909E8E84-426E-40DD-AFC4-6F175D3DCCD1}">
              <a14:hiddenFill xmlns:a14="http://schemas.microsoft.com/office/drawing/2010/main">
                <a:solidFill>
                  <a:srgbClr val="FFFFFF"/>
                </a:solidFill>
              </a14:hiddenFill>
            </a:ext>
          </a:extLst>
        </p:spPr>
      </p:pic>
      <p:cxnSp>
        <p:nvCxnSpPr>
          <p:cNvPr id="25" name="Straight Connector 24">
            <a:extLst>
              <a:ext uri="{FF2B5EF4-FFF2-40B4-BE49-F238E27FC236}">
                <a16:creationId xmlns:a16="http://schemas.microsoft.com/office/drawing/2014/main" id="{44633923-1AE3-4B6A-BD25-0AED05BC6375}"/>
              </a:ext>
            </a:extLst>
          </p:cNvPr>
          <p:cNvCxnSpPr/>
          <p:nvPr/>
        </p:nvCxnSpPr>
        <p:spPr>
          <a:xfrm>
            <a:off x="7248908" y="3824523"/>
            <a:ext cx="638175"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1475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03110E-6C7F-4F06-B823-FBED72822262}"/>
              </a:ext>
            </a:extLst>
          </p:cNvPr>
          <p:cNvSpPr txBox="1"/>
          <p:nvPr/>
        </p:nvSpPr>
        <p:spPr>
          <a:xfrm>
            <a:off x="1192982" y="66496"/>
            <a:ext cx="9001125" cy="584775"/>
          </a:xfrm>
          <a:prstGeom prst="rect">
            <a:avLst/>
          </a:prstGeom>
          <a:noFill/>
        </p:spPr>
        <p:txBody>
          <a:bodyPr wrap="square" rtlCol="0">
            <a:spAutoFit/>
          </a:bodyPr>
          <a:lstStyle/>
          <a:p>
            <a:pPr algn="ctr"/>
            <a:r>
              <a:rPr lang="en-GB" sz="3200" dirty="0">
                <a:latin typeface="Comic Sans MS" panose="030F0702030302020204" pitchFamily="66" charset="0"/>
              </a:rPr>
              <a:t>Activity </a:t>
            </a:r>
          </a:p>
        </p:txBody>
      </p:sp>
      <p:pic>
        <p:nvPicPr>
          <p:cNvPr id="2050" name="Picture 2" descr="Mystery Bag Clipart">
            <a:extLst>
              <a:ext uri="{FF2B5EF4-FFF2-40B4-BE49-F238E27FC236}">
                <a16:creationId xmlns:a16="http://schemas.microsoft.com/office/drawing/2014/main" id="{4CAE3D17-1D6A-4206-A4B6-55AAA521EC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49" y="189632"/>
            <a:ext cx="2064878" cy="3095106"/>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Rounded Corners 7">
            <a:extLst>
              <a:ext uri="{FF2B5EF4-FFF2-40B4-BE49-F238E27FC236}">
                <a16:creationId xmlns:a16="http://schemas.microsoft.com/office/drawing/2014/main" id="{AC12AAF5-FECB-4C48-92D8-8C938D319BC2}"/>
              </a:ext>
            </a:extLst>
          </p:cNvPr>
          <p:cNvSpPr/>
          <p:nvPr/>
        </p:nvSpPr>
        <p:spPr>
          <a:xfrm>
            <a:off x="2448810" y="709032"/>
            <a:ext cx="4358936" cy="205630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000" dirty="0"/>
              <a:t>Create word cards with up to 10 words using the ‘</a:t>
            </a:r>
            <a:r>
              <a:rPr lang="en-GB" sz="2000" dirty="0" err="1"/>
              <a:t>ou</a:t>
            </a:r>
            <a:r>
              <a:rPr lang="en-GB" sz="2000" dirty="0"/>
              <a:t>’ sound. Put the cards into a bag.  Put your hand in the bag and pick a card one at a time. Read the word they have chosen. Use Fred talk to help. </a:t>
            </a:r>
          </a:p>
        </p:txBody>
      </p:sp>
      <p:sp>
        <p:nvSpPr>
          <p:cNvPr id="19" name="Rectangle: Rounded Corners 18">
            <a:extLst>
              <a:ext uri="{FF2B5EF4-FFF2-40B4-BE49-F238E27FC236}">
                <a16:creationId xmlns:a16="http://schemas.microsoft.com/office/drawing/2014/main" id="{06837B1D-AB2D-413C-94DD-243EAB23C2D9}"/>
              </a:ext>
            </a:extLst>
          </p:cNvPr>
          <p:cNvSpPr/>
          <p:nvPr/>
        </p:nvSpPr>
        <p:spPr>
          <a:xfrm>
            <a:off x="8371215" y="677298"/>
            <a:ext cx="3172053" cy="253553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400" dirty="0"/>
              <a:t>Choose three or more words that you have read. Use these words in a sentence and write the sentence in your home work book.</a:t>
            </a:r>
          </a:p>
        </p:txBody>
      </p:sp>
      <p:sp>
        <p:nvSpPr>
          <p:cNvPr id="9" name="Rectangle 8">
            <a:extLst>
              <a:ext uri="{FF2B5EF4-FFF2-40B4-BE49-F238E27FC236}">
                <a16:creationId xmlns:a16="http://schemas.microsoft.com/office/drawing/2014/main" id="{B458E525-687F-4A66-B14F-34A6455BAC44}"/>
              </a:ext>
            </a:extLst>
          </p:cNvPr>
          <p:cNvSpPr/>
          <p:nvPr/>
        </p:nvSpPr>
        <p:spPr>
          <a:xfrm>
            <a:off x="417250" y="4492101"/>
            <a:ext cx="2601158" cy="9676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rPr>
              <a:t>Proud</a:t>
            </a:r>
          </a:p>
        </p:txBody>
      </p:sp>
      <p:sp>
        <p:nvSpPr>
          <p:cNvPr id="10" name="TextBox 9">
            <a:extLst>
              <a:ext uri="{FF2B5EF4-FFF2-40B4-BE49-F238E27FC236}">
                <a16:creationId xmlns:a16="http://schemas.microsoft.com/office/drawing/2014/main" id="{154B58F9-6BD8-46FF-AC47-241F7FF8BD16}"/>
              </a:ext>
            </a:extLst>
          </p:cNvPr>
          <p:cNvSpPr txBox="1"/>
          <p:nvPr/>
        </p:nvSpPr>
        <p:spPr>
          <a:xfrm>
            <a:off x="3584865" y="4492101"/>
            <a:ext cx="5550258" cy="954107"/>
          </a:xfrm>
          <a:prstGeom prst="rect">
            <a:avLst/>
          </a:prstGeom>
          <a:noFill/>
        </p:spPr>
        <p:txBody>
          <a:bodyPr wrap="square" rtlCol="0">
            <a:spAutoFit/>
          </a:bodyPr>
          <a:lstStyle/>
          <a:p>
            <a:r>
              <a:rPr lang="en-GB" sz="2800" dirty="0"/>
              <a:t>I am very </a:t>
            </a:r>
            <a:r>
              <a:rPr lang="en-GB" sz="2800" dirty="0">
                <a:solidFill>
                  <a:srgbClr val="FF0000"/>
                </a:solidFill>
              </a:rPr>
              <a:t>proud</a:t>
            </a:r>
            <a:r>
              <a:rPr lang="en-GB" sz="2800" dirty="0"/>
              <a:t> of the work I have done today.</a:t>
            </a:r>
          </a:p>
        </p:txBody>
      </p:sp>
      <p:sp>
        <p:nvSpPr>
          <p:cNvPr id="13" name="TextBox 12">
            <a:extLst>
              <a:ext uri="{FF2B5EF4-FFF2-40B4-BE49-F238E27FC236}">
                <a16:creationId xmlns:a16="http://schemas.microsoft.com/office/drawing/2014/main" id="{CEBE43DB-A775-4B48-BC68-02186F4D5392}"/>
              </a:ext>
            </a:extLst>
          </p:cNvPr>
          <p:cNvSpPr txBox="1"/>
          <p:nvPr/>
        </p:nvSpPr>
        <p:spPr>
          <a:xfrm>
            <a:off x="7359588" y="6205491"/>
            <a:ext cx="4447713" cy="369332"/>
          </a:xfrm>
          <a:prstGeom prst="rect">
            <a:avLst/>
          </a:prstGeom>
          <a:noFill/>
        </p:spPr>
        <p:txBody>
          <a:bodyPr wrap="square" rtlCol="0">
            <a:spAutoFit/>
          </a:bodyPr>
          <a:lstStyle/>
          <a:p>
            <a:pPr algn="ctr"/>
            <a:r>
              <a:rPr lang="en-GB" dirty="0">
                <a:solidFill>
                  <a:srgbClr val="002060"/>
                </a:solidFill>
              </a:rPr>
              <a:t>Remember capital letters and full stops.</a:t>
            </a:r>
          </a:p>
        </p:txBody>
      </p:sp>
      <p:pic>
        <p:nvPicPr>
          <p:cNvPr id="2058" name="Picture 10" descr="Child thinking writing and thinking clipart clipartxtras - WikiClipArt">
            <a:extLst>
              <a:ext uri="{FF2B5EF4-FFF2-40B4-BE49-F238E27FC236}">
                <a16:creationId xmlns:a16="http://schemas.microsoft.com/office/drawing/2014/main" id="{D409F92D-7313-4150-8CF8-63B4A8AF05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45151" y="3284738"/>
            <a:ext cx="1962150" cy="2333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2973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AB70D-E2C4-48F8-9162-18BD28E54635}"/>
              </a:ext>
            </a:extLst>
          </p:cNvPr>
          <p:cNvSpPr>
            <a:spLocks noGrp="1"/>
          </p:cNvSpPr>
          <p:nvPr>
            <p:ph type="title"/>
          </p:nvPr>
        </p:nvSpPr>
        <p:spPr>
          <a:xfrm>
            <a:off x="2231136" y="136017"/>
            <a:ext cx="7729728" cy="1188720"/>
          </a:xfrm>
        </p:spPr>
        <p:txBody>
          <a:bodyPr/>
          <a:lstStyle/>
          <a:p>
            <a:r>
              <a:rPr lang="en-GB" dirty="0"/>
              <a:t>Super speedy sounds – How many set 2 sounds do you know?</a:t>
            </a:r>
          </a:p>
        </p:txBody>
      </p:sp>
      <p:grpSp>
        <p:nvGrpSpPr>
          <p:cNvPr id="4" name="Group 3">
            <a:extLst>
              <a:ext uri="{FF2B5EF4-FFF2-40B4-BE49-F238E27FC236}">
                <a16:creationId xmlns:a16="http://schemas.microsoft.com/office/drawing/2014/main" id="{6F23D338-57F1-4B16-86D7-A15A20EA6595}"/>
              </a:ext>
            </a:extLst>
          </p:cNvPr>
          <p:cNvGrpSpPr/>
          <p:nvPr/>
        </p:nvGrpSpPr>
        <p:grpSpPr>
          <a:xfrm>
            <a:off x="2802200" y="1544715"/>
            <a:ext cx="6587600" cy="4447072"/>
            <a:chOff x="3083141" y="2428435"/>
            <a:chExt cx="5475302" cy="3661006"/>
          </a:xfrm>
        </p:grpSpPr>
        <p:pic>
          <p:nvPicPr>
            <p:cNvPr id="5" name="Picture 2" descr="Weston Primary School: Red Class Sounds">
              <a:extLst>
                <a:ext uri="{FF2B5EF4-FFF2-40B4-BE49-F238E27FC236}">
                  <a16:creationId xmlns:a16="http://schemas.microsoft.com/office/drawing/2014/main" id="{83455958-97A6-421B-B1AA-0CBC1EEAC41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566" b="66250"/>
            <a:stretch/>
          </p:blipFill>
          <p:spPr bwMode="auto">
            <a:xfrm>
              <a:off x="3083141" y="2428435"/>
              <a:ext cx="5475302" cy="246457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Weston Primary School: Red Class Sounds">
              <a:extLst>
                <a:ext uri="{FF2B5EF4-FFF2-40B4-BE49-F238E27FC236}">
                  <a16:creationId xmlns:a16="http://schemas.microsoft.com/office/drawing/2014/main" id="{43ABF3FE-89AB-4360-8925-5B91AE8B826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8382" t="33804" r="3319" b="51320"/>
            <a:stretch/>
          </p:blipFill>
          <p:spPr bwMode="auto">
            <a:xfrm>
              <a:off x="6212150" y="4893006"/>
              <a:ext cx="2346293" cy="119643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80511839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3396</TotalTime>
  <Words>219</Words>
  <Application>Microsoft Office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Comic Sans MS</vt:lpstr>
      <vt:lpstr>Gill Sans MT</vt:lpstr>
      <vt:lpstr>Parcel</vt:lpstr>
      <vt:lpstr>Year 1 Phonics – set 2 sound ‘ou’</vt:lpstr>
      <vt:lpstr>PowerPoint Presentation</vt:lpstr>
      <vt:lpstr>PowerPoint Presentation</vt:lpstr>
      <vt:lpstr>PowerPoint Presentation</vt:lpstr>
      <vt:lpstr>Super speedy sounds – How many set 2 sounds do you know?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Phonics</dc:title>
  <dc:creator>Hannah Cresswell</dc:creator>
  <cp:lastModifiedBy>Hannah Cresswell</cp:lastModifiedBy>
  <cp:revision>12</cp:revision>
  <dcterms:created xsi:type="dcterms:W3CDTF">2020-04-11T08:06:11Z</dcterms:created>
  <dcterms:modified xsi:type="dcterms:W3CDTF">2020-04-29T10:22:39Z</dcterms:modified>
</cp:coreProperties>
</file>