
<file path=[Content_Types].xml><?xml version="1.0" encoding="utf-8"?>
<Types xmlns="http://schemas.openxmlformats.org/package/2006/content-types">
  <Default Extension="tmp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 autoAdjust="0"/>
  </p:normalViewPr>
  <p:slideViewPr>
    <p:cSldViewPr snapToGrid="0">
      <p:cViewPr>
        <p:scale>
          <a:sx n="60" d="100"/>
          <a:sy n="60" d="100"/>
        </p:scale>
        <p:origin x="588" y="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3 – Finding half of an amount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nk bar model [Compatibility Mode] - Word">
            <a:extLst>
              <a:ext uri="{FF2B5EF4-FFF2-40B4-BE49-F238E27FC236}">
                <a16:creationId xmlns:a16="http://schemas.microsoft.com/office/drawing/2014/main" id="{E00F314E-59FA-45F0-9801-3B94F9E7B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32341" r="22065" b="7348"/>
          <a:stretch/>
        </p:blipFill>
        <p:spPr>
          <a:xfrm>
            <a:off x="3229665" y="1502755"/>
            <a:ext cx="8782246" cy="51437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211463"/>
            <a:ext cx="11502887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I have 8 apples.</a:t>
            </a:r>
            <a:br>
              <a:rPr lang="en-GB" sz="3600" dirty="0"/>
            </a:br>
            <a:r>
              <a:rPr lang="en-GB" sz="3600" dirty="0"/>
              <a:t>I give half to my friend. How many do I give to my friend?</a:t>
            </a:r>
          </a:p>
        </p:txBody>
      </p:sp>
      <p:pic>
        <p:nvPicPr>
          <p:cNvPr id="22" name="Picture 21" descr="AA026359.png">
            <a:extLst>
              <a:ext uri="{FF2B5EF4-FFF2-40B4-BE49-F238E27FC236}">
                <a16:creationId xmlns:a16="http://schemas.microsoft.com/office/drawing/2014/main" id="{35C8E014-B781-43C2-8940-40F2301EF4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556" y="2507120"/>
            <a:ext cx="801186" cy="797293"/>
          </a:xfrm>
          <a:prstGeom prst="rect">
            <a:avLst/>
          </a:prstGeom>
        </p:spPr>
      </p:pic>
      <p:pic>
        <p:nvPicPr>
          <p:cNvPr id="23" name="Picture 22" descr="AA026359.png">
            <a:extLst>
              <a:ext uri="{FF2B5EF4-FFF2-40B4-BE49-F238E27FC236}">
                <a16:creationId xmlns:a16="http://schemas.microsoft.com/office/drawing/2014/main" id="{2A094DF2-DB88-4842-998E-01789F25CE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818" y="2508622"/>
            <a:ext cx="801186" cy="797293"/>
          </a:xfrm>
          <a:prstGeom prst="rect">
            <a:avLst/>
          </a:prstGeom>
        </p:spPr>
      </p:pic>
      <p:pic>
        <p:nvPicPr>
          <p:cNvPr id="24" name="Picture 23" descr="AA026359.png">
            <a:extLst>
              <a:ext uri="{FF2B5EF4-FFF2-40B4-BE49-F238E27FC236}">
                <a16:creationId xmlns:a16="http://schemas.microsoft.com/office/drawing/2014/main" id="{809711F8-F163-451C-85AF-C2E14FA94F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567" y="2508622"/>
            <a:ext cx="801186" cy="797293"/>
          </a:xfrm>
          <a:prstGeom prst="rect">
            <a:avLst/>
          </a:prstGeom>
        </p:spPr>
      </p:pic>
      <p:pic>
        <p:nvPicPr>
          <p:cNvPr id="25" name="Picture 24" descr="AA026359.png">
            <a:extLst>
              <a:ext uri="{FF2B5EF4-FFF2-40B4-BE49-F238E27FC236}">
                <a16:creationId xmlns:a16="http://schemas.microsoft.com/office/drawing/2014/main" id="{DC0FA03D-39F0-4389-807A-E0A469A71D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038" y="2508622"/>
            <a:ext cx="801186" cy="797293"/>
          </a:xfrm>
          <a:prstGeom prst="rect">
            <a:avLst/>
          </a:prstGeom>
        </p:spPr>
      </p:pic>
      <p:pic>
        <p:nvPicPr>
          <p:cNvPr id="26" name="Picture 25" descr="AA026359.png">
            <a:extLst>
              <a:ext uri="{FF2B5EF4-FFF2-40B4-BE49-F238E27FC236}">
                <a16:creationId xmlns:a16="http://schemas.microsoft.com/office/drawing/2014/main" id="{C137B5F4-E9D3-4599-802B-396623F11A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788" y="2508622"/>
            <a:ext cx="801186" cy="797293"/>
          </a:xfrm>
          <a:prstGeom prst="rect">
            <a:avLst/>
          </a:prstGeom>
        </p:spPr>
      </p:pic>
      <p:pic>
        <p:nvPicPr>
          <p:cNvPr id="27" name="Picture 26" descr="AA026359.png">
            <a:extLst>
              <a:ext uri="{FF2B5EF4-FFF2-40B4-BE49-F238E27FC236}">
                <a16:creationId xmlns:a16="http://schemas.microsoft.com/office/drawing/2014/main" id="{BC3D3AA8-6407-460E-AEDA-0A2EC029FF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7799" y="2510124"/>
            <a:ext cx="801186" cy="797293"/>
          </a:xfrm>
          <a:prstGeom prst="rect">
            <a:avLst/>
          </a:prstGeom>
        </p:spPr>
      </p:pic>
      <p:pic>
        <p:nvPicPr>
          <p:cNvPr id="28" name="Picture 27" descr="AA026359.png">
            <a:extLst>
              <a:ext uri="{FF2B5EF4-FFF2-40B4-BE49-F238E27FC236}">
                <a16:creationId xmlns:a16="http://schemas.microsoft.com/office/drawing/2014/main" id="{67720603-BEE8-456A-BF28-F38BFDC2AF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537" y="2484707"/>
            <a:ext cx="801186" cy="797293"/>
          </a:xfrm>
          <a:prstGeom prst="rect">
            <a:avLst/>
          </a:prstGeom>
        </p:spPr>
      </p:pic>
      <p:pic>
        <p:nvPicPr>
          <p:cNvPr id="29" name="Picture 28" descr="AA026359.png">
            <a:extLst>
              <a:ext uri="{FF2B5EF4-FFF2-40B4-BE49-F238E27FC236}">
                <a16:creationId xmlns:a16="http://schemas.microsoft.com/office/drawing/2014/main" id="{20D64E3A-0639-4DF6-97CD-E9911A6AF4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757" y="2479866"/>
            <a:ext cx="801186" cy="797293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4348433"/>
            <a:ext cx="2575999" cy="22324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Half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2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732982" y="1969296"/>
            <a:ext cx="2452616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share the total number between 2 parts to find half.</a:t>
            </a:r>
          </a:p>
        </p:txBody>
      </p:sp>
      <p:pic>
        <p:nvPicPr>
          <p:cNvPr id="33" name="Picture 32" descr="AA026359.png">
            <a:extLst>
              <a:ext uri="{FF2B5EF4-FFF2-40B4-BE49-F238E27FC236}">
                <a16:creationId xmlns:a16="http://schemas.microsoft.com/office/drawing/2014/main" id="{7F0C90B2-AEB6-491D-BF37-63F4D30F9D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63" y="4921145"/>
            <a:ext cx="801186" cy="797293"/>
          </a:xfrm>
          <a:prstGeom prst="rect">
            <a:avLst/>
          </a:prstGeom>
        </p:spPr>
      </p:pic>
      <p:pic>
        <p:nvPicPr>
          <p:cNvPr id="34" name="Picture 33" descr="AA026359.png">
            <a:extLst>
              <a:ext uri="{FF2B5EF4-FFF2-40B4-BE49-F238E27FC236}">
                <a16:creationId xmlns:a16="http://schemas.microsoft.com/office/drawing/2014/main" id="{1A61DE27-1A8F-4A47-A1A9-1AEE1DF59E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225" y="4922647"/>
            <a:ext cx="801186" cy="797293"/>
          </a:xfrm>
          <a:prstGeom prst="rect">
            <a:avLst/>
          </a:prstGeom>
        </p:spPr>
      </p:pic>
      <p:pic>
        <p:nvPicPr>
          <p:cNvPr id="35" name="Picture 34" descr="AA026359.png">
            <a:extLst>
              <a:ext uri="{FF2B5EF4-FFF2-40B4-BE49-F238E27FC236}">
                <a16:creationId xmlns:a16="http://schemas.microsoft.com/office/drawing/2014/main" id="{8CB26C14-AF10-46F7-B4F3-ABDB5194C6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974" y="4922647"/>
            <a:ext cx="801186" cy="797293"/>
          </a:xfrm>
          <a:prstGeom prst="rect">
            <a:avLst/>
          </a:prstGeom>
        </p:spPr>
      </p:pic>
      <p:pic>
        <p:nvPicPr>
          <p:cNvPr id="36" name="Picture 35" descr="AA026359.png">
            <a:extLst>
              <a:ext uri="{FF2B5EF4-FFF2-40B4-BE49-F238E27FC236}">
                <a16:creationId xmlns:a16="http://schemas.microsoft.com/office/drawing/2014/main" id="{19D69875-1FB9-4F34-8E19-13569C8C9D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445" y="4922647"/>
            <a:ext cx="801186" cy="797293"/>
          </a:xfrm>
          <a:prstGeom prst="rect">
            <a:avLst/>
          </a:prstGeom>
        </p:spPr>
      </p:pic>
      <p:pic>
        <p:nvPicPr>
          <p:cNvPr id="37" name="Picture 36" descr="AA026359.png">
            <a:extLst>
              <a:ext uri="{FF2B5EF4-FFF2-40B4-BE49-F238E27FC236}">
                <a16:creationId xmlns:a16="http://schemas.microsoft.com/office/drawing/2014/main" id="{89B4B655-F303-4A9E-B1D5-C6FE6059E7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502" y="4927416"/>
            <a:ext cx="801186" cy="797293"/>
          </a:xfrm>
          <a:prstGeom prst="rect">
            <a:avLst/>
          </a:prstGeom>
        </p:spPr>
      </p:pic>
      <p:pic>
        <p:nvPicPr>
          <p:cNvPr id="38" name="Picture 37" descr="AA026359.png">
            <a:extLst>
              <a:ext uri="{FF2B5EF4-FFF2-40B4-BE49-F238E27FC236}">
                <a16:creationId xmlns:a16="http://schemas.microsoft.com/office/drawing/2014/main" id="{2078F2E6-83B5-40B9-B06C-209A3AD978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513" y="4928918"/>
            <a:ext cx="801186" cy="797293"/>
          </a:xfrm>
          <a:prstGeom prst="rect">
            <a:avLst/>
          </a:prstGeom>
        </p:spPr>
      </p:pic>
      <p:pic>
        <p:nvPicPr>
          <p:cNvPr id="39" name="Picture 38" descr="AA026359.png">
            <a:extLst>
              <a:ext uri="{FF2B5EF4-FFF2-40B4-BE49-F238E27FC236}">
                <a16:creationId xmlns:a16="http://schemas.microsoft.com/office/drawing/2014/main" id="{94B7AEB3-F2E6-448D-9B8C-42B0B1D4AE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251" y="4903501"/>
            <a:ext cx="801186" cy="797293"/>
          </a:xfrm>
          <a:prstGeom prst="rect">
            <a:avLst/>
          </a:prstGeom>
        </p:spPr>
      </p:pic>
      <p:pic>
        <p:nvPicPr>
          <p:cNvPr id="40" name="Picture 39" descr="AA026359.png">
            <a:extLst>
              <a:ext uri="{FF2B5EF4-FFF2-40B4-BE49-F238E27FC236}">
                <a16:creationId xmlns:a16="http://schemas.microsoft.com/office/drawing/2014/main" id="{D9FB9A22-EF16-4AEF-B566-73DC9759EA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471" y="4898660"/>
            <a:ext cx="801186" cy="797293"/>
          </a:xfrm>
          <a:prstGeom prst="rect">
            <a:avLst/>
          </a:prstGeom>
        </p:spPr>
      </p:pic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794220" y="2394058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My friend will have 4 apples.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8 shared fairly between 2 groups equals 4.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DDE73181-EBD0-453D-AC5B-E90318999B6B}"/>
              </a:ext>
            </a:extLst>
          </p:cNvPr>
          <p:cNvSpPr txBox="1">
            <a:spLocks/>
          </p:cNvSpPr>
          <p:nvPr/>
        </p:nvSpPr>
        <p:spPr>
          <a:xfrm>
            <a:off x="3857476" y="141866"/>
            <a:ext cx="7653136" cy="133811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This is a </a:t>
            </a:r>
            <a:r>
              <a:rPr lang="en-GB" sz="4000" u="sng" dirty="0">
                <a:solidFill>
                  <a:schemeClr val="tx1"/>
                </a:solidFill>
              </a:rPr>
              <a:t>bar model</a:t>
            </a:r>
            <a:r>
              <a:rPr lang="en-GB" sz="40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It is another way to group objects.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41" grpId="0" animBg="1"/>
      <p:bldP spid="42" grpId="0" animBg="1"/>
      <p:bldP spid="4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nk bar model [Compatibility Mode] - Word">
            <a:extLst>
              <a:ext uri="{FF2B5EF4-FFF2-40B4-BE49-F238E27FC236}">
                <a16:creationId xmlns:a16="http://schemas.microsoft.com/office/drawing/2014/main" id="{E00F314E-59FA-45F0-9801-3B94F9E7B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32341" r="22065" b="7348"/>
          <a:stretch/>
        </p:blipFill>
        <p:spPr>
          <a:xfrm>
            <a:off x="3229665" y="1502755"/>
            <a:ext cx="8782246" cy="51437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211463"/>
            <a:ext cx="11502887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I have 10 sweets.</a:t>
            </a:r>
            <a:br>
              <a:rPr lang="en-GB" sz="3600" dirty="0"/>
            </a:br>
            <a:r>
              <a:rPr lang="en-GB" sz="3600" dirty="0"/>
              <a:t>I eat half of them. How many do I have left?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4348433"/>
            <a:ext cx="2575999" cy="22324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Half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2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732982" y="1969296"/>
            <a:ext cx="2452616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share the total number between 2 parts to find half.</a:t>
            </a:r>
          </a:p>
        </p:txBody>
      </p:sp>
      <p:pic>
        <p:nvPicPr>
          <p:cNvPr id="1026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CFB9198C-8AB5-43DF-A167-4632BAC71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528" y="2488099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B9EAEB8B-FC40-409B-ABFC-3480B67EE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493" y="2488098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BADC7628-1121-41A0-8080-00E2ADF2C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129" y="2488098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B1A1DA4A-1061-4257-9660-91B12492B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094" y="2488097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AFFB1908-F435-48A0-80B1-516208367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060" y="2488099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5249031E-5D6E-4B7D-B132-229C8623D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25" y="2488098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3F1630E2-3EFC-42C6-B20B-6B5930EF8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267" y="2488098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3E30CD9E-E823-4CD2-8986-94D459D18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32" y="2488097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582009CE-2CA0-42EA-BCDA-36A17DEEA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601" y="2486526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CE54593E-0751-4221-ABC6-640673B5F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566" y="2486525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7FB0A79C-C5C6-4E11-8601-3A4EB3F19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547" y="5084875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A9BFE701-2E63-44B2-A943-B499CBBB6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789" y="5084875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E730D17F-F164-4E2F-96DD-1857B6A52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54" y="5084874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25EF0FE5-6761-43B6-A74E-FA48DD3D4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123" y="5083303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9E511B46-1722-4336-90A5-3658F3862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88" y="5083302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9912E6C2-A28F-46EC-812F-B33C35AAF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209" y="5084875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1B53721C-0A76-413E-897D-3BCB616E6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451" y="5084875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6F5A99F7-21B0-4409-8FF3-D78E04D0B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416" y="5084874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F22C0949-1CAD-40B5-ABFD-B8F75AD77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785" y="5083303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Sweet Cliparts.com, Download Free Clip Art, Free Clip Art on ...">
            <a:extLst>
              <a:ext uri="{FF2B5EF4-FFF2-40B4-BE49-F238E27FC236}">
                <a16:creationId xmlns:a16="http://schemas.microsoft.com/office/drawing/2014/main" id="{F00883D5-6678-44C9-98ED-0802968C5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3750" y="5083302"/>
            <a:ext cx="771891" cy="7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823402" y="2364425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I will have 5 sweets left.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10 shared fairly between 2 groups equals 5.</a:t>
            </a:r>
          </a:p>
        </p:txBody>
      </p:sp>
    </p:spTree>
    <p:extLst>
      <p:ext uri="{BB962C8B-B14F-4D97-AF65-F5344CB8AC3E}">
        <p14:creationId xmlns:p14="http://schemas.microsoft.com/office/powerpoint/2010/main" val="145973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nk bar model [Compatibility Mode] - Word">
            <a:extLst>
              <a:ext uri="{FF2B5EF4-FFF2-40B4-BE49-F238E27FC236}">
                <a16:creationId xmlns:a16="http://schemas.microsoft.com/office/drawing/2014/main" id="{E00F314E-59FA-45F0-9801-3B94F9E7B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32341" r="22065" b="7348"/>
          <a:stretch/>
        </p:blipFill>
        <p:spPr>
          <a:xfrm>
            <a:off x="3229665" y="1502755"/>
            <a:ext cx="9017526" cy="51437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211463"/>
            <a:ext cx="11502887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There are 14 cars in the car park.</a:t>
            </a:r>
            <a:br>
              <a:rPr lang="en-GB" sz="3600" dirty="0"/>
            </a:br>
            <a:r>
              <a:rPr lang="en-GB" sz="3600" dirty="0"/>
              <a:t>Half of the cars drive away. How many cars are there left?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4348433"/>
            <a:ext cx="2575999" cy="22324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Half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2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732982" y="1969296"/>
            <a:ext cx="2452616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311093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share the total number between 2 parts to find half.</a:t>
            </a:r>
          </a:p>
        </p:txBody>
      </p:sp>
      <p:pic>
        <p:nvPicPr>
          <p:cNvPr id="2050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E0E6F596-C6C0-4448-A8FE-B24E60233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26" y="2375262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C75B6542-636A-4ED3-8DFF-B21A47F76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179" y="2935472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9224D476-AAD8-4311-B3BB-E809A9788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407" y="239723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3EE2C202-36EC-497A-8FC3-D72683AC8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960" y="295744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E4C1012E-E102-4824-881B-475EF18DE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015" y="239723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D97BE760-A20F-4DCD-978C-BF42DE6B4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568" y="295744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95E58ABB-106C-4F4C-B4A7-A8584E280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254" y="239723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BC04406E-8E2D-49F4-8886-726FA0448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807" y="295744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9ABA1859-AEBC-4B17-9FD1-182C388F5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387" y="239723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4C16B0B4-0D49-4BC6-BE5E-23A733A5E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940" y="295744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7549EE93-0DD7-4376-BCFC-E6C023137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414" y="2375675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C6F04160-C77B-4B16-B432-739744182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967" y="2935885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7229F924-16A5-4714-BB33-6B0041F9F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1994" y="239723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48F1A773-1BD5-4737-9B2B-100F1E2DB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547" y="295744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9ED8EEDF-729A-4AD2-BAE3-F5BCDAD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448" y="4852002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A2E0AE95-49AD-42C2-8E39-69F9952DE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001" y="5412212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AB8BD609-A364-4F08-A339-BC55BB52C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229" y="487397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CF579A08-22CA-46D3-97BD-7198E287E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782" y="543418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AFE083C0-B62A-4FF4-A088-1C81EBE7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837" y="487397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992FD3CF-A89D-49D8-9269-82AB36B8A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390" y="543418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2792F000-520F-486B-B337-87612B986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229" y="6040360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F4BAC9ED-267B-432F-94FF-814199C1E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038" y="4878186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BCE0604F-0F93-4AE8-AF01-525081CA6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591" y="5438396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5256F801-3B46-45D7-A023-A5EF2FE83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8819" y="4900158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3807B4F5-58B1-4B18-9B88-ABD2FCB62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372" y="5460368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38728205-65CB-45EC-B583-76AD8764A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4427" y="4900158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8934ECDD-FAA1-4DE6-AB3F-7FFDEC28E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9980" y="5460368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Free Cars Cliparts, Download Free Clip Art, Free Clip Art on ...">
            <a:extLst>
              <a:ext uri="{FF2B5EF4-FFF2-40B4-BE49-F238E27FC236}">
                <a16:creationId xmlns:a16="http://schemas.microsoft.com/office/drawing/2014/main" id="{EBF5F4DA-46F7-42BC-AA50-7D3953939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8819" y="6066544"/>
            <a:ext cx="1009644" cy="5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874449" y="2369371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There will be 7 cars left.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14 shared fairly between 2 groups equals 7.</a:t>
            </a:r>
          </a:p>
        </p:txBody>
      </p:sp>
    </p:spTree>
    <p:extLst>
      <p:ext uri="{BB962C8B-B14F-4D97-AF65-F5344CB8AC3E}">
        <p14:creationId xmlns:p14="http://schemas.microsoft.com/office/powerpoint/2010/main" val="394484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nk bar model [Compatibility Mode] - Word">
            <a:extLst>
              <a:ext uri="{FF2B5EF4-FFF2-40B4-BE49-F238E27FC236}">
                <a16:creationId xmlns:a16="http://schemas.microsoft.com/office/drawing/2014/main" id="{E00F314E-59FA-45F0-9801-3B94F9E7B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32341" r="22065" b="7348"/>
          <a:stretch/>
        </p:blipFill>
        <p:spPr>
          <a:xfrm>
            <a:off x="3229665" y="1502755"/>
            <a:ext cx="8782246" cy="51437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2" y="211463"/>
            <a:ext cx="11442976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There are 12 children in the line. Half of the children walk inside. How many children walk inside?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3277159"/>
            <a:ext cx="2575999" cy="358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Half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2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  <a:p>
            <a:pPr algn="ctr"/>
            <a:endParaRPr lang="en-GB" sz="2400" dirty="0">
              <a:solidFill>
                <a:srgbClr val="660066"/>
              </a:solidFill>
            </a:endParaRPr>
          </a:p>
          <a:p>
            <a:pPr algn="ctr"/>
            <a:r>
              <a:rPr lang="en-GB" sz="2800" dirty="0">
                <a:solidFill>
                  <a:srgbClr val="660066"/>
                </a:solidFill>
              </a:rPr>
              <a:t>We can draw a circle in one part at a time.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620687" y="1550881"/>
            <a:ext cx="2609499" cy="18781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count to 12 at the same time as we draw.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A948EB-9F42-412C-9F07-5269A066D99B}"/>
              </a:ext>
            </a:extLst>
          </p:cNvPr>
          <p:cNvSpPr txBox="1"/>
          <p:nvPr/>
        </p:nvSpPr>
        <p:spPr>
          <a:xfrm>
            <a:off x="6976563" y="2269989"/>
            <a:ext cx="1299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0070C0"/>
                </a:solidFill>
              </a:rPr>
              <a:t>12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780549" y="2364425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6 children walk inside.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12 shared fairly between 2 groups equals 6.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48C008-BBF7-4280-B11D-BE5DD49C4986}"/>
              </a:ext>
            </a:extLst>
          </p:cNvPr>
          <p:cNvSpPr/>
          <p:nvPr/>
        </p:nvSpPr>
        <p:spPr>
          <a:xfrm>
            <a:off x="3465095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632B558-7246-4711-9DA7-CB2B9B673A56}"/>
              </a:ext>
            </a:extLst>
          </p:cNvPr>
          <p:cNvSpPr/>
          <p:nvPr/>
        </p:nvSpPr>
        <p:spPr>
          <a:xfrm>
            <a:off x="4169375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6B8F25E-755E-476D-AC43-7526DD51DC26}"/>
              </a:ext>
            </a:extLst>
          </p:cNvPr>
          <p:cNvSpPr/>
          <p:nvPr/>
        </p:nvSpPr>
        <p:spPr>
          <a:xfrm>
            <a:off x="5577935" y="49088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BE24CD9-1EE7-4080-8684-D1914A7F179C}"/>
              </a:ext>
            </a:extLst>
          </p:cNvPr>
          <p:cNvSpPr/>
          <p:nvPr/>
        </p:nvSpPr>
        <p:spPr>
          <a:xfrm>
            <a:off x="4873655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1F5956E-9AB0-4B12-B9B1-A1FF11EF330B}"/>
              </a:ext>
            </a:extLst>
          </p:cNvPr>
          <p:cNvSpPr/>
          <p:nvPr/>
        </p:nvSpPr>
        <p:spPr>
          <a:xfrm>
            <a:off x="4873655" y="555452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06B046D-42C2-4098-BA92-C0E59CA46327}"/>
              </a:ext>
            </a:extLst>
          </p:cNvPr>
          <p:cNvSpPr/>
          <p:nvPr/>
        </p:nvSpPr>
        <p:spPr>
          <a:xfrm>
            <a:off x="4169375" y="555453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DC1A804-837B-46D4-8006-E088B40A7C4D}"/>
              </a:ext>
            </a:extLst>
          </p:cNvPr>
          <p:cNvSpPr/>
          <p:nvPr/>
        </p:nvSpPr>
        <p:spPr>
          <a:xfrm>
            <a:off x="9182593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E212F8F-E1C1-4AD2-8256-F9444698BAA1}"/>
              </a:ext>
            </a:extLst>
          </p:cNvPr>
          <p:cNvSpPr/>
          <p:nvPr/>
        </p:nvSpPr>
        <p:spPr>
          <a:xfrm>
            <a:off x="9886873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6995CF-F96C-463E-9A61-8585CC0CE067}"/>
              </a:ext>
            </a:extLst>
          </p:cNvPr>
          <p:cNvSpPr/>
          <p:nvPr/>
        </p:nvSpPr>
        <p:spPr>
          <a:xfrm>
            <a:off x="11295433" y="49088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9FAEB32-30F7-411A-B0CD-8084923B0F41}"/>
              </a:ext>
            </a:extLst>
          </p:cNvPr>
          <p:cNvSpPr/>
          <p:nvPr/>
        </p:nvSpPr>
        <p:spPr>
          <a:xfrm>
            <a:off x="10591153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ED32B64-ADB4-4AD2-932E-AE75E692729A}"/>
              </a:ext>
            </a:extLst>
          </p:cNvPr>
          <p:cNvSpPr/>
          <p:nvPr/>
        </p:nvSpPr>
        <p:spPr>
          <a:xfrm>
            <a:off x="10591153" y="555452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4ED046D-B31F-4EF9-9C2E-5BB99F90032C}"/>
              </a:ext>
            </a:extLst>
          </p:cNvPr>
          <p:cNvSpPr/>
          <p:nvPr/>
        </p:nvSpPr>
        <p:spPr>
          <a:xfrm>
            <a:off x="9886873" y="555453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63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3" grpId="0"/>
      <p:bldP spid="41" grpId="0" animBg="1"/>
      <p:bldP spid="6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nk bar model [Compatibility Mode] - Word">
            <a:extLst>
              <a:ext uri="{FF2B5EF4-FFF2-40B4-BE49-F238E27FC236}">
                <a16:creationId xmlns:a16="http://schemas.microsoft.com/office/drawing/2014/main" id="{E00F314E-59FA-45F0-9801-3B94F9E7B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32341" r="22065" b="7348"/>
          <a:stretch/>
        </p:blipFill>
        <p:spPr>
          <a:xfrm>
            <a:off x="3229665" y="1502755"/>
            <a:ext cx="8782246" cy="51437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2" y="211463"/>
            <a:ext cx="11442976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There are 6 children at the table. Half of the children go to the carpet. How many children go to the carpet?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3277159"/>
            <a:ext cx="2575999" cy="358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Half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2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  <a:p>
            <a:pPr algn="ctr"/>
            <a:endParaRPr lang="en-GB" sz="2400" dirty="0">
              <a:solidFill>
                <a:srgbClr val="660066"/>
              </a:solidFill>
            </a:endParaRPr>
          </a:p>
          <a:p>
            <a:pPr algn="ctr"/>
            <a:r>
              <a:rPr lang="en-GB" sz="2800" dirty="0">
                <a:solidFill>
                  <a:srgbClr val="660066"/>
                </a:solidFill>
              </a:rPr>
              <a:t>We can draw a circle in one part at a time.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620687" y="1550881"/>
            <a:ext cx="2609499" cy="18781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count to 6 at the same time as we draw.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A948EB-9F42-412C-9F07-5269A066D99B}"/>
              </a:ext>
            </a:extLst>
          </p:cNvPr>
          <p:cNvSpPr txBox="1"/>
          <p:nvPr/>
        </p:nvSpPr>
        <p:spPr>
          <a:xfrm>
            <a:off x="6976563" y="2269989"/>
            <a:ext cx="1299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0070C0"/>
                </a:solidFill>
              </a:rPr>
              <a:t>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817207" y="2382679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3 children go to the carpet.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6 shared fairly between 2 groups equals 3.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6B8F25E-755E-476D-AC43-7526DD51DC26}"/>
              </a:ext>
            </a:extLst>
          </p:cNvPr>
          <p:cNvSpPr/>
          <p:nvPr/>
        </p:nvSpPr>
        <p:spPr>
          <a:xfrm>
            <a:off x="5577935" y="49088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BE24CD9-1EE7-4080-8684-D1914A7F179C}"/>
              </a:ext>
            </a:extLst>
          </p:cNvPr>
          <p:cNvSpPr/>
          <p:nvPr/>
        </p:nvSpPr>
        <p:spPr>
          <a:xfrm>
            <a:off x="4873655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1F5956E-9AB0-4B12-B9B1-A1FF11EF330B}"/>
              </a:ext>
            </a:extLst>
          </p:cNvPr>
          <p:cNvSpPr/>
          <p:nvPr/>
        </p:nvSpPr>
        <p:spPr>
          <a:xfrm>
            <a:off x="4873655" y="555452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DC1A804-837B-46D4-8006-E088B40A7C4D}"/>
              </a:ext>
            </a:extLst>
          </p:cNvPr>
          <p:cNvSpPr/>
          <p:nvPr/>
        </p:nvSpPr>
        <p:spPr>
          <a:xfrm>
            <a:off x="9182593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E212F8F-E1C1-4AD2-8256-F9444698BAA1}"/>
              </a:ext>
            </a:extLst>
          </p:cNvPr>
          <p:cNvSpPr/>
          <p:nvPr/>
        </p:nvSpPr>
        <p:spPr>
          <a:xfrm>
            <a:off x="9886873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4ED046D-B31F-4EF9-9C2E-5BB99F90032C}"/>
              </a:ext>
            </a:extLst>
          </p:cNvPr>
          <p:cNvSpPr/>
          <p:nvPr/>
        </p:nvSpPr>
        <p:spPr>
          <a:xfrm>
            <a:off x="9886873" y="555453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67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3" grpId="0"/>
      <p:bldP spid="41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nk bar model [Compatibility Mode] - Word">
            <a:extLst>
              <a:ext uri="{FF2B5EF4-FFF2-40B4-BE49-F238E27FC236}">
                <a16:creationId xmlns:a16="http://schemas.microsoft.com/office/drawing/2014/main" id="{E00F314E-59FA-45F0-9801-3B94F9E7B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32341" r="22065" b="7348"/>
          <a:stretch/>
        </p:blipFill>
        <p:spPr>
          <a:xfrm>
            <a:off x="3229665" y="1502755"/>
            <a:ext cx="8782246" cy="51437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2" y="211463"/>
            <a:ext cx="11442976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There are 16 bikes in the shed. Half of the bikes are taken home. How many bikes are left in the shed?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3277159"/>
            <a:ext cx="2575999" cy="358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Half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2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  <a:p>
            <a:pPr algn="ctr"/>
            <a:endParaRPr lang="en-GB" sz="2400" dirty="0">
              <a:solidFill>
                <a:srgbClr val="660066"/>
              </a:solidFill>
            </a:endParaRPr>
          </a:p>
          <a:p>
            <a:pPr algn="ctr"/>
            <a:r>
              <a:rPr lang="en-GB" sz="2800" dirty="0">
                <a:solidFill>
                  <a:srgbClr val="660066"/>
                </a:solidFill>
              </a:rPr>
              <a:t>We can draw a circle in one part at a time.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620687" y="1550881"/>
            <a:ext cx="2609499" cy="18781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count to 16 at the same time as we draw.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A948EB-9F42-412C-9F07-5269A066D99B}"/>
              </a:ext>
            </a:extLst>
          </p:cNvPr>
          <p:cNvSpPr txBox="1"/>
          <p:nvPr/>
        </p:nvSpPr>
        <p:spPr>
          <a:xfrm>
            <a:off x="6976563" y="2269989"/>
            <a:ext cx="1299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0070C0"/>
                </a:solidFill>
              </a:rPr>
              <a:t>16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789260" y="2374023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There are 8 bikes left in the shed.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16 shared fairly between 2 groups equals 8.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48C008-BBF7-4280-B11D-BE5DD49C4986}"/>
              </a:ext>
            </a:extLst>
          </p:cNvPr>
          <p:cNvSpPr/>
          <p:nvPr/>
        </p:nvSpPr>
        <p:spPr>
          <a:xfrm>
            <a:off x="3465095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632B558-7246-4711-9DA7-CB2B9B673A56}"/>
              </a:ext>
            </a:extLst>
          </p:cNvPr>
          <p:cNvSpPr/>
          <p:nvPr/>
        </p:nvSpPr>
        <p:spPr>
          <a:xfrm>
            <a:off x="4169375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6B8F25E-755E-476D-AC43-7526DD51DC26}"/>
              </a:ext>
            </a:extLst>
          </p:cNvPr>
          <p:cNvSpPr/>
          <p:nvPr/>
        </p:nvSpPr>
        <p:spPr>
          <a:xfrm>
            <a:off x="5577935" y="49088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BE24CD9-1EE7-4080-8684-D1914A7F179C}"/>
              </a:ext>
            </a:extLst>
          </p:cNvPr>
          <p:cNvSpPr/>
          <p:nvPr/>
        </p:nvSpPr>
        <p:spPr>
          <a:xfrm>
            <a:off x="4873655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1F5956E-9AB0-4B12-B9B1-A1FF11EF330B}"/>
              </a:ext>
            </a:extLst>
          </p:cNvPr>
          <p:cNvSpPr/>
          <p:nvPr/>
        </p:nvSpPr>
        <p:spPr>
          <a:xfrm>
            <a:off x="4873655" y="555452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06B046D-42C2-4098-BA92-C0E59CA46327}"/>
              </a:ext>
            </a:extLst>
          </p:cNvPr>
          <p:cNvSpPr/>
          <p:nvPr/>
        </p:nvSpPr>
        <p:spPr>
          <a:xfrm>
            <a:off x="4169375" y="555453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DC1A804-837B-46D4-8006-E088B40A7C4D}"/>
              </a:ext>
            </a:extLst>
          </p:cNvPr>
          <p:cNvSpPr/>
          <p:nvPr/>
        </p:nvSpPr>
        <p:spPr>
          <a:xfrm>
            <a:off x="9182593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E212F8F-E1C1-4AD2-8256-F9444698BAA1}"/>
              </a:ext>
            </a:extLst>
          </p:cNvPr>
          <p:cNvSpPr/>
          <p:nvPr/>
        </p:nvSpPr>
        <p:spPr>
          <a:xfrm>
            <a:off x="9886873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6995CF-F96C-463E-9A61-8585CC0CE067}"/>
              </a:ext>
            </a:extLst>
          </p:cNvPr>
          <p:cNvSpPr/>
          <p:nvPr/>
        </p:nvSpPr>
        <p:spPr>
          <a:xfrm>
            <a:off x="11295433" y="49088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9FAEB32-30F7-411A-B0CD-8084923B0F41}"/>
              </a:ext>
            </a:extLst>
          </p:cNvPr>
          <p:cNvSpPr/>
          <p:nvPr/>
        </p:nvSpPr>
        <p:spPr>
          <a:xfrm>
            <a:off x="10591153" y="49088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ED32B64-ADB4-4AD2-932E-AE75E692729A}"/>
              </a:ext>
            </a:extLst>
          </p:cNvPr>
          <p:cNvSpPr/>
          <p:nvPr/>
        </p:nvSpPr>
        <p:spPr>
          <a:xfrm>
            <a:off x="10591153" y="555452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4ED046D-B31F-4EF9-9C2E-5BB99F90032C}"/>
              </a:ext>
            </a:extLst>
          </p:cNvPr>
          <p:cNvSpPr/>
          <p:nvPr/>
        </p:nvSpPr>
        <p:spPr>
          <a:xfrm>
            <a:off x="9886873" y="555453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2DD7A6D-7430-4198-8BF5-AE901C1EDD5B}"/>
              </a:ext>
            </a:extLst>
          </p:cNvPr>
          <p:cNvSpPr/>
          <p:nvPr/>
        </p:nvSpPr>
        <p:spPr>
          <a:xfrm>
            <a:off x="3460580" y="555452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753739D-C901-49AB-8280-6EE22E9F489D}"/>
              </a:ext>
            </a:extLst>
          </p:cNvPr>
          <p:cNvSpPr/>
          <p:nvPr/>
        </p:nvSpPr>
        <p:spPr>
          <a:xfrm>
            <a:off x="5577935" y="555452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A886978-D6D2-49D3-BA68-E183B0D9D316}"/>
              </a:ext>
            </a:extLst>
          </p:cNvPr>
          <p:cNvSpPr/>
          <p:nvPr/>
        </p:nvSpPr>
        <p:spPr>
          <a:xfrm>
            <a:off x="9182593" y="5556352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CB97234-72A3-4380-AE7D-5DBA72F1A231}"/>
              </a:ext>
            </a:extLst>
          </p:cNvPr>
          <p:cNvSpPr/>
          <p:nvPr/>
        </p:nvSpPr>
        <p:spPr>
          <a:xfrm>
            <a:off x="11295432" y="5554528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00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3" grpId="0"/>
      <p:bldP spid="41" grpId="0" animBg="1"/>
      <p:bldP spid="6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493</TotalTime>
  <Words>376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Franklin Gothic Book</vt:lpstr>
      <vt:lpstr>Crop</vt:lpstr>
      <vt:lpstr>Year 1- FRACTIONS</vt:lpstr>
      <vt:lpstr>I have 8 apples. I give half to my friend. How many do I give to my friend?</vt:lpstr>
      <vt:lpstr>I have 10 sweets. I eat half of them. How many do I have left?</vt:lpstr>
      <vt:lpstr>There are 14 cars in the car park. Half of the cars drive away. How many cars are there left?</vt:lpstr>
      <vt:lpstr>There are 12 children in the line. Half of the children walk inside. How many children walk inside?</vt:lpstr>
      <vt:lpstr>There are 6 children at the table. Half of the children go to the carpet. How many children go to the carpet?</vt:lpstr>
      <vt:lpstr>There are 16 bikes in the shed. Half of the bikes are taken home. How many bikes are left in the shed?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Suzanne Cozens</cp:lastModifiedBy>
  <cp:revision>51</cp:revision>
  <dcterms:created xsi:type="dcterms:W3CDTF">2020-03-20T11:22:32Z</dcterms:created>
  <dcterms:modified xsi:type="dcterms:W3CDTF">2020-05-11T11:38:29Z</dcterms:modified>
</cp:coreProperties>
</file>