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56" r:id="rId2"/>
    <p:sldId id="257" r:id="rId3"/>
    <p:sldId id="263" r:id="rId4"/>
    <p:sldId id="261"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nah Cresswell" initials="HC" lastIdx="1" clrIdx="0">
    <p:extLst>
      <p:ext uri="{19B8F6BF-5375-455C-9EA6-DF929625EA0E}">
        <p15:presenceInfo xmlns:p15="http://schemas.microsoft.com/office/powerpoint/2012/main" userId="S-1-5-21-350061025-2395645628-3419119869-16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2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13T16:42:29.887" idx="1">
    <p:pos x="10" y="10"/>
    <p:text>Fred fingers - Choose a word from the ones on screen, ask how many sounds the word has. Children put their fingers up for how many sounds. Pinch  fingers to sound out and then write the word.</p:text>
    <p:extLst mod="1">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F2EFDD-7847-4234-B3B0-A036FADDD25C}" type="datetimeFigureOut">
              <a:rPr lang="en-GB" smtClean="0"/>
              <a:t>06/05/2020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77CC6B-3F57-40AA-86FC-5BD521EE9E6F}" type="slidenum">
              <a:rPr lang="en-GB" smtClean="0"/>
              <a:t>‹#›</a:t>
            </a:fld>
            <a:endParaRPr lang="en-GB"/>
          </a:p>
        </p:txBody>
      </p:sp>
    </p:spTree>
    <p:extLst>
      <p:ext uri="{BB962C8B-B14F-4D97-AF65-F5344CB8AC3E}">
        <p14:creationId xmlns:p14="http://schemas.microsoft.com/office/powerpoint/2010/main" val="290557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06/05/2020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85739775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54522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CCFD1-E2FF-4DCD-B753-FA6F94800A3E}" type="datetimeFigureOut">
              <a:rPr lang="en-GB" smtClean="0"/>
              <a:t>06/05/2020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32791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1CCFD1-E2FF-4DCD-B753-FA6F94800A3E}" type="datetimeFigureOut">
              <a:rPr lang="en-GB" smtClean="0"/>
              <a:t>06/05/2020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568847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06/05/2020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71658355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D11CCFD1-E2FF-4DCD-B753-FA6F94800A3E}" type="datetimeFigureOut">
              <a:rPr lang="en-GB" smtClean="0"/>
              <a:t>06/05/2020</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136981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D11CCFD1-E2FF-4DCD-B753-FA6F94800A3E}" type="datetimeFigureOut">
              <a:rPr lang="en-GB" smtClean="0"/>
              <a:t>06/05/2020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50D9ED1-09C6-4A95-859D-AE0F9DDDFCC3}" type="slidenum">
              <a:rPr lang="en-GB" smtClean="0"/>
              <a:t>‹#›</a:t>
            </a:fld>
            <a:endParaRPr lang="en-GB"/>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530737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1CCFD1-E2FF-4DCD-B753-FA6F94800A3E}" type="datetimeFigureOut">
              <a:rPr lang="en-GB" smtClean="0"/>
              <a:t>06/05/2020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1383434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1CCFD1-E2FF-4DCD-B753-FA6F94800A3E}" type="datetimeFigureOut">
              <a:rPr lang="en-GB" smtClean="0"/>
              <a:t>06/05/2020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2793173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1CCFD1-E2FF-4DCD-B753-FA6F94800A3E}" type="datetimeFigureOut">
              <a:rPr lang="en-GB" smtClean="0"/>
              <a:t>06/05/2020</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4062294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11CCFD1-E2FF-4DCD-B753-FA6F94800A3E}" type="datetimeFigureOut">
              <a:rPr lang="en-GB" smtClean="0"/>
              <a:t>06/05/2020</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050D9ED1-09C6-4A95-859D-AE0F9DDDFCC3}" type="slidenum">
              <a:rPr lang="en-GB" smtClean="0"/>
              <a:t>‹#›</a:t>
            </a:fld>
            <a:endParaRPr lang="en-GB"/>
          </a:p>
        </p:txBody>
      </p:sp>
    </p:spTree>
    <p:extLst>
      <p:ext uri="{BB962C8B-B14F-4D97-AF65-F5344CB8AC3E}">
        <p14:creationId xmlns:p14="http://schemas.microsoft.com/office/powerpoint/2010/main" val="3091889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11CCFD1-E2FF-4DCD-B753-FA6F94800A3E}" type="datetimeFigureOut">
              <a:rPr lang="en-GB" smtClean="0"/>
              <a:t>06/05/2020</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50D9ED1-09C6-4A95-859D-AE0F9DDDFCC3}" type="slidenum">
              <a:rPr lang="en-GB" smtClean="0"/>
              <a:t>‹#›</a:t>
            </a:fld>
            <a:endParaRPr lang="en-GB"/>
          </a:p>
        </p:txBody>
      </p:sp>
    </p:spTree>
    <p:extLst>
      <p:ext uri="{BB962C8B-B14F-4D97-AF65-F5344CB8AC3E}">
        <p14:creationId xmlns:p14="http://schemas.microsoft.com/office/powerpoint/2010/main" val="30775632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Pvvr1KY9ZB8" TargetMode="External"/><Relationship Id="rId4" Type="http://schemas.openxmlformats.org/officeDocument/2006/relationships/hyperlink" Target="https://www.youtube.com/watch?v=Pvvr1KY9ZB8" TargetMode="Externa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A0C25-9428-4FD8-AD66-15438CC9173A}"/>
              </a:ext>
            </a:extLst>
          </p:cNvPr>
          <p:cNvSpPr>
            <a:spLocks noGrp="1"/>
          </p:cNvSpPr>
          <p:nvPr>
            <p:ph type="ctrTitle"/>
          </p:nvPr>
        </p:nvSpPr>
        <p:spPr>
          <a:xfrm>
            <a:off x="1860981" y="217916"/>
            <a:ext cx="8470037" cy="1239894"/>
          </a:xfrm>
        </p:spPr>
        <p:txBody>
          <a:bodyPr>
            <a:normAutofit/>
          </a:bodyPr>
          <a:lstStyle/>
          <a:p>
            <a:r>
              <a:rPr lang="en-GB" sz="3200" dirty="0">
                <a:latin typeface="Cambria" panose="02040503050406030204" pitchFamily="18" charset="0"/>
                <a:ea typeface="Cambria" panose="02040503050406030204" pitchFamily="18" charset="0"/>
              </a:rPr>
              <a:t>Year 1 Phonics – set 3 sound ‘oi’</a:t>
            </a:r>
          </a:p>
        </p:txBody>
      </p:sp>
      <p:sp>
        <p:nvSpPr>
          <p:cNvPr id="3" name="Subtitle 2">
            <a:extLst>
              <a:ext uri="{FF2B5EF4-FFF2-40B4-BE49-F238E27FC236}">
                <a16:creationId xmlns:a16="http://schemas.microsoft.com/office/drawing/2014/main" id="{345F690D-4C7B-4837-BE56-C10C09E69305}"/>
              </a:ext>
            </a:extLst>
          </p:cNvPr>
          <p:cNvSpPr>
            <a:spLocks noGrp="1"/>
          </p:cNvSpPr>
          <p:nvPr>
            <p:ph type="subTitle" idx="1"/>
          </p:nvPr>
        </p:nvSpPr>
        <p:spPr>
          <a:xfrm>
            <a:off x="2695193" y="1696613"/>
            <a:ext cx="6801612" cy="1239894"/>
          </a:xfrm>
        </p:spPr>
        <p:txBody>
          <a:bodyPr>
            <a:normAutofit/>
          </a:bodyPr>
          <a:lstStyle/>
          <a:p>
            <a:r>
              <a:rPr lang="en-GB" sz="3200" dirty="0">
                <a:solidFill>
                  <a:schemeClr val="bg1"/>
                </a:solidFill>
              </a:rPr>
              <a:t>Our sound of the day…</a:t>
            </a:r>
          </a:p>
        </p:txBody>
      </p:sp>
      <p:sp>
        <p:nvSpPr>
          <p:cNvPr id="7" name="Rectangle: Rounded Corners 6">
            <a:extLst>
              <a:ext uri="{FF2B5EF4-FFF2-40B4-BE49-F238E27FC236}">
                <a16:creationId xmlns:a16="http://schemas.microsoft.com/office/drawing/2014/main" id="{B53D884D-9F4C-4332-B1B9-E4200C14791C}"/>
              </a:ext>
            </a:extLst>
          </p:cNvPr>
          <p:cNvSpPr/>
          <p:nvPr/>
        </p:nvSpPr>
        <p:spPr>
          <a:xfrm>
            <a:off x="8948692" y="4325047"/>
            <a:ext cx="3178206" cy="2370338"/>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rgbClr val="FF0000"/>
                </a:solidFill>
                <a:latin typeface="Comic Sans MS" panose="030F0702030302020204" pitchFamily="66" charset="0"/>
              </a:rPr>
              <a:t>oi </a:t>
            </a:r>
          </a:p>
          <a:p>
            <a:pPr algn="ctr"/>
            <a:endParaRPr lang="en-GB" sz="3600" dirty="0">
              <a:solidFill>
                <a:srgbClr val="FF0000"/>
              </a:solidFill>
              <a:latin typeface="Comic Sans MS" panose="030F0702030302020204" pitchFamily="66" charset="0"/>
            </a:endParaRPr>
          </a:p>
          <a:p>
            <a:pPr algn="ctr"/>
            <a:r>
              <a:rPr lang="en-GB" sz="3600" dirty="0">
                <a:solidFill>
                  <a:srgbClr val="FF0000"/>
                </a:solidFill>
                <a:latin typeface="Comic Sans MS" panose="030F0702030302020204" pitchFamily="66" charset="0"/>
              </a:rPr>
              <a:t>Spoil the boy</a:t>
            </a:r>
            <a:endParaRPr lang="en-GB" sz="3600" dirty="0">
              <a:solidFill>
                <a:schemeClr val="bg1"/>
              </a:solidFill>
              <a:latin typeface="Comic Sans MS" panose="030F0702030302020204" pitchFamily="66" charset="0"/>
            </a:endParaRPr>
          </a:p>
        </p:txBody>
      </p:sp>
      <p:pic>
        <p:nvPicPr>
          <p:cNvPr id="10" name="Picture 2" descr="Read Write Inc.: Fred the Frog - Toy (Single): Amazon.co.uk: Ruth ...">
            <a:extLst>
              <a:ext uri="{FF2B5EF4-FFF2-40B4-BE49-F238E27FC236}">
                <a16:creationId xmlns:a16="http://schemas.microsoft.com/office/drawing/2014/main" id="{C962FCAE-5001-45F9-8EED-6992D46598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1410" y="183129"/>
            <a:ext cx="1860590" cy="124287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Read Write Inc.: Fred the Frog - Toy (Single): Amazon.co.uk: Ruth ...">
            <a:extLst>
              <a:ext uri="{FF2B5EF4-FFF2-40B4-BE49-F238E27FC236}">
                <a16:creationId xmlns:a16="http://schemas.microsoft.com/office/drawing/2014/main" id="{8F8A9BC8-BD5D-45D3-A7F2-47C4CF57CC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1356"/>
            <a:ext cx="1833304" cy="1224647"/>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8" descr="Read Write Inc. - Year 2 Homework Website">
            <a:extLst>
              <a:ext uri="{FF2B5EF4-FFF2-40B4-BE49-F238E27FC236}">
                <a16:creationId xmlns:a16="http://schemas.microsoft.com/office/drawing/2014/main" id="{55E7E486-0DCD-4301-BAA4-BDB4129233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7439" y="2210498"/>
            <a:ext cx="5355767" cy="4229097"/>
          </a:xfrm>
          <a:prstGeom prst="rect">
            <a:avLst/>
          </a:prstGeom>
          <a:noFill/>
          <a:extLst>
            <a:ext uri="{909E8E84-426E-40DD-AFC4-6F175D3DCCD1}">
              <a14:hiddenFill xmlns:a14="http://schemas.microsoft.com/office/drawing/2010/main">
                <a:solidFill>
                  <a:srgbClr val="FFFFFF"/>
                </a:solidFill>
              </a14:hiddenFill>
            </a:ext>
          </a:extLst>
        </p:spPr>
      </p:pic>
      <p:sp>
        <p:nvSpPr>
          <p:cNvPr id="15" name="Oval 14">
            <a:extLst>
              <a:ext uri="{FF2B5EF4-FFF2-40B4-BE49-F238E27FC236}">
                <a16:creationId xmlns:a16="http://schemas.microsoft.com/office/drawing/2014/main" id="{40DA9DCA-97DC-472C-86E8-07F731AFD28F}"/>
              </a:ext>
            </a:extLst>
          </p:cNvPr>
          <p:cNvSpPr/>
          <p:nvPr/>
        </p:nvSpPr>
        <p:spPr>
          <a:xfrm>
            <a:off x="3986080" y="2181251"/>
            <a:ext cx="1402666" cy="129703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4" descr="4570book | HD |ULTRA | Boy Clipart Gift Pack #4574">
            <a:extLst>
              <a:ext uri="{FF2B5EF4-FFF2-40B4-BE49-F238E27FC236}">
                <a16:creationId xmlns:a16="http://schemas.microsoft.com/office/drawing/2014/main" id="{06D9DD46-53DA-437E-9A34-FCF78D186BA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52442" y="2532953"/>
            <a:ext cx="1898392" cy="1725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93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pic>
        <p:nvPicPr>
          <p:cNvPr id="8" name="Online Media 7" title="Phonics set 3 - oi sound">
            <a:hlinkClick r:id="" action="ppaction://media"/>
            <a:extLst>
              <a:ext uri="{FF2B5EF4-FFF2-40B4-BE49-F238E27FC236}">
                <a16:creationId xmlns:a16="http://schemas.microsoft.com/office/drawing/2014/main" id="{D61D5EDF-7E18-44AA-8353-BEB46B65FB3E}"/>
              </a:ext>
            </a:extLst>
          </p:cNvPr>
          <p:cNvPicPr>
            <a:picLocks noRot="1" noChangeAspect="1"/>
          </p:cNvPicPr>
          <p:nvPr>
            <a:videoFile r:link="rId1"/>
          </p:nvPr>
        </p:nvPicPr>
        <p:blipFill>
          <a:blip r:embed="rId3"/>
          <a:stretch>
            <a:fillRect/>
          </a:stretch>
        </p:blipFill>
        <p:spPr>
          <a:xfrm>
            <a:off x="2942947" y="3057247"/>
            <a:ext cx="6306105" cy="3547184"/>
          </a:xfrm>
          <a:prstGeom prst="rect">
            <a:avLst/>
          </a:prstGeom>
        </p:spPr>
      </p:pic>
      <p:sp>
        <p:nvSpPr>
          <p:cNvPr id="9" name="TextBox 8">
            <a:extLst>
              <a:ext uri="{FF2B5EF4-FFF2-40B4-BE49-F238E27FC236}">
                <a16:creationId xmlns:a16="http://schemas.microsoft.com/office/drawing/2014/main" id="{0787B1AE-B12D-43F0-A5A6-0A7B0E585E95}"/>
              </a:ext>
            </a:extLst>
          </p:cNvPr>
          <p:cNvSpPr txBox="1"/>
          <p:nvPr/>
        </p:nvSpPr>
        <p:spPr>
          <a:xfrm>
            <a:off x="435006" y="656948"/>
            <a:ext cx="7031114" cy="1815882"/>
          </a:xfrm>
          <a:prstGeom prst="rect">
            <a:avLst/>
          </a:prstGeom>
          <a:noFill/>
        </p:spPr>
        <p:txBody>
          <a:bodyPr wrap="square" rtlCol="0">
            <a:spAutoFit/>
          </a:bodyPr>
          <a:lstStyle/>
          <a:p>
            <a:r>
              <a:rPr lang="en-GB" sz="2800" dirty="0"/>
              <a:t>Follow the video for the first part of the phonics lesson. </a:t>
            </a:r>
          </a:p>
          <a:p>
            <a:endParaRPr lang="en-GB" sz="2800" dirty="0"/>
          </a:p>
          <a:p>
            <a:r>
              <a:rPr lang="en-GB" sz="2800" dirty="0"/>
              <a:t>Remember to use your Fred fingers!</a:t>
            </a:r>
          </a:p>
        </p:txBody>
      </p:sp>
      <p:sp>
        <p:nvSpPr>
          <p:cNvPr id="10" name="Rectangle 9">
            <a:extLst>
              <a:ext uri="{FF2B5EF4-FFF2-40B4-BE49-F238E27FC236}">
                <a16:creationId xmlns:a16="http://schemas.microsoft.com/office/drawing/2014/main" id="{DE451524-25F0-4A56-B4E6-1D2EC9B5D950}"/>
              </a:ext>
            </a:extLst>
          </p:cNvPr>
          <p:cNvSpPr/>
          <p:nvPr/>
        </p:nvSpPr>
        <p:spPr>
          <a:xfrm>
            <a:off x="6460231" y="2580372"/>
            <a:ext cx="4853188" cy="369332"/>
          </a:xfrm>
          <a:prstGeom prst="rect">
            <a:avLst/>
          </a:prstGeom>
        </p:spPr>
        <p:txBody>
          <a:bodyPr wrap="none">
            <a:spAutoFit/>
          </a:bodyPr>
          <a:lstStyle/>
          <a:p>
            <a:r>
              <a:rPr lang="en-GB" dirty="0">
                <a:solidFill>
                  <a:srgbClr val="FF0000"/>
                </a:solidFill>
                <a:hlinkClick r:id="rId4">
                  <a:extLst>
                    <a:ext uri="{A12FA001-AC4F-418D-AE19-62706E023703}">
                      <ahyp:hlinkClr xmlns:ahyp="http://schemas.microsoft.com/office/drawing/2018/hyperlinkcolor" val="tx"/>
                    </a:ext>
                  </a:extLst>
                </a:hlinkClick>
              </a:rPr>
              <a:t>https://www.youtube.com/watch?v=Pvvr1KY9ZB8</a:t>
            </a:r>
            <a:endParaRPr lang="en-GB" dirty="0">
              <a:solidFill>
                <a:srgbClr val="FF0000"/>
              </a:solidFill>
            </a:endParaRPr>
          </a:p>
        </p:txBody>
      </p:sp>
    </p:spTree>
    <p:extLst>
      <p:ext uri="{BB962C8B-B14F-4D97-AF65-F5344CB8AC3E}">
        <p14:creationId xmlns:p14="http://schemas.microsoft.com/office/powerpoint/2010/main" val="2391824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954703-3469-4718-9637-04B0C2DA0C4E}"/>
              </a:ext>
            </a:extLst>
          </p:cNvPr>
          <p:cNvSpPr>
            <a:spLocks noGrp="1"/>
          </p:cNvSpPr>
          <p:nvPr>
            <p:ph idx="1"/>
          </p:nvPr>
        </p:nvSpPr>
        <p:spPr>
          <a:xfrm>
            <a:off x="1516760" y="1456944"/>
            <a:ext cx="9665589" cy="4419981"/>
          </a:xfrm>
        </p:spPr>
        <p:txBody>
          <a:bodyPr>
            <a:normAutofit fontScale="92500" lnSpcReduction="20000"/>
          </a:bodyPr>
          <a:lstStyle/>
          <a:p>
            <a:pPr>
              <a:lnSpc>
                <a:spcPct val="150000"/>
              </a:lnSpc>
            </a:pPr>
            <a:r>
              <a:rPr lang="en-GB" sz="7200" dirty="0"/>
              <a:t>spoil            point</a:t>
            </a:r>
          </a:p>
          <a:p>
            <a:pPr>
              <a:lnSpc>
                <a:spcPct val="150000"/>
              </a:lnSpc>
            </a:pPr>
            <a:r>
              <a:rPr lang="en-GB" sz="7200" dirty="0"/>
              <a:t>foil              coin</a:t>
            </a:r>
          </a:p>
          <a:p>
            <a:pPr>
              <a:lnSpc>
                <a:spcPct val="150000"/>
              </a:lnSpc>
            </a:pPr>
            <a:r>
              <a:rPr lang="en-GB" sz="7200" dirty="0"/>
              <a:t>joint             </a:t>
            </a:r>
          </a:p>
          <a:p>
            <a:pPr marL="0" indent="0">
              <a:buNone/>
            </a:pPr>
            <a:endParaRPr lang="en-GB" sz="7200" dirty="0"/>
          </a:p>
        </p:txBody>
      </p:sp>
      <p:sp>
        <p:nvSpPr>
          <p:cNvPr id="4" name="TextBox 3">
            <a:extLst>
              <a:ext uri="{FF2B5EF4-FFF2-40B4-BE49-F238E27FC236}">
                <a16:creationId xmlns:a16="http://schemas.microsoft.com/office/drawing/2014/main" id="{A403110E-6C7F-4F06-B823-FBED72822262}"/>
              </a:ext>
            </a:extLst>
          </p:cNvPr>
          <p:cNvSpPr txBox="1"/>
          <p:nvPr/>
        </p:nvSpPr>
        <p:spPr>
          <a:xfrm>
            <a:off x="1371600" y="285750"/>
            <a:ext cx="9001125" cy="584775"/>
          </a:xfrm>
          <a:prstGeom prst="rect">
            <a:avLst/>
          </a:prstGeom>
          <a:noFill/>
        </p:spPr>
        <p:txBody>
          <a:bodyPr wrap="square" rtlCol="0">
            <a:spAutoFit/>
          </a:bodyPr>
          <a:lstStyle/>
          <a:p>
            <a:pPr algn="ctr"/>
            <a:r>
              <a:rPr lang="en-GB" sz="3200" dirty="0">
                <a:latin typeface="Comic Sans MS" panose="030F0702030302020204" pitchFamily="66" charset="0"/>
              </a:rPr>
              <a:t>Can you Fred talk the words?</a:t>
            </a:r>
          </a:p>
        </p:txBody>
      </p:sp>
      <p:cxnSp>
        <p:nvCxnSpPr>
          <p:cNvPr id="6" name="Straight Connector 5">
            <a:extLst>
              <a:ext uri="{FF2B5EF4-FFF2-40B4-BE49-F238E27FC236}">
                <a16:creationId xmlns:a16="http://schemas.microsoft.com/office/drawing/2014/main" id="{F8810E4D-8A14-44E7-8D80-67E93C97B7C8}"/>
              </a:ext>
            </a:extLst>
          </p:cNvPr>
          <p:cNvCxnSpPr/>
          <p:nvPr/>
        </p:nvCxnSpPr>
        <p:spPr>
          <a:xfrm>
            <a:off x="2547289" y="2764056"/>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9772E9A-C8AC-4354-B27B-E2F30D355ED0}"/>
              </a:ext>
            </a:extLst>
          </p:cNvPr>
          <p:cNvCxnSpPr/>
          <p:nvPr/>
        </p:nvCxnSpPr>
        <p:spPr>
          <a:xfrm>
            <a:off x="2137713" y="4091848"/>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C57555F-31DE-4F5B-878C-AEF78639FA19}"/>
              </a:ext>
            </a:extLst>
          </p:cNvPr>
          <p:cNvCxnSpPr>
            <a:cxnSpLocks/>
          </p:cNvCxnSpPr>
          <p:nvPr/>
        </p:nvCxnSpPr>
        <p:spPr>
          <a:xfrm flipV="1">
            <a:off x="2137713" y="5735524"/>
            <a:ext cx="519763" cy="638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DFAB3D-45E0-4293-8998-BBC2C2F3EEA2}"/>
              </a:ext>
            </a:extLst>
          </p:cNvPr>
          <p:cNvCxnSpPr/>
          <p:nvPr/>
        </p:nvCxnSpPr>
        <p:spPr>
          <a:xfrm>
            <a:off x="6753608" y="2803960"/>
            <a:ext cx="638175"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pic>
        <p:nvPicPr>
          <p:cNvPr id="5122" name="Picture 2" descr="Read Write Inc.: Fred the Frog - Toy (Single): Amazon.co.uk: Ruth ...">
            <a:extLst>
              <a:ext uri="{FF2B5EF4-FFF2-40B4-BE49-F238E27FC236}">
                <a16:creationId xmlns:a16="http://schemas.microsoft.com/office/drawing/2014/main" id="{D3D3501D-3C7B-4E0E-8801-D74E68B8B8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10650" y="175035"/>
            <a:ext cx="2960178" cy="1977399"/>
          </a:xfrm>
          <a:prstGeom prst="rect">
            <a:avLst/>
          </a:prstGeom>
          <a:noFill/>
          <a:extLst>
            <a:ext uri="{909E8E84-426E-40DD-AFC4-6F175D3DCCD1}">
              <a14:hiddenFill xmlns:a14="http://schemas.microsoft.com/office/drawing/2010/main">
                <a:solidFill>
                  <a:srgbClr val="FFFFFF"/>
                </a:solidFill>
              </a14:hiddenFill>
            </a:ext>
          </a:extLst>
        </p:spPr>
      </p:pic>
      <p:cxnSp>
        <p:nvCxnSpPr>
          <p:cNvPr id="25" name="Straight Connector 24">
            <a:extLst>
              <a:ext uri="{FF2B5EF4-FFF2-40B4-BE49-F238E27FC236}">
                <a16:creationId xmlns:a16="http://schemas.microsoft.com/office/drawing/2014/main" id="{44633923-1AE3-4B6A-BD25-0AED05BC6375}"/>
              </a:ext>
            </a:extLst>
          </p:cNvPr>
          <p:cNvCxnSpPr>
            <a:cxnSpLocks/>
          </p:cNvCxnSpPr>
          <p:nvPr/>
        </p:nvCxnSpPr>
        <p:spPr>
          <a:xfrm>
            <a:off x="6660031" y="4121011"/>
            <a:ext cx="57896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2" name="Oval 1">
            <a:extLst>
              <a:ext uri="{FF2B5EF4-FFF2-40B4-BE49-F238E27FC236}">
                <a16:creationId xmlns:a16="http://schemas.microsoft.com/office/drawing/2014/main" id="{5F7FA5BA-4E4A-467C-A579-22E879431603}"/>
              </a:ext>
            </a:extLst>
          </p:cNvPr>
          <p:cNvSpPr/>
          <p:nvPr/>
        </p:nvSpPr>
        <p:spPr>
          <a:xfrm>
            <a:off x="2004364" y="2738579"/>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Oval 13">
            <a:extLst>
              <a:ext uri="{FF2B5EF4-FFF2-40B4-BE49-F238E27FC236}">
                <a16:creationId xmlns:a16="http://schemas.microsoft.com/office/drawing/2014/main" id="{59A0B708-7B30-4D94-8F68-2FC7E8B2423D}"/>
              </a:ext>
            </a:extLst>
          </p:cNvPr>
          <p:cNvSpPr/>
          <p:nvPr/>
        </p:nvSpPr>
        <p:spPr>
          <a:xfrm>
            <a:off x="2255728" y="2738579"/>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A0D689C6-8433-4434-B791-6C3715FAE2D0}"/>
              </a:ext>
            </a:extLst>
          </p:cNvPr>
          <p:cNvSpPr/>
          <p:nvPr/>
        </p:nvSpPr>
        <p:spPr>
          <a:xfrm>
            <a:off x="3332453" y="2689010"/>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74BC137E-287D-44D0-B2A9-1FCAEE94A3BA}"/>
              </a:ext>
            </a:extLst>
          </p:cNvPr>
          <p:cNvSpPr/>
          <p:nvPr/>
        </p:nvSpPr>
        <p:spPr>
          <a:xfrm>
            <a:off x="1926467" y="4016802"/>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A4A2EDAC-00B8-4A34-96A5-DA29FA6BCF8C}"/>
              </a:ext>
            </a:extLst>
          </p:cNvPr>
          <p:cNvSpPr/>
          <p:nvPr/>
        </p:nvSpPr>
        <p:spPr>
          <a:xfrm>
            <a:off x="2853784" y="4045966"/>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A0EAC961-6510-4A13-A29C-512093996C20}"/>
              </a:ext>
            </a:extLst>
          </p:cNvPr>
          <p:cNvSpPr/>
          <p:nvPr/>
        </p:nvSpPr>
        <p:spPr>
          <a:xfrm>
            <a:off x="1871014" y="5726834"/>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B8B48193-B172-4590-A3BE-C8DE6E40E783}"/>
              </a:ext>
            </a:extLst>
          </p:cNvPr>
          <p:cNvSpPr/>
          <p:nvPr/>
        </p:nvSpPr>
        <p:spPr>
          <a:xfrm>
            <a:off x="2866376" y="5658170"/>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B668DDE9-4467-438D-B2CE-C914A647DE17}"/>
              </a:ext>
            </a:extLst>
          </p:cNvPr>
          <p:cNvSpPr/>
          <p:nvPr/>
        </p:nvSpPr>
        <p:spPr>
          <a:xfrm>
            <a:off x="3287305" y="5658170"/>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8B0A5AAE-7519-43A9-BF8A-147726AC6940}"/>
              </a:ext>
            </a:extLst>
          </p:cNvPr>
          <p:cNvSpPr/>
          <p:nvPr/>
        </p:nvSpPr>
        <p:spPr>
          <a:xfrm>
            <a:off x="6349554" y="2764055"/>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6A61F33A-2049-492B-B70E-D4A97A0CC532}"/>
              </a:ext>
            </a:extLst>
          </p:cNvPr>
          <p:cNvSpPr/>
          <p:nvPr/>
        </p:nvSpPr>
        <p:spPr>
          <a:xfrm>
            <a:off x="7584186" y="2728550"/>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B134934C-C520-49E6-8F84-C5D6F594A3B2}"/>
              </a:ext>
            </a:extLst>
          </p:cNvPr>
          <p:cNvSpPr/>
          <p:nvPr/>
        </p:nvSpPr>
        <p:spPr>
          <a:xfrm>
            <a:off x="7911750" y="2706401"/>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a:extLst>
              <a:ext uri="{FF2B5EF4-FFF2-40B4-BE49-F238E27FC236}">
                <a16:creationId xmlns:a16="http://schemas.microsoft.com/office/drawing/2014/main" id="{DC2B1D3F-DE67-4CD2-AC10-EFA80779731E}"/>
              </a:ext>
            </a:extLst>
          </p:cNvPr>
          <p:cNvSpPr/>
          <p:nvPr/>
        </p:nvSpPr>
        <p:spPr>
          <a:xfrm>
            <a:off x="7433214" y="4072882"/>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a:extLst>
              <a:ext uri="{FF2B5EF4-FFF2-40B4-BE49-F238E27FC236}">
                <a16:creationId xmlns:a16="http://schemas.microsoft.com/office/drawing/2014/main" id="{81E27D3C-51C8-4A95-809B-4103D94796FD}"/>
              </a:ext>
            </a:extLst>
          </p:cNvPr>
          <p:cNvSpPr/>
          <p:nvPr/>
        </p:nvSpPr>
        <p:spPr>
          <a:xfrm>
            <a:off x="6382272" y="4072882"/>
            <a:ext cx="133350" cy="150091"/>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81331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403110E-6C7F-4F06-B823-FBED72822262}"/>
              </a:ext>
            </a:extLst>
          </p:cNvPr>
          <p:cNvSpPr txBox="1"/>
          <p:nvPr/>
        </p:nvSpPr>
        <p:spPr>
          <a:xfrm>
            <a:off x="1595437" y="66496"/>
            <a:ext cx="9001125" cy="584775"/>
          </a:xfrm>
          <a:prstGeom prst="rect">
            <a:avLst/>
          </a:prstGeom>
          <a:noFill/>
        </p:spPr>
        <p:txBody>
          <a:bodyPr wrap="square" rtlCol="0">
            <a:spAutoFit/>
          </a:bodyPr>
          <a:lstStyle/>
          <a:p>
            <a:pPr algn="ctr"/>
            <a:r>
              <a:rPr lang="en-GB" sz="3200" dirty="0">
                <a:latin typeface="Comic Sans MS" panose="030F0702030302020204" pitchFamily="66" charset="0"/>
              </a:rPr>
              <a:t>Activity – Dictated sentences  </a:t>
            </a:r>
          </a:p>
        </p:txBody>
      </p:sp>
      <p:sp>
        <p:nvSpPr>
          <p:cNvPr id="3" name="Rectangle 2">
            <a:extLst>
              <a:ext uri="{FF2B5EF4-FFF2-40B4-BE49-F238E27FC236}">
                <a16:creationId xmlns:a16="http://schemas.microsoft.com/office/drawing/2014/main" id="{67BFFBAB-6DCE-4CDB-BEC4-8E27C0926121}"/>
              </a:ext>
            </a:extLst>
          </p:cNvPr>
          <p:cNvSpPr/>
          <p:nvPr/>
        </p:nvSpPr>
        <p:spPr>
          <a:xfrm>
            <a:off x="3592102" y="854866"/>
            <a:ext cx="5007794" cy="250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Message to parents: </a:t>
            </a:r>
          </a:p>
          <a:p>
            <a:pPr algn="ctr"/>
            <a:r>
              <a:rPr lang="en-GB" dirty="0"/>
              <a:t>Read the sentences aloud one at a time. Get your children to write the sentence down independently in their green work book. </a:t>
            </a:r>
          </a:p>
          <a:p>
            <a:pPr algn="ctr"/>
            <a:r>
              <a:rPr lang="en-GB" dirty="0"/>
              <a:t>Mark each sentence together: </a:t>
            </a:r>
          </a:p>
          <a:p>
            <a:pPr algn="ctr"/>
            <a:r>
              <a:rPr lang="en-GB" dirty="0"/>
              <a:t>Tick for each word spelt correctly and for capital letter and full stop. </a:t>
            </a:r>
          </a:p>
          <a:p>
            <a:pPr algn="ctr"/>
            <a:r>
              <a:rPr lang="en-GB" dirty="0"/>
              <a:t>Correct any mistakes under each one.</a:t>
            </a:r>
          </a:p>
        </p:txBody>
      </p:sp>
      <p:sp>
        <p:nvSpPr>
          <p:cNvPr id="5" name="TextBox 4">
            <a:extLst>
              <a:ext uri="{FF2B5EF4-FFF2-40B4-BE49-F238E27FC236}">
                <a16:creationId xmlns:a16="http://schemas.microsoft.com/office/drawing/2014/main" id="{38825436-E5A2-4297-A96A-A404E05548DD}"/>
              </a:ext>
            </a:extLst>
          </p:cNvPr>
          <p:cNvSpPr txBox="1"/>
          <p:nvPr/>
        </p:nvSpPr>
        <p:spPr>
          <a:xfrm>
            <a:off x="322622" y="3501631"/>
            <a:ext cx="8086725" cy="3108543"/>
          </a:xfrm>
          <a:prstGeom prst="rect">
            <a:avLst/>
          </a:prstGeom>
          <a:noFill/>
        </p:spPr>
        <p:txBody>
          <a:bodyPr wrap="square" rtlCol="0">
            <a:spAutoFit/>
          </a:bodyPr>
          <a:lstStyle/>
          <a:p>
            <a:pPr marL="342900" indent="-342900">
              <a:buAutoNum type="arabicPeriod"/>
            </a:pPr>
            <a:r>
              <a:rPr lang="en-GB" sz="2800" dirty="0"/>
              <a:t>I went to the shop and I paid with a coin. </a:t>
            </a:r>
          </a:p>
          <a:p>
            <a:pPr marL="342900" indent="-342900">
              <a:buAutoNum type="arabicPeriod"/>
            </a:pPr>
            <a:endParaRPr lang="en-GB" sz="2800" dirty="0"/>
          </a:p>
          <a:p>
            <a:pPr marL="342900" indent="-342900">
              <a:buAutoNum type="arabicPeriod"/>
            </a:pPr>
            <a:r>
              <a:rPr lang="en-GB" sz="2800" dirty="0"/>
              <a:t>I want to join in with the song. </a:t>
            </a:r>
          </a:p>
          <a:p>
            <a:pPr marL="342900" indent="-342900">
              <a:buAutoNum type="arabicPeriod"/>
            </a:pPr>
            <a:endParaRPr lang="en-GB" sz="2800" dirty="0"/>
          </a:p>
          <a:p>
            <a:pPr marL="342900" indent="-342900">
              <a:buAutoNum type="arabicPeriod"/>
            </a:pPr>
            <a:r>
              <a:rPr lang="en-GB" sz="2800" dirty="0"/>
              <a:t>You can plant a seed in soil. </a:t>
            </a:r>
          </a:p>
          <a:p>
            <a:pPr marL="342900" indent="-342900">
              <a:buAutoNum type="arabicPeriod"/>
            </a:pPr>
            <a:endParaRPr lang="en-GB" sz="2800" dirty="0"/>
          </a:p>
          <a:p>
            <a:pPr marL="342900" indent="-342900">
              <a:buAutoNum type="arabicPeriod"/>
            </a:pPr>
            <a:r>
              <a:rPr lang="en-GB" sz="2800" dirty="0"/>
              <a:t>If you cheat it spoils the game. </a:t>
            </a:r>
          </a:p>
        </p:txBody>
      </p:sp>
    </p:spTree>
    <p:extLst>
      <p:ext uri="{BB962C8B-B14F-4D97-AF65-F5344CB8AC3E}">
        <p14:creationId xmlns:p14="http://schemas.microsoft.com/office/powerpoint/2010/main" val="1282973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AB70D-E2C4-48F8-9162-18BD28E54635}"/>
              </a:ext>
            </a:extLst>
          </p:cNvPr>
          <p:cNvSpPr>
            <a:spLocks noGrp="1"/>
          </p:cNvSpPr>
          <p:nvPr>
            <p:ph type="title"/>
          </p:nvPr>
        </p:nvSpPr>
        <p:spPr>
          <a:xfrm>
            <a:off x="2231136" y="136017"/>
            <a:ext cx="7729728" cy="1188720"/>
          </a:xfrm>
        </p:spPr>
        <p:txBody>
          <a:bodyPr/>
          <a:lstStyle/>
          <a:p>
            <a:r>
              <a:rPr lang="en-GB" dirty="0"/>
              <a:t>Super speedy sounds – How many set 3 sounds do you know?</a:t>
            </a:r>
          </a:p>
        </p:txBody>
      </p:sp>
      <p:pic>
        <p:nvPicPr>
          <p:cNvPr id="7" name="Picture 8" descr="Read Write Inc. - Year 2 Homework Website">
            <a:extLst>
              <a:ext uri="{FF2B5EF4-FFF2-40B4-BE49-F238E27FC236}">
                <a16:creationId xmlns:a16="http://schemas.microsoft.com/office/drawing/2014/main" id="{36183DB7-9629-40E7-9F94-7CE08A31A7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8669" y="1624033"/>
            <a:ext cx="6134661" cy="48441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511839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TM10001115[[fn=Parcel]]</Template>
  <TotalTime>3426</TotalTime>
  <Words>172</Words>
  <Application>Microsoft Office PowerPoint</Application>
  <PresentationFormat>Widescreen</PresentationFormat>
  <Paragraphs>27</Paragraphs>
  <Slides>5</Slides>
  <Notes>0</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Cambria</vt:lpstr>
      <vt:lpstr>Comic Sans MS</vt:lpstr>
      <vt:lpstr>Gill Sans MT</vt:lpstr>
      <vt:lpstr>Parcel</vt:lpstr>
      <vt:lpstr>Year 1 Phonics – set 3 sound ‘oi’</vt:lpstr>
      <vt:lpstr>PowerPoint Presentation</vt:lpstr>
      <vt:lpstr>PowerPoint Presentation</vt:lpstr>
      <vt:lpstr>PowerPoint Presentation</vt:lpstr>
      <vt:lpstr>Super speedy sounds – How many set 3 sounds do you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 Phonics</dc:title>
  <dc:creator>Hannah Cresswell</dc:creator>
  <cp:lastModifiedBy>Hannah Cresswell</cp:lastModifiedBy>
  <cp:revision>16</cp:revision>
  <dcterms:created xsi:type="dcterms:W3CDTF">2020-04-11T08:06:11Z</dcterms:created>
  <dcterms:modified xsi:type="dcterms:W3CDTF">2020-05-06T11:06:25Z</dcterms:modified>
</cp:coreProperties>
</file>