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88" r:id="rId4"/>
    <p:sldId id="291" r:id="rId5"/>
    <p:sldId id="292" r:id="rId6"/>
    <p:sldId id="29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22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NUMBERS TO 100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– Writing numbers to 100.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>
            <a:extLst>
              <a:ext uri="{FF2B5EF4-FFF2-40B4-BE49-F238E27FC236}">
                <a16:creationId xmlns:a16="http://schemas.microsoft.com/office/drawing/2014/main" id="{7E29D771-449D-4180-B167-5E23DC19FC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779"/>
          <a:stretch/>
        </p:blipFill>
        <p:spPr>
          <a:xfrm>
            <a:off x="6215270" y="1279900"/>
            <a:ext cx="5738191" cy="5578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659585"/>
            <a:ext cx="11502887" cy="745145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Let’s practice counting in multiples of 10!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689113" y="14047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E34B244C-BF84-4142-A3C5-0E28356B5CA9}"/>
              </a:ext>
            </a:extLst>
          </p:cNvPr>
          <p:cNvSpPr txBox="1">
            <a:spLocks/>
          </p:cNvSpPr>
          <p:nvPr/>
        </p:nvSpPr>
        <p:spPr>
          <a:xfrm>
            <a:off x="2338736" y="14047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20</a:t>
            </a: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49F28C78-150A-4F87-ACE4-5539644BB037}"/>
              </a:ext>
            </a:extLst>
          </p:cNvPr>
          <p:cNvSpPr txBox="1">
            <a:spLocks/>
          </p:cNvSpPr>
          <p:nvPr/>
        </p:nvSpPr>
        <p:spPr>
          <a:xfrm>
            <a:off x="3988359" y="14047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30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B5B3F476-C5F6-4A1C-83D4-47FA617AE0F2}"/>
              </a:ext>
            </a:extLst>
          </p:cNvPr>
          <p:cNvSpPr txBox="1">
            <a:spLocks/>
          </p:cNvSpPr>
          <p:nvPr/>
        </p:nvSpPr>
        <p:spPr>
          <a:xfrm>
            <a:off x="5615744" y="14047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40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AB9264B9-6CA0-4923-806C-1356061FC432}"/>
              </a:ext>
            </a:extLst>
          </p:cNvPr>
          <p:cNvSpPr txBox="1">
            <a:spLocks/>
          </p:cNvSpPr>
          <p:nvPr/>
        </p:nvSpPr>
        <p:spPr>
          <a:xfrm>
            <a:off x="7265367" y="14047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50</a:t>
            </a:r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85D5DDF1-D0A2-44DA-B0CC-662918A4040B}"/>
              </a:ext>
            </a:extLst>
          </p:cNvPr>
          <p:cNvSpPr txBox="1">
            <a:spLocks/>
          </p:cNvSpPr>
          <p:nvPr/>
        </p:nvSpPr>
        <p:spPr>
          <a:xfrm>
            <a:off x="689113" y="2857645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60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54446E29-8D07-4291-B766-2F5C3C07FEAD}"/>
              </a:ext>
            </a:extLst>
          </p:cNvPr>
          <p:cNvSpPr txBox="1">
            <a:spLocks/>
          </p:cNvSpPr>
          <p:nvPr/>
        </p:nvSpPr>
        <p:spPr>
          <a:xfrm>
            <a:off x="2338736" y="2857645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70</a:t>
            </a:r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3A0CB98E-FB20-41B8-ADDB-6D369F0A107B}"/>
              </a:ext>
            </a:extLst>
          </p:cNvPr>
          <p:cNvSpPr txBox="1">
            <a:spLocks/>
          </p:cNvSpPr>
          <p:nvPr/>
        </p:nvSpPr>
        <p:spPr>
          <a:xfrm>
            <a:off x="3988359" y="2857645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80</a:t>
            </a: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73E2AEB5-BCCB-41E4-99FC-4CC377FE9186}"/>
              </a:ext>
            </a:extLst>
          </p:cNvPr>
          <p:cNvSpPr txBox="1">
            <a:spLocks/>
          </p:cNvSpPr>
          <p:nvPr/>
        </p:nvSpPr>
        <p:spPr>
          <a:xfrm>
            <a:off x="5615744" y="2857645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90</a:t>
            </a:r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B9E01AC9-D0B7-47E8-8A42-0DD6EBA6116A}"/>
              </a:ext>
            </a:extLst>
          </p:cNvPr>
          <p:cNvSpPr txBox="1">
            <a:spLocks/>
          </p:cNvSpPr>
          <p:nvPr/>
        </p:nvSpPr>
        <p:spPr>
          <a:xfrm>
            <a:off x="7265367" y="2857645"/>
            <a:ext cx="2267237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E341B1-0655-4740-9770-473E5407ABB8}"/>
              </a:ext>
            </a:extLst>
          </p:cNvPr>
          <p:cNvSpPr/>
          <p:nvPr/>
        </p:nvSpPr>
        <p:spPr>
          <a:xfrm>
            <a:off x="11370365" y="1349309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7716528-40B3-4051-84CF-25A894A70E7E}"/>
              </a:ext>
            </a:extLst>
          </p:cNvPr>
          <p:cNvSpPr/>
          <p:nvPr/>
        </p:nvSpPr>
        <p:spPr>
          <a:xfrm>
            <a:off x="11370366" y="1916739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8E777E6E-A5B2-475A-9288-359042558E99}"/>
              </a:ext>
            </a:extLst>
          </p:cNvPr>
          <p:cNvSpPr/>
          <p:nvPr/>
        </p:nvSpPr>
        <p:spPr>
          <a:xfrm>
            <a:off x="11383618" y="2473330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041D7F23-348B-4279-9A91-0390E1C2D819}"/>
              </a:ext>
            </a:extLst>
          </p:cNvPr>
          <p:cNvSpPr/>
          <p:nvPr/>
        </p:nvSpPr>
        <p:spPr>
          <a:xfrm>
            <a:off x="11363740" y="3016668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B8D90419-DCBB-41AF-9A52-59B3F2023A40}"/>
              </a:ext>
            </a:extLst>
          </p:cNvPr>
          <p:cNvSpPr/>
          <p:nvPr/>
        </p:nvSpPr>
        <p:spPr>
          <a:xfrm>
            <a:off x="11363739" y="3581685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CA47165-D2AE-4B79-9FDC-AD87B40237E5}"/>
              </a:ext>
            </a:extLst>
          </p:cNvPr>
          <p:cNvSpPr/>
          <p:nvPr/>
        </p:nvSpPr>
        <p:spPr>
          <a:xfrm>
            <a:off x="11370365" y="4114184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E8E5663B-8F2A-4E31-B4F1-577000E4183A}"/>
              </a:ext>
            </a:extLst>
          </p:cNvPr>
          <p:cNvSpPr/>
          <p:nvPr/>
        </p:nvSpPr>
        <p:spPr>
          <a:xfrm>
            <a:off x="11370366" y="4665665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151AF251-9537-4F2E-A5AF-8DD64DE100B8}"/>
              </a:ext>
            </a:extLst>
          </p:cNvPr>
          <p:cNvSpPr/>
          <p:nvPr/>
        </p:nvSpPr>
        <p:spPr>
          <a:xfrm>
            <a:off x="11370365" y="5212035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8BC66646-7C21-4A90-8ACC-2134B2EFA165}"/>
              </a:ext>
            </a:extLst>
          </p:cNvPr>
          <p:cNvSpPr/>
          <p:nvPr/>
        </p:nvSpPr>
        <p:spPr>
          <a:xfrm>
            <a:off x="11370365" y="5768627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A215995-F1E2-4490-A7F7-2CE32F1431D4}"/>
              </a:ext>
            </a:extLst>
          </p:cNvPr>
          <p:cNvSpPr/>
          <p:nvPr/>
        </p:nvSpPr>
        <p:spPr>
          <a:xfrm>
            <a:off x="11370366" y="6301408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5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6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22" y="119064"/>
            <a:ext cx="5132151" cy="1697344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We are going to practice counting objects up to 100 and then writing the number down.</a:t>
            </a:r>
            <a:br>
              <a:rPr lang="en-GB" sz="2800" dirty="0"/>
            </a:br>
            <a:r>
              <a:rPr lang="en-GB" sz="2800" dirty="0">
                <a:solidFill>
                  <a:srgbClr val="FF0000"/>
                </a:solidFill>
              </a:rPr>
              <a:t>How many crayons altogether?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50A8E3B9-9961-4996-89E3-47A35F71DBB7}"/>
              </a:ext>
            </a:extLst>
          </p:cNvPr>
          <p:cNvSpPr txBox="1">
            <a:spLocks/>
          </p:cNvSpPr>
          <p:nvPr/>
        </p:nvSpPr>
        <p:spPr>
          <a:xfrm>
            <a:off x="665062" y="1951612"/>
            <a:ext cx="4028661" cy="166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First, count the big groups of 10.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DF628C0-9703-4EA4-BE98-51C1E8B1D6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024"/>
          <a:stretch/>
        </p:blipFill>
        <p:spPr>
          <a:xfrm>
            <a:off x="5808373" y="532221"/>
            <a:ext cx="6386140" cy="369452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700A89B1-BE35-458A-883D-8421F423F952}"/>
              </a:ext>
            </a:extLst>
          </p:cNvPr>
          <p:cNvSpPr txBox="1">
            <a:spLocks/>
          </p:cNvSpPr>
          <p:nvPr/>
        </p:nvSpPr>
        <p:spPr>
          <a:xfrm>
            <a:off x="6383507" y="1309718"/>
            <a:ext cx="4171466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Find this number on the hundred square.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546495D-B849-44CA-9411-515007D6B104}"/>
              </a:ext>
            </a:extLst>
          </p:cNvPr>
          <p:cNvSpPr txBox="1">
            <a:spLocks/>
          </p:cNvSpPr>
          <p:nvPr/>
        </p:nvSpPr>
        <p:spPr>
          <a:xfrm>
            <a:off x="1946449" y="3244562"/>
            <a:ext cx="3458818" cy="12023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Then, count on the ones.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-160204" y="5964412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E34B244C-BF84-4142-A3C5-0E28356B5CA9}"/>
              </a:ext>
            </a:extLst>
          </p:cNvPr>
          <p:cNvSpPr txBox="1">
            <a:spLocks/>
          </p:cNvSpPr>
          <p:nvPr/>
        </p:nvSpPr>
        <p:spPr>
          <a:xfrm>
            <a:off x="1377689" y="5964412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20</a:t>
            </a: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49F28C78-150A-4F87-ACE4-5539644BB037}"/>
              </a:ext>
            </a:extLst>
          </p:cNvPr>
          <p:cNvSpPr txBox="1">
            <a:spLocks/>
          </p:cNvSpPr>
          <p:nvPr/>
        </p:nvSpPr>
        <p:spPr>
          <a:xfrm>
            <a:off x="2966138" y="5964412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30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B5B3F476-C5F6-4A1C-83D4-47FA617AE0F2}"/>
              </a:ext>
            </a:extLst>
          </p:cNvPr>
          <p:cNvSpPr txBox="1">
            <a:spLocks/>
          </p:cNvSpPr>
          <p:nvPr/>
        </p:nvSpPr>
        <p:spPr>
          <a:xfrm>
            <a:off x="4565205" y="5981942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40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AB9264B9-6CA0-4923-806C-1356061FC432}"/>
              </a:ext>
            </a:extLst>
          </p:cNvPr>
          <p:cNvSpPr txBox="1">
            <a:spLocks/>
          </p:cNvSpPr>
          <p:nvPr/>
        </p:nvSpPr>
        <p:spPr>
          <a:xfrm>
            <a:off x="6103098" y="5981204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50</a:t>
            </a:r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EED6F2BA-FF58-4E87-8397-9A37FF295E6F}"/>
              </a:ext>
            </a:extLst>
          </p:cNvPr>
          <p:cNvSpPr txBox="1">
            <a:spLocks/>
          </p:cNvSpPr>
          <p:nvPr/>
        </p:nvSpPr>
        <p:spPr>
          <a:xfrm>
            <a:off x="10697017" y="6188528"/>
            <a:ext cx="1649623" cy="7449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solidFill>
                  <a:srgbClr val="7030A0"/>
                </a:solidFill>
              </a:rPr>
              <a:t>71 72 73 74 75 </a:t>
            </a:r>
            <a:r>
              <a:rPr lang="en-GB" sz="2800" b="1" dirty="0">
                <a:solidFill>
                  <a:srgbClr val="7030A0"/>
                </a:solidFill>
                <a:highlight>
                  <a:srgbClr val="FFFF00"/>
                </a:highlight>
              </a:rPr>
              <a:t>76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19684F-1BAB-444B-A940-85F02ACE6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253" y="4492070"/>
            <a:ext cx="1355722" cy="14396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72CE23E-7287-45E7-A898-2173AB7AD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429" y="4492070"/>
            <a:ext cx="1355722" cy="1439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983EEF-9A0C-4DF0-B1C2-4E5C30B4E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101" y="4497152"/>
            <a:ext cx="1355722" cy="1439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7AFCFD-186D-49D6-B6C4-B0678AD2E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783" y="4497152"/>
            <a:ext cx="1355722" cy="14396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561527-F82B-41A9-917B-325B951C9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698" y="4500466"/>
            <a:ext cx="1355722" cy="1439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4276D3C-DF8C-4F02-9471-63D045C20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380" y="4500466"/>
            <a:ext cx="1355722" cy="14396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BE8A84B-B2DB-4350-9940-56AD85DB7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1295" y="4504697"/>
            <a:ext cx="1355722" cy="14396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E71EB0-AF61-4D8E-8071-D8A70B5E34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797" b="21160"/>
          <a:stretch/>
        </p:blipFill>
        <p:spPr>
          <a:xfrm>
            <a:off x="10735551" y="4948560"/>
            <a:ext cx="1404662" cy="1026014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81C7728D-07D4-48A9-A2E5-9CB800ADCE57}"/>
              </a:ext>
            </a:extLst>
          </p:cNvPr>
          <p:cNvSpPr txBox="1">
            <a:spLocks/>
          </p:cNvSpPr>
          <p:nvPr/>
        </p:nvSpPr>
        <p:spPr>
          <a:xfrm>
            <a:off x="7644429" y="5981204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60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798E307-1CEA-4688-A716-CB57E3ED6B86}"/>
              </a:ext>
            </a:extLst>
          </p:cNvPr>
          <p:cNvSpPr txBox="1">
            <a:spLocks/>
          </p:cNvSpPr>
          <p:nvPr/>
        </p:nvSpPr>
        <p:spPr>
          <a:xfrm>
            <a:off x="9220004" y="5989666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7030A0"/>
                </a:solidFill>
              </a:rPr>
              <a:t>70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07FDBB8-CD4D-4822-B153-31645468044E}"/>
              </a:ext>
            </a:extLst>
          </p:cNvPr>
          <p:cNvSpPr/>
          <p:nvPr/>
        </p:nvSpPr>
        <p:spPr>
          <a:xfrm>
            <a:off x="11595524" y="1822891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A2BEEED-4DA5-4CF9-833C-327A43CA0B15}"/>
              </a:ext>
            </a:extLst>
          </p:cNvPr>
          <p:cNvSpPr/>
          <p:nvPr/>
        </p:nvSpPr>
        <p:spPr>
          <a:xfrm>
            <a:off x="5826916" y="2398627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D7DCC2A-4677-470F-8E96-813AF23D78AE}"/>
              </a:ext>
            </a:extLst>
          </p:cNvPr>
          <p:cNvSpPr/>
          <p:nvPr/>
        </p:nvSpPr>
        <p:spPr>
          <a:xfrm>
            <a:off x="6508317" y="2418276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5D4F363-DE30-4899-908F-CC290BA72C0F}"/>
              </a:ext>
            </a:extLst>
          </p:cNvPr>
          <p:cNvSpPr/>
          <p:nvPr/>
        </p:nvSpPr>
        <p:spPr>
          <a:xfrm>
            <a:off x="7136376" y="2399007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FEF1589-D267-4FAD-A122-1E3F4B3C03D8}"/>
              </a:ext>
            </a:extLst>
          </p:cNvPr>
          <p:cNvSpPr/>
          <p:nvPr/>
        </p:nvSpPr>
        <p:spPr>
          <a:xfrm>
            <a:off x="7773188" y="241827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C921824-CB46-41AD-B636-7208091AA6EA}"/>
              </a:ext>
            </a:extLst>
          </p:cNvPr>
          <p:cNvSpPr/>
          <p:nvPr/>
        </p:nvSpPr>
        <p:spPr>
          <a:xfrm>
            <a:off x="8410000" y="2426056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7946382-EF08-4CB9-82D8-5C19835CA427}"/>
              </a:ext>
            </a:extLst>
          </p:cNvPr>
          <p:cNvSpPr/>
          <p:nvPr/>
        </p:nvSpPr>
        <p:spPr>
          <a:xfrm>
            <a:off x="9046812" y="2418274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15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 animBg="1"/>
      <p:bldP spid="35" grpId="0"/>
      <p:bldP spid="56" grpId="0"/>
      <p:bldP spid="67" grpId="0"/>
      <p:bldP spid="69" grpId="0"/>
      <p:bldP spid="70" grpId="0"/>
      <p:bldP spid="26" grpId="0"/>
      <p:bldP spid="27" grpId="0"/>
      <p:bldP spid="29" grpId="0" animBg="1"/>
      <p:bldP spid="30" grpId="0" animBg="1"/>
      <p:bldP spid="31" grpId="0" animBg="1"/>
      <p:bldP spid="32" grpId="0" animBg="1"/>
      <p:bldP spid="36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59AA82-DFF9-4EE0-9A73-136E6160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75" y="1958252"/>
            <a:ext cx="5094880" cy="48724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532221"/>
            <a:ext cx="5516943" cy="133150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How many counters altogether?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50A8E3B9-9961-4996-89E3-47A35F71DBB7}"/>
              </a:ext>
            </a:extLst>
          </p:cNvPr>
          <p:cNvSpPr txBox="1">
            <a:spLocks/>
          </p:cNvSpPr>
          <p:nvPr/>
        </p:nvSpPr>
        <p:spPr>
          <a:xfrm>
            <a:off x="2827980" y="4495416"/>
            <a:ext cx="4028661" cy="166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First, count the big groups of 10.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DF628C0-9703-4EA4-BE98-51C1E8B1D6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024"/>
          <a:stretch/>
        </p:blipFill>
        <p:spPr>
          <a:xfrm>
            <a:off x="5808373" y="532221"/>
            <a:ext cx="6386140" cy="369452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700A89B1-BE35-458A-883D-8421F423F952}"/>
              </a:ext>
            </a:extLst>
          </p:cNvPr>
          <p:cNvSpPr txBox="1">
            <a:spLocks/>
          </p:cNvSpPr>
          <p:nvPr/>
        </p:nvSpPr>
        <p:spPr>
          <a:xfrm>
            <a:off x="6247639" y="625356"/>
            <a:ext cx="4171466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Find this number on the hundred square.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546495D-B849-44CA-9411-515007D6B104}"/>
              </a:ext>
            </a:extLst>
          </p:cNvPr>
          <p:cNvSpPr txBox="1">
            <a:spLocks/>
          </p:cNvSpPr>
          <p:nvPr/>
        </p:nvSpPr>
        <p:spPr>
          <a:xfrm>
            <a:off x="8063010" y="4495416"/>
            <a:ext cx="3458818" cy="12023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Then, count on the ones.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65657" y="1863727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E34B244C-BF84-4142-A3C5-0E28356B5CA9}"/>
              </a:ext>
            </a:extLst>
          </p:cNvPr>
          <p:cNvSpPr txBox="1">
            <a:spLocks/>
          </p:cNvSpPr>
          <p:nvPr/>
        </p:nvSpPr>
        <p:spPr>
          <a:xfrm>
            <a:off x="1107088" y="34472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20</a:t>
            </a: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49F28C78-150A-4F87-ACE4-5539644BB037}"/>
              </a:ext>
            </a:extLst>
          </p:cNvPr>
          <p:cNvSpPr txBox="1">
            <a:spLocks/>
          </p:cNvSpPr>
          <p:nvPr/>
        </p:nvSpPr>
        <p:spPr>
          <a:xfrm>
            <a:off x="2112203" y="184460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30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B5B3F476-C5F6-4A1C-83D4-47FA617AE0F2}"/>
              </a:ext>
            </a:extLst>
          </p:cNvPr>
          <p:cNvSpPr txBox="1">
            <a:spLocks/>
          </p:cNvSpPr>
          <p:nvPr/>
        </p:nvSpPr>
        <p:spPr>
          <a:xfrm>
            <a:off x="3122031" y="344723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40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AB9264B9-6CA0-4923-806C-1356061FC432}"/>
              </a:ext>
            </a:extLst>
          </p:cNvPr>
          <p:cNvSpPr txBox="1">
            <a:spLocks/>
          </p:cNvSpPr>
          <p:nvPr/>
        </p:nvSpPr>
        <p:spPr>
          <a:xfrm>
            <a:off x="4158749" y="184460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50</a:t>
            </a:r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EED6F2BA-FF58-4E87-8397-9A37FF295E6F}"/>
              </a:ext>
            </a:extLst>
          </p:cNvPr>
          <p:cNvSpPr txBox="1">
            <a:spLocks/>
          </p:cNvSpPr>
          <p:nvPr/>
        </p:nvSpPr>
        <p:spPr>
          <a:xfrm>
            <a:off x="1820966" y="6319993"/>
            <a:ext cx="3769175" cy="7449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solidFill>
                  <a:srgbClr val="C00000"/>
                </a:solidFill>
              </a:rPr>
              <a:t>61 62 63 64 65 66 </a:t>
            </a:r>
            <a:r>
              <a:rPr lang="en-GB" sz="2800" b="1" dirty="0">
                <a:solidFill>
                  <a:srgbClr val="C00000"/>
                </a:solidFill>
                <a:highlight>
                  <a:srgbClr val="FFFF00"/>
                </a:highlight>
              </a:rPr>
              <a:t>67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1C7728D-07D4-48A9-A2E5-9CB800ADCE57}"/>
              </a:ext>
            </a:extLst>
          </p:cNvPr>
          <p:cNvSpPr txBox="1">
            <a:spLocks/>
          </p:cNvSpPr>
          <p:nvPr/>
        </p:nvSpPr>
        <p:spPr>
          <a:xfrm>
            <a:off x="65657" y="580341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60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2AE2F9-69BE-4447-8818-C7DDE37A8C42}"/>
              </a:ext>
            </a:extLst>
          </p:cNvPr>
          <p:cNvSpPr/>
          <p:nvPr/>
        </p:nvSpPr>
        <p:spPr>
          <a:xfrm>
            <a:off x="11590068" y="1184326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49A4049-AB7D-4944-8AC3-BE6FEA49D0EF}"/>
              </a:ext>
            </a:extLst>
          </p:cNvPr>
          <p:cNvSpPr/>
          <p:nvPr/>
        </p:nvSpPr>
        <p:spPr>
          <a:xfrm>
            <a:off x="5853994" y="179319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6B1E36E-97E8-4945-9FA1-52F7F0CC0A09}"/>
              </a:ext>
            </a:extLst>
          </p:cNvPr>
          <p:cNvSpPr/>
          <p:nvPr/>
        </p:nvSpPr>
        <p:spPr>
          <a:xfrm>
            <a:off x="6495437" y="179319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505EFEE-5CF7-432B-A0DF-AD4ED0A067A0}"/>
              </a:ext>
            </a:extLst>
          </p:cNvPr>
          <p:cNvSpPr/>
          <p:nvPr/>
        </p:nvSpPr>
        <p:spPr>
          <a:xfrm>
            <a:off x="7116875" y="179319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0B209BC-18AB-4900-B233-EBB6C71C8743}"/>
              </a:ext>
            </a:extLst>
          </p:cNvPr>
          <p:cNvSpPr/>
          <p:nvPr/>
        </p:nvSpPr>
        <p:spPr>
          <a:xfrm>
            <a:off x="7776781" y="1801146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83E3549-E320-4171-8E6D-9C7E2102B9CA}"/>
              </a:ext>
            </a:extLst>
          </p:cNvPr>
          <p:cNvSpPr/>
          <p:nvPr/>
        </p:nvSpPr>
        <p:spPr>
          <a:xfrm>
            <a:off x="8401541" y="179813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5FF79AD-E49A-4417-A0E8-097DABA39C46}"/>
              </a:ext>
            </a:extLst>
          </p:cNvPr>
          <p:cNvSpPr/>
          <p:nvPr/>
        </p:nvSpPr>
        <p:spPr>
          <a:xfrm>
            <a:off x="9047445" y="1809097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D9A3C77-A533-4F04-AA59-0519F7B28916}"/>
              </a:ext>
            </a:extLst>
          </p:cNvPr>
          <p:cNvSpPr/>
          <p:nvPr/>
        </p:nvSpPr>
        <p:spPr>
          <a:xfrm>
            <a:off x="9675265" y="179813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33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 animBg="1"/>
      <p:bldP spid="35" grpId="0"/>
      <p:bldP spid="56" grpId="0"/>
      <p:bldP spid="67" grpId="0"/>
      <p:bldP spid="70" grpId="0"/>
      <p:bldP spid="71" grpId="0"/>
      <p:bldP spid="26" grpId="0"/>
      <p:bldP spid="25" grpId="0" animBg="1"/>
      <p:bldP spid="29" grpId="0" animBg="1"/>
      <p:bldP spid="30" grpId="0" animBg="1"/>
      <p:bldP spid="31" grpId="0" animBg="1"/>
      <p:bldP spid="32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DAA1B2-ADA1-4FED-B692-BFE15BD6C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4740"/>
            <a:ext cx="5516942" cy="52761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30" y="351578"/>
            <a:ext cx="5516943" cy="1490195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How many counters altogether?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50A8E3B9-9961-4996-89E3-47A35F71DBB7}"/>
              </a:ext>
            </a:extLst>
          </p:cNvPr>
          <p:cNvSpPr txBox="1">
            <a:spLocks/>
          </p:cNvSpPr>
          <p:nvPr/>
        </p:nvSpPr>
        <p:spPr>
          <a:xfrm>
            <a:off x="3959125" y="4517412"/>
            <a:ext cx="4028661" cy="166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First, count the big groups of 10.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DF628C0-9703-4EA4-BE98-51C1E8B1D6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024"/>
          <a:stretch/>
        </p:blipFill>
        <p:spPr>
          <a:xfrm>
            <a:off x="5808373" y="532221"/>
            <a:ext cx="6386140" cy="369452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700A89B1-BE35-458A-883D-8421F423F952}"/>
              </a:ext>
            </a:extLst>
          </p:cNvPr>
          <p:cNvSpPr txBox="1">
            <a:spLocks/>
          </p:cNvSpPr>
          <p:nvPr/>
        </p:nvSpPr>
        <p:spPr>
          <a:xfrm>
            <a:off x="6383507" y="1309718"/>
            <a:ext cx="4171466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Find this number on the hundred square.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546495D-B849-44CA-9411-515007D6B104}"/>
              </a:ext>
            </a:extLst>
          </p:cNvPr>
          <p:cNvSpPr txBox="1">
            <a:spLocks/>
          </p:cNvSpPr>
          <p:nvPr/>
        </p:nvSpPr>
        <p:spPr>
          <a:xfrm>
            <a:off x="7542506" y="5579098"/>
            <a:ext cx="3458818" cy="12023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Then, count on the ones.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-275170" y="1863727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E34B244C-BF84-4142-A3C5-0E28356B5CA9}"/>
              </a:ext>
            </a:extLst>
          </p:cNvPr>
          <p:cNvSpPr txBox="1">
            <a:spLocks/>
          </p:cNvSpPr>
          <p:nvPr/>
        </p:nvSpPr>
        <p:spPr>
          <a:xfrm>
            <a:off x="869223" y="342900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20</a:t>
            </a: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49F28C78-150A-4F87-ACE4-5539644BB037}"/>
              </a:ext>
            </a:extLst>
          </p:cNvPr>
          <p:cNvSpPr txBox="1">
            <a:spLocks/>
          </p:cNvSpPr>
          <p:nvPr/>
        </p:nvSpPr>
        <p:spPr>
          <a:xfrm>
            <a:off x="1994238" y="184460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30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B5B3F476-C5F6-4A1C-83D4-47FA617AE0F2}"/>
              </a:ext>
            </a:extLst>
          </p:cNvPr>
          <p:cNvSpPr txBox="1">
            <a:spLocks/>
          </p:cNvSpPr>
          <p:nvPr/>
        </p:nvSpPr>
        <p:spPr>
          <a:xfrm>
            <a:off x="3031616" y="342900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40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AB9264B9-6CA0-4923-806C-1356061FC432}"/>
              </a:ext>
            </a:extLst>
          </p:cNvPr>
          <p:cNvSpPr txBox="1">
            <a:spLocks/>
          </p:cNvSpPr>
          <p:nvPr/>
        </p:nvSpPr>
        <p:spPr>
          <a:xfrm>
            <a:off x="4142489" y="1808127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50</a:t>
            </a:r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EED6F2BA-FF58-4E87-8397-9A37FF295E6F}"/>
              </a:ext>
            </a:extLst>
          </p:cNvPr>
          <p:cNvSpPr txBox="1">
            <a:spLocks/>
          </p:cNvSpPr>
          <p:nvPr/>
        </p:nvSpPr>
        <p:spPr>
          <a:xfrm>
            <a:off x="1421337" y="5053935"/>
            <a:ext cx="3769175" cy="7449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solidFill>
                  <a:srgbClr val="C00000"/>
                </a:solidFill>
              </a:rPr>
              <a:t>71 </a:t>
            </a:r>
            <a:r>
              <a:rPr lang="en-GB" sz="2800" b="1" dirty="0">
                <a:solidFill>
                  <a:srgbClr val="C00000"/>
                </a:solidFill>
                <a:highlight>
                  <a:srgbClr val="FFFF00"/>
                </a:highlight>
              </a:rPr>
              <a:t>72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1C7728D-07D4-48A9-A2E5-9CB800ADCE57}"/>
              </a:ext>
            </a:extLst>
          </p:cNvPr>
          <p:cNvSpPr txBox="1">
            <a:spLocks/>
          </p:cNvSpPr>
          <p:nvPr/>
        </p:nvSpPr>
        <p:spPr>
          <a:xfrm>
            <a:off x="-291431" y="599714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60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68C52D-8FE1-45FF-B622-4DC293538BEB}"/>
              </a:ext>
            </a:extLst>
          </p:cNvPr>
          <p:cNvSpPr txBox="1">
            <a:spLocks/>
          </p:cNvSpPr>
          <p:nvPr/>
        </p:nvSpPr>
        <p:spPr>
          <a:xfrm>
            <a:off x="809978" y="4571710"/>
            <a:ext cx="1649623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200" b="1" dirty="0">
                <a:solidFill>
                  <a:srgbClr val="C00000"/>
                </a:solidFill>
              </a:rPr>
              <a:t>70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FB3ED41-6AA4-4A90-A75B-EE0AFA09539E}"/>
              </a:ext>
            </a:extLst>
          </p:cNvPr>
          <p:cNvSpPr/>
          <p:nvPr/>
        </p:nvSpPr>
        <p:spPr>
          <a:xfrm>
            <a:off x="5826916" y="2398627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2540836-0964-464C-86E2-189F107614E3}"/>
              </a:ext>
            </a:extLst>
          </p:cNvPr>
          <p:cNvSpPr/>
          <p:nvPr/>
        </p:nvSpPr>
        <p:spPr>
          <a:xfrm>
            <a:off x="6501364" y="2412275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92ED29-F3CE-4013-826C-CC337BE9592E}"/>
              </a:ext>
            </a:extLst>
          </p:cNvPr>
          <p:cNvSpPr/>
          <p:nvPr/>
        </p:nvSpPr>
        <p:spPr>
          <a:xfrm>
            <a:off x="11622274" y="1808127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 animBg="1"/>
      <p:bldP spid="35" grpId="0"/>
      <p:bldP spid="56" grpId="0"/>
      <p:bldP spid="67" grpId="0"/>
      <p:bldP spid="68" grpId="0"/>
      <p:bldP spid="69" grpId="0"/>
      <p:bldP spid="70" grpId="0"/>
      <p:bldP spid="71" grpId="0"/>
      <p:bldP spid="26" grpId="0"/>
      <p:bldP spid="16" grpId="0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253722"/>
            <a:ext cx="5516943" cy="1665806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Which number is represented in the tens and ones?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50A8E3B9-9961-4996-89E3-47A35F71DBB7}"/>
              </a:ext>
            </a:extLst>
          </p:cNvPr>
          <p:cNvSpPr txBox="1">
            <a:spLocks/>
          </p:cNvSpPr>
          <p:nvPr/>
        </p:nvSpPr>
        <p:spPr>
          <a:xfrm>
            <a:off x="838664" y="2053945"/>
            <a:ext cx="4028661" cy="166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First, count the big groups of 10.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DF628C0-9703-4EA4-BE98-51C1E8B1D6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024"/>
          <a:stretch/>
        </p:blipFill>
        <p:spPr>
          <a:xfrm>
            <a:off x="5792112" y="84352"/>
            <a:ext cx="6386140" cy="369452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700A89B1-BE35-458A-883D-8421F423F952}"/>
              </a:ext>
            </a:extLst>
          </p:cNvPr>
          <p:cNvSpPr txBox="1">
            <a:spLocks/>
          </p:cNvSpPr>
          <p:nvPr/>
        </p:nvSpPr>
        <p:spPr>
          <a:xfrm>
            <a:off x="6383507" y="1309718"/>
            <a:ext cx="4171466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Find this number on the hundred square.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546495D-B849-44CA-9411-515007D6B104}"/>
              </a:ext>
            </a:extLst>
          </p:cNvPr>
          <p:cNvSpPr txBox="1">
            <a:spLocks/>
          </p:cNvSpPr>
          <p:nvPr/>
        </p:nvSpPr>
        <p:spPr>
          <a:xfrm>
            <a:off x="7340278" y="4100073"/>
            <a:ext cx="3458818" cy="12023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7030A0"/>
                </a:solidFill>
              </a:rPr>
              <a:t>Then, count on the ones.</a:t>
            </a:r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EED6F2BA-FF58-4E87-8397-9A37FF295E6F}"/>
              </a:ext>
            </a:extLst>
          </p:cNvPr>
          <p:cNvSpPr txBox="1">
            <a:spLocks/>
          </p:cNvSpPr>
          <p:nvPr/>
        </p:nvSpPr>
        <p:spPr>
          <a:xfrm>
            <a:off x="5043266" y="5623618"/>
            <a:ext cx="3769175" cy="7449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solidFill>
                  <a:srgbClr val="C00000"/>
                </a:solidFill>
                <a:highlight>
                  <a:srgbClr val="FFFF00"/>
                </a:highlight>
              </a:rPr>
              <a:t>91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46CEC6-8253-4A38-9859-72FBC53FB15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664" y="3874655"/>
            <a:ext cx="548560" cy="30244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3CA99C6-29BE-4F51-8702-66FF3DE1DEB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58884" y="3869940"/>
            <a:ext cx="548560" cy="302449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8DC57DB-9FFF-4D25-91F4-A2DC131FC54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810" y="3869941"/>
            <a:ext cx="548560" cy="30244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4D8D86-67CF-4591-BA70-9BA79322012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6871" y="3874655"/>
            <a:ext cx="548560" cy="302449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04F2914-6C58-44B6-BD69-E8F994E77CA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7091" y="3869940"/>
            <a:ext cx="548560" cy="302449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817FDE-F523-439A-A652-882120C9F4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6017" y="3869941"/>
            <a:ext cx="548560" cy="302449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E670E7E-B527-4CC2-B5BE-3AD18B1976D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68506" y="3864743"/>
            <a:ext cx="548560" cy="302449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7E73CCA-7076-4939-B696-F465B02B76B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88726" y="3860028"/>
            <a:ext cx="548560" cy="30244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0859CC9-D12F-4914-986E-6A730A3B20B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47652" y="3860029"/>
            <a:ext cx="548560" cy="30244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6644C5-DB27-4177-BDD1-7C7FAA417B6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53574" y="6254906"/>
            <a:ext cx="548560" cy="610896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D31EF097-747E-4484-AE14-EE6C8E3DE970}"/>
              </a:ext>
            </a:extLst>
          </p:cNvPr>
          <p:cNvSpPr txBox="1">
            <a:spLocks/>
          </p:cNvSpPr>
          <p:nvPr/>
        </p:nvSpPr>
        <p:spPr>
          <a:xfrm>
            <a:off x="6487539" y="3791777"/>
            <a:ext cx="5688603" cy="1548223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/>
              <a:t>Which numbers would come next? Can you use the hundred square to write them down?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300BBF-A47D-43E5-A597-46B73B032B25}"/>
              </a:ext>
            </a:extLst>
          </p:cNvPr>
          <p:cNvSpPr/>
          <p:nvPr/>
        </p:nvSpPr>
        <p:spPr>
          <a:xfrm>
            <a:off x="7533564" y="5623618"/>
            <a:ext cx="981898" cy="9818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E6C268-B4A6-4C67-930D-40224390311E}"/>
              </a:ext>
            </a:extLst>
          </p:cNvPr>
          <p:cNvSpPr/>
          <p:nvPr/>
        </p:nvSpPr>
        <p:spPr>
          <a:xfrm>
            <a:off x="8846892" y="5623618"/>
            <a:ext cx="981898" cy="9818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1CF33C-B42C-4838-A3A1-7EDFD4E158AC}"/>
              </a:ext>
            </a:extLst>
          </p:cNvPr>
          <p:cNvSpPr/>
          <p:nvPr/>
        </p:nvSpPr>
        <p:spPr>
          <a:xfrm>
            <a:off x="10157438" y="5623618"/>
            <a:ext cx="981898" cy="9818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A15DC52-3597-4595-8DD0-B383679FE447}"/>
              </a:ext>
            </a:extLst>
          </p:cNvPr>
          <p:cNvSpPr/>
          <p:nvPr/>
        </p:nvSpPr>
        <p:spPr>
          <a:xfrm>
            <a:off x="11567069" y="2579782"/>
            <a:ext cx="556591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BBAAFB8-0388-48C7-9C50-097F4589F110}"/>
              </a:ext>
            </a:extLst>
          </p:cNvPr>
          <p:cNvSpPr/>
          <p:nvPr/>
        </p:nvSpPr>
        <p:spPr>
          <a:xfrm>
            <a:off x="5826916" y="3190231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-322547" y="3774858"/>
            <a:ext cx="7307395" cy="1142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>
                <a:solidFill>
                  <a:srgbClr val="C00000"/>
                </a:solidFill>
              </a:rPr>
              <a:t>10  20  30  40  50  60  70  80  90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39120D0-2579-434B-B1FE-E589298A8D97}"/>
              </a:ext>
            </a:extLst>
          </p:cNvPr>
          <p:cNvSpPr/>
          <p:nvPr/>
        </p:nvSpPr>
        <p:spPr>
          <a:xfrm>
            <a:off x="6483211" y="3184451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782C586-E186-4F5C-A8AA-6A3E548D1D0A}"/>
              </a:ext>
            </a:extLst>
          </p:cNvPr>
          <p:cNvSpPr/>
          <p:nvPr/>
        </p:nvSpPr>
        <p:spPr>
          <a:xfrm>
            <a:off x="7105369" y="3194390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F66A83E-F1A2-4053-BAE8-661386ABD048}"/>
              </a:ext>
            </a:extLst>
          </p:cNvPr>
          <p:cNvSpPr/>
          <p:nvPr/>
        </p:nvSpPr>
        <p:spPr>
          <a:xfrm>
            <a:off x="7746217" y="3194390"/>
            <a:ext cx="556591" cy="55659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332EFC-129B-47F5-A259-ED7785AB1C23}"/>
              </a:ext>
            </a:extLst>
          </p:cNvPr>
          <p:cNvSpPr/>
          <p:nvPr/>
        </p:nvSpPr>
        <p:spPr>
          <a:xfrm>
            <a:off x="7547832" y="5626778"/>
            <a:ext cx="942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92</a:t>
            </a:r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AA6ED61-2636-4E4B-9AF2-F5245D114933}"/>
              </a:ext>
            </a:extLst>
          </p:cNvPr>
          <p:cNvSpPr/>
          <p:nvPr/>
        </p:nvSpPr>
        <p:spPr>
          <a:xfrm>
            <a:off x="8866653" y="5649526"/>
            <a:ext cx="942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93</a:t>
            </a:r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4B157B-3C63-45D6-BD59-779DC1219178}"/>
              </a:ext>
            </a:extLst>
          </p:cNvPr>
          <p:cNvSpPr/>
          <p:nvPr/>
        </p:nvSpPr>
        <p:spPr>
          <a:xfrm>
            <a:off x="10177354" y="5649526"/>
            <a:ext cx="942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94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40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 animBg="1"/>
      <p:bldP spid="35" grpId="0"/>
      <p:bldP spid="71" grpId="0"/>
      <p:bldP spid="27" grpId="0" animBg="1"/>
      <p:bldP spid="6" grpId="0" animBg="1"/>
      <p:bldP spid="29" grpId="0" animBg="1"/>
      <p:bldP spid="30" grpId="0" animBg="1"/>
      <p:bldP spid="31" grpId="0" animBg="1"/>
      <p:bldP spid="32" grpId="0" animBg="1"/>
      <p:bldP spid="56" grpId="0"/>
      <p:bldP spid="36" grpId="0" animBg="1"/>
      <p:bldP spid="37" grpId="0" animBg="1"/>
      <p:bldP spid="38" grpId="0" animBg="1"/>
      <p:bldP spid="7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730</TotalTime>
  <Words>229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1- NUMBERS TO 100</vt:lpstr>
      <vt:lpstr>Let’s practice counting in multiples of 10!</vt:lpstr>
      <vt:lpstr>We are going to practice counting objects up to 100 and then writing the number down. How many crayons altogether?</vt:lpstr>
      <vt:lpstr>How many counters altogether?</vt:lpstr>
      <vt:lpstr>How many counters altogether?</vt:lpstr>
      <vt:lpstr>Which number is represented in the tens and ones?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75</cp:revision>
  <dcterms:created xsi:type="dcterms:W3CDTF">2020-03-20T11:22:32Z</dcterms:created>
  <dcterms:modified xsi:type="dcterms:W3CDTF">2020-05-23T13:33:54Z</dcterms:modified>
</cp:coreProperties>
</file>